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805" r:id="rId2"/>
    <p:sldId id="808" r:id="rId3"/>
    <p:sldId id="804" r:id="rId4"/>
    <p:sldId id="809" r:id="rId5"/>
    <p:sldId id="716" r:id="rId6"/>
    <p:sldId id="8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0519" autoAdjust="0"/>
  </p:normalViewPr>
  <p:slideViewPr>
    <p:cSldViewPr snapToGrid="0" showGuides="1">
      <p:cViewPr varScale="1">
        <p:scale>
          <a:sx n="90" d="100"/>
          <a:sy n="90" d="100"/>
        </p:scale>
        <p:origin x="43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737F5-6ED0-4A70-BD8E-BB5CEA117EC9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40333-AC54-422A-A121-5E725DCF5E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325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CEFB5-F3F7-43FA-9B42-6CEBCDD3ADD8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5B058-2CED-45BC-B8F0-005CF4AD94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27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269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086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121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67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52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69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76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8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8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65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33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6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79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88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0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17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90463-C568-4ECC-9B54-7C3C29DCA999}" type="datetimeFigureOut">
              <a:rPr lang="en-US" smtClean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39F7-2336-4837-B133-504339DE45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3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ikces.me/" TargetMode="External"/><Relationship Id="rId4" Type="http://schemas.openxmlformats.org/officeDocument/2006/relationships/hyperlink" Target="Animacije/7a.%20Animacija%20-%20Preduzetnicka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ikces.me/pripreme/skolski-projekat-ucimo-da-ucimo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ikces.me/pripreme/geometrijska-tijela-u-prostoru/?updated=9683eb5_469_273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6447" y="880173"/>
            <a:ext cx="115776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b="1" dirty="0">
                <a:solidFill>
                  <a:srgbClr val="002060"/>
                </a:solidFill>
                <a:hlinkClick r:id="rId4" action="ppaction://hlinkfile"/>
              </a:rPr>
              <a:t>RIZNICA IDEJA</a:t>
            </a:r>
            <a:r>
              <a:rPr lang="en-US" sz="3600" b="1" dirty="0">
                <a:solidFill>
                  <a:srgbClr val="002060"/>
                </a:solidFill>
              </a:rPr>
              <a:t>: </a:t>
            </a:r>
            <a:r>
              <a:rPr lang="sr-Latn-RS" sz="3600" b="1" dirty="0">
                <a:solidFill>
                  <a:srgbClr val="002060"/>
                </a:solidFill>
              </a:rPr>
              <a:t>VAŠ VEB-SAJT</a:t>
            </a:r>
            <a:r>
              <a:rPr lang="en-US" sz="3600" b="1" dirty="0">
                <a:solidFill>
                  <a:srgbClr val="002060"/>
                </a:solidFill>
              </a:rPr>
              <a:t>                                             </a:t>
            </a:r>
            <a:r>
              <a:rPr lang="en-GB" sz="1400" b="0" i="0" dirty="0">
                <a:solidFill>
                  <a:srgbClr val="1155CC"/>
                </a:solidFill>
                <a:effectLst/>
                <a:latin typeface="tahoma" panose="020B0604030504040204" pitchFamily="34" charset="0"/>
                <a:hlinkClick r:id="rId5"/>
              </a:rPr>
              <a:t>https://www.ikces.me/</a:t>
            </a:r>
            <a:endParaRPr lang="hr-HR" sz="1400" b="0" i="0" dirty="0">
              <a:solidFill>
                <a:srgbClr val="1155CC"/>
              </a:solidFill>
              <a:effectLst/>
              <a:latin typeface="tahoma" panose="020B0604030504040204" pitchFamily="34" charset="0"/>
            </a:endParaRPr>
          </a:p>
          <a:p>
            <a:pPr algn="l"/>
            <a:r>
              <a:rPr lang="hr-HR" sz="1400" dirty="0">
                <a:solidFill>
                  <a:srgbClr val="1155CC"/>
                </a:solidFill>
                <a:latin typeface="tahoma" panose="020B0604030504040204" pitchFamily="34" charset="0"/>
              </a:rPr>
              <a:t>								</a:t>
            </a:r>
            <a:r>
              <a:rPr lang="hr-HR" sz="2000" b="1" dirty="0">
                <a:solidFill>
                  <a:srgbClr val="002060"/>
                </a:solidFill>
              </a:rPr>
              <a:t>Ljubica </a:t>
            </a:r>
            <a:r>
              <a:rPr lang="hr-HR" sz="2000" b="1" dirty="0" err="1">
                <a:solidFill>
                  <a:srgbClr val="002060"/>
                </a:solidFill>
              </a:rPr>
              <a:t>Špirić</a:t>
            </a:r>
            <a:r>
              <a:rPr lang="hr-HR" sz="2000" b="1" dirty="0">
                <a:solidFill>
                  <a:srgbClr val="002060"/>
                </a:solidFill>
              </a:rPr>
              <a:t>, viši stručnjak za obuke </a:t>
            </a:r>
            <a:r>
              <a:rPr lang="hr-HR" sz="2000" b="1" dirty="0" err="1">
                <a:solidFill>
                  <a:srgbClr val="002060"/>
                </a:solidFill>
              </a:rPr>
              <a:t>nasatvnika</a:t>
            </a:r>
            <a:endParaRPr lang="hr-HR" sz="2000" b="1" dirty="0">
              <a:solidFill>
                <a:srgbClr val="002060"/>
              </a:solidFill>
            </a:endParaRPr>
          </a:p>
        </p:txBody>
      </p:sp>
      <p:sp>
        <p:nvSpPr>
          <p:cNvPr id="4" name="Google Shape;137;p6">
            <a:extLst>
              <a:ext uri="{FF2B5EF4-FFF2-40B4-BE49-F238E27FC236}">
                <a16:creationId xmlns:a16="http://schemas.microsoft.com/office/drawing/2014/main" id="{994C0CE2-93B8-43BD-8C57-BFA3ECBDFB71}"/>
              </a:ext>
            </a:extLst>
          </p:cNvPr>
          <p:cNvSpPr txBox="1">
            <a:spLocks/>
          </p:cNvSpPr>
          <p:nvPr/>
        </p:nvSpPr>
        <p:spPr>
          <a:xfrm>
            <a:off x="491067" y="2174161"/>
            <a:ext cx="10820399" cy="438706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r-Latn-ME" sz="2800" i="1" dirty="0">
              <a:solidFill>
                <a:srgbClr val="0070C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00F02F-ED96-4EE1-8F80-53B607BD08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3201" y="2080502"/>
            <a:ext cx="11577625" cy="438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71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15" y="1018400"/>
            <a:ext cx="11509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rgbClr val="002060"/>
                </a:solidFill>
              </a:rPr>
              <a:t>RIZNICA IDEJA: VAŠ VEB-SAJT</a:t>
            </a:r>
          </a:p>
        </p:txBody>
      </p:sp>
      <p:sp>
        <p:nvSpPr>
          <p:cNvPr id="4" name="Google Shape;137;p6">
            <a:extLst>
              <a:ext uri="{FF2B5EF4-FFF2-40B4-BE49-F238E27FC236}">
                <a16:creationId xmlns:a16="http://schemas.microsoft.com/office/drawing/2014/main" id="{994C0CE2-93B8-43BD-8C57-BFA3ECBDFB71}"/>
              </a:ext>
            </a:extLst>
          </p:cNvPr>
          <p:cNvSpPr txBox="1">
            <a:spLocks/>
          </p:cNvSpPr>
          <p:nvPr/>
        </p:nvSpPr>
        <p:spPr>
          <a:xfrm>
            <a:off x="491067" y="1766198"/>
            <a:ext cx="10820399" cy="438706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b="1" dirty="0"/>
              <a:t>Ba</a:t>
            </a:r>
            <a:r>
              <a:rPr lang="sr-Latn-RS" sz="2800" b="1" dirty="0"/>
              <a:t>ština projekta: preko 500 primjera priprema </a:t>
            </a:r>
            <a:r>
              <a:rPr lang="sr-Latn-RS" sz="2800" dirty="0"/>
              <a:t>koje razvijaju ključne kompetencije, primjenjeni rezultati rada nastavnika u obukama;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RS" sz="2800" b="1" dirty="0"/>
              <a:t>Integrativne pripreme, predmetne, projektne, vannastavne i vanškolske aktivnosti </a:t>
            </a:r>
            <a:r>
              <a:rPr lang="sr-Latn-RS" sz="2800" dirty="0"/>
              <a:t>na različitim nivoima osnovnog i srednjeg obrazovanja;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ME" sz="2800" b="1" dirty="0"/>
              <a:t>Autentični materijali za učenje sa pratećim dodacima: </a:t>
            </a:r>
            <a:r>
              <a:rPr lang="sr-Latn-ME" sz="2800" dirty="0"/>
              <a:t>rezultati rada učenika, fotografije, prezentacije, evluacije, ponegdje video i audio materijali koji opisuju cijeli proces;</a:t>
            </a:r>
            <a:endParaRPr lang="sr-Latn-RS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ME" sz="2800" b="1" dirty="0"/>
              <a:t>Cilj je inspiracija, razmijena ideja, </a:t>
            </a:r>
            <a:r>
              <a:rPr lang="sr-Latn-ME" sz="2800" dirty="0"/>
              <a:t>inicijativa, dobrih praksi u </a:t>
            </a:r>
            <a:r>
              <a:rPr lang="sr-Latn-ME" sz="2800" b="1" dirty="0"/>
              <a:t>razvijanju ključnih kompetencija </a:t>
            </a:r>
            <a:r>
              <a:rPr lang="sr-Latn-ME" sz="2800" dirty="0"/>
              <a:t>bez ambicija da se nametne model administriranja.</a:t>
            </a:r>
          </a:p>
          <a:p>
            <a:pPr algn="just"/>
            <a:endParaRPr lang="sr-Latn-ME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F50A6C-7D40-499A-B1BF-96BFD6A6BC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5380" y="-18294"/>
            <a:ext cx="2895600" cy="111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9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1067" y="1341957"/>
            <a:ext cx="115776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rgbClr val="002060"/>
                </a:solidFill>
              </a:rPr>
              <a:t>RIZNICA IDEJA: VAŠ VEB-SAJT (1)</a:t>
            </a:r>
          </a:p>
          <a:p>
            <a:r>
              <a:rPr lang="hr-HR" sz="1600" b="1" dirty="0">
                <a:solidFill>
                  <a:srgbClr val="002060"/>
                </a:solidFill>
                <a:hlinkClick r:id="rId4"/>
              </a:rPr>
              <a:t>https://www.ikces.me/pripreme/skolski-projekat-ucimo-da-ucimo/</a:t>
            </a:r>
            <a:endParaRPr lang="hr-HR" sz="1600" b="1" dirty="0">
              <a:solidFill>
                <a:srgbClr val="002060"/>
              </a:solidFill>
            </a:endParaRPr>
          </a:p>
          <a:p>
            <a:endParaRPr lang="hr-HR" sz="1200" b="1" dirty="0">
              <a:solidFill>
                <a:srgbClr val="002060"/>
              </a:solidFill>
            </a:endParaRPr>
          </a:p>
        </p:txBody>
      </p:sp>
      <p:sp>
        <p:nvSpPr>
          <p:cNvPr id="4" name="Google Shape;137;p6">
            <a:extLst>
              <a:ext uri="{FF2B5EF4-FFF2-40B4-BE49-F238E27FC236}">
                <a16:creationId xmlns:a16="http://schemas.microsoft.com/office/drawing/2014/main" id="{994C0CE2-93B8-43BD-8C57-BFA3ECBDFB71}"/>
              </a:ext>
            </a:extLst>
          </p:cNvPr>
          <p:cNvSpPr txBox="1">
            <a:spLocks/>
          </p:cNvSpPr>
          <p:nvPr/>
        </p:nvSpPr>
        <p:spPr>
          <a:xfrm>
            <a:off x="491067" y="2174161"/>
            <a:ext cx="10820399" cy="438706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sr-Latn-ME" sz="2800" dirty="0"/>
              <a:t>Prvaci i drugaci JU OŠ „Anto Đedović“ iz Bara, generacija nazvana PINOKIJEVCI zbog učešča u projektu „UČIMO DA UČIMO“</a:t>
            </a:r>
            <a:r>
              <a:rPr lang="sr-Latn-ME" sz="2800" i="1" dirty="0"/>
              <a:t>prema knjizi Pinokio, Karlo Kolodi</a:t>
            </a:r>
          </a:p>
          <a:p>
            <a:pPr algn="just"/>
            <a:r>
              <a:rPr lang="sr-Latn-ME" sz="2800" dirty="0"/>
              <a:t>Obuhvaćeni svi predmeti</a:t>
            </a:r>
            <a:r>
              <a:rPr lang="sr-Latn-RS" dirty="0"/>
              <a:t> +</a:t>
            </a:r>
            <a:r>
              <a:rPr lang="sr-Latn-RS" sz="2800" dirty="0"/>
              <a:t> vannastavno;</a:t>
            </a:r>
            <a:r>
              <a:rPr lang="sr-Latn-RS" dirty="0"/>
              <a:t> procesno razvjane svih 8 kompetenicija, Obeležavanje Dana dječije književnosti i meseca knjige; razvijanje ljubavi prema knjizi i čitanju</a:t>
            </a:r>
          </a:p>
          <a:p>
            <a:pPr algn="just"/>
            <a:r>
              <a:rPr lang="sr-Latn-RS" dirty="0"/>
              <a:t>Mapa uma o Pinokijevim strategijama učenja, potom (poučeni) izrada mape sopstvenih načina učenja, učenje kroz poslovice, svoja  i tuđa iskustva, pravljenje plakata sa porukama knjige, učenje pomoću brojeva za hitne situacije </a:t>
            </a:r>
          </a:p>
          <a:p>
            <a:pPr algn="just"/>
            <a:r>
              <a:rPr lang="sr-Latn-RS" dirty="0"/>
              <a:t>Uticaj porodice, vršnjaka i škole, zdravi i nezdravi stilovi života, dječija prava, učenje riječi iz italijanksog i engleskog jezika....i mnogo toga još na stranici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E9D15D-03DF-4A29-9E7E-578CD38FD4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6395" y="0"/>
            <a:ext cx="2895600" cy="111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13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15" y="1018400"/>
            <a:ext cx="115098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rgbClr val="002060"/>
                </a:solidFill>
              </a:rPr>
              <a:t>RIZNICA IDEJA: VAŠ VEB-SAJT (2)</a:t>
            </a:r>
          </a:p>
          <a:p>
            <a:r>
              <a:rPr lang="hr-HR" sz="1400" b="1" dirty="0">
                <a:solidFill>
                  <a:srgbClr val="002060"/>
                </a:solidFill>
              </a:rPr>
              <a:t>https://www.ikces.me/pripreme/alkoholizam-molekuli-srece-i-nesrece-2/</a:t>
            </a:r>
          </a:p>
        </p:txBody>
      </p:sp>
      <p:sp>
        <p:nvSpPr>
          <p:cNvPr id="4" name="Google Shape;137;p6">
            <a:extLst>
              <a:ext uri="{FF2B5EF4-FFF2-40B4-BE49-F238E27FC236}">
                <a16:creationId xmlns:a16="http://schemas.microsoft.com/office/drawing/2014/main" id="{994C0CE2-93B8-43BD-8C57-BFA3ECBDFB71}"/>
              </a:ext>
            </a:extLst>
          </p:cNvPr>
          <p:cNvSpPr txBox="1">
            <a:spLocks/>
          </p:cNvSpPr>
          <p:nvPr/>
        </p:nvSpPr>
        <p:spPr>
          <a:xfrm>
            <a:off x="308344" y="1802505"/>
            <a:ext cx="11509891" cy="438706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sr-Latn-RS" sz="2600" b="1" dirty="0"/>
              <a:t>Učenici 8. razreda OŠ</a:t>
            </a:r>
            <a:r>
              <a:rPr lang="pl-PL" sz="2600" b="1" dirty="0"/>
              <a:t>“Narodni heroj Savo Ilić”- Dobrota iz Kotora kao prvu aktivnost časa Hemije o Alkoholima (molekuli sreće i nesreće) odigravaju skeč:</a:t>
            </a:r>
            <a:endParaRPr lang="sr-Latn-RS" sz="2600" b="1" dirty="0"/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RS" sz="2000" b="1" dirty="0"/>
              <a:t>Mjesto radnje : auto, zaustavljen u saobraćajnoj gužvi, napolju je kišna oluja. 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RS" sz="2000" b="1" dirty="0"/>
              <a:t>Lica : Goran i Alisa koji su već par mjeseci u vezi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RS" sz="2000" b="1" dirty="0"/>
              <a:t>Goran: Niko se ne kreće (otvara limenku piva).Izgleda da ćemo ostati duže vrijeme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RS" sz="2000" b="1" dirty="0"/>
              <a:t>Alisa : Ne smeta mi. Koncert je bio super, pa se isplati čekati. Već si popio limenku piva na koncertu.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RS" sz="2000" b="1" dirty="0"/>
              <a:t>Goran: Vjerovatno su svi koji su bili na koncertu zaglavili kao i mi.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RS" sz="2000" b="1" dirty="0"/>
              <a:t>Alisa: Možeš li malo otvoriti svoj prozor?(maše rukom ispred nosa)To pivo ima jak miris. Ponestaje mi vazduha.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RS" sz="2000" b="1" dirty="0"/>
              <a:t>Goran: Izvini.(spušta prozor,ali ga zbog kiše mora ponovo zatvoriti). Stvarno lije 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RS" sz="2000" b="1" dirty="0"/>
              <a:t>Alisa (uzrujana) :Gorane , možeš li baciti to glupo pivo?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RS" sz="2000" b="1" dirty="0"/>
              <a:t>Goran ( takoođe uzrujan): Prvi put se žališ na moje piće.( pije pivo)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RS" sz="2000" b="1" dirty="0"/>
              <a:t>Alisa: Ne dramim, samo sam realna. Osjećam se kao da i ja pijem.... 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r-Latn-RS" sz="2000" b="1" dirty="0"/>
              <a:t>Završavaju scenu koja traži sposobnost odlučivanja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sr-Latn-RS" sz="16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F50A6C-7D40-499A-B1BF-96BFD6A6BC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6107" y="0"/>
            <a:ext cx="2895600" cy="111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46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067" y="1018400"/>
            <a:ext cx="11508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rgbClr val="002060"/>
                </a:solidFill>
              </a:rPr>
              <a:t>RIZNICA IDEJA: VAŠ VEB-SAJT (3)</a:t>
            </a:r>
          </a:p>
          <a:p>
            <a:r>
              <a:rPr lang="hr-HR" sz="1600" b="1" dirty="0">
                <a:solidFill>
                  <a:srgbClr val="002060"/>
                </a:solidFill>
                <a:hlinkClick r:id="rId4"/>
              </a:rPr>
              <a:t>https://www.ikces.me/pripreme/geometrijska-tijela-u-prostoru/?updated=9683eb5_469_2730</a:t>
            </a:r>
            <a:endParaRPr lang="hr-HR" sz="1600" b="1" dirty="0">
              <a:solidFill>
                <a:srgbClr val="002060"/>
              </a:solidFill>
            </a:endParaRPr>
          </a:p>
          <a:p>
            <a:endParaRPr lang="hr-HR" sz="1200" b="1" dirty="0">
              <a:solidFill>
                <a:srgbClr val="002060"/>
              </a:solidFill>
            </a:endParaRPr>
          </a:p>
        </p:txBody>
      </p:sp>
      <p:sp>
        <p:nvSpPr>
          <p:cNvPr id="4" name="Google Shape;137;p6">
            <a:extLst>
              <a:ext uri="{FF2B5EF4-FFF2-40B4-BE49-F238E27FC236}">
                <a16:creationId xmlns:a16="http://schemas.microsoft.com/office/drawing/2014/main" id="{994C0CE2-93B8-43BD-8C57-BFA3ECBDFB71}"/>
              </a:ext>
            </a:extLst>
          </p:cNvPr>
          <p:cNvSpPr txBox="1">
            <a:spLocks/>
          </p:cNvSpPr>
          <p:nvPr/>
        </p:nvSpPr>
        <p:spPr>
          <a:xfrm>
            <a:off x="491067" y="2130959"/>
            <a:ext cx="10820399" cy="438706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/>
              <a:t>U</a:t>
            </a:r>
            <a:r>
              <a:rPr lang="sr-Latn-RS" sz="2800" b="1" dirty="0"/>
              <a:t>čenici </a:t>
            </a:r>
            <a:r>
              <a:rPr lang="sr-Latn-ME" sz="2800" b="1" dirty="0"/>
              <a:t>9. razreda Osnovne škole „Štampar Makarije” iz Podgorice uče o gemetrijskim tijelima u prostoru, </a:t>
            </a:r>
            <a:r>
              <a:rPr lang="sr-Latn-ME" sz="2800" dirty="0"/>
              <a:t>integracija matematike, fizike,  informatike i likovnog: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ME" sz="2800" dirty="0"/>
              <a:t>Internet, o istorijatu; Digitalni alati, rade u SketchUp; Crtaju rukom  od linija do piramida, prizmi, putem Push- Pull prave 3D slike. Izrađuju geometrijska tijela na hameru;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ME" sz="2800" dirty="0"/>
              <a:t>Geometrijska tijela ukrašavaju dekupaž tehnikom koju su naučili na časovima likovne kulture. Izložba, roditelji „otkupili“ radove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sr-Latn-ME" sz="2800" dirty="0"/>
              <a:t>Kupljeno drvo i zasađeno u dvorištu „da bude podsjetnik na nezaboravne đačke dane“. </a:t>
            </a:r>
            <a:endParaRPr lang="en-US" sz="2800" dirty="0"/>
          </a:p>
          <a:p>
            <a:pPr algn="just"/>
            <a:r>
              <a:rPr lang="sr-Latn-ME" sz="2800" dirty="0"/>
              <a:t> </a:t>
            </a:r>
            <a:endParaRPr lang="en-US" sz="2800" dirty="0"/>
          </a:p>
          <a:p>
            <a:pPr algn="just"/>
            <a:endParaRPr lang="sr-Latn-ME" sz="2800" b="1" dirty="0"/>
          </a:p>
          <a:p>
            <a:pPr algn="just"/>
            <a:r>
              <a:rPr lang="sr-Latn-ME" sz="2800" b="1" dirty="0"/>
              <a:t> </a:t>
            </a:r>
          </a:p>
          <a:p>
            <a:pPr algn="just"/>
            <a:r>
              <a:rPr lang="sr-Latn-ME" sz="2800" b="1" dirty="0">
                <a:hlinkClick r:id="rId4"/>
              </a:rPr>
              <a:t>https://www.ikces.me/pripreme/geometrijska-tijela-u-prostoru/?updated=9683eb5_469_2730</a:t>
            </a:r>
            <a:endParaRPr lang="sr-Latn-ME" sz="28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sr-Latn-ME" sz="28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sr-Latn-ME" sz="2800" b="1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sr-Latn-ME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sr-Latn-ME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F50A6C-7D40-499A-B1BF-96BFD6A6BC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15866" y="1018400"/>
            <a:ext cx="2895600" cy="111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58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15" y="1018400"/>
            <a:ext cx="11509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rgbClr val="002060"/>
                </a:solidFill>
              </a:rPr>
              <a:t>RIZNICA IDEJA: VAŠ VEB-SAJT</a:t>
            </a:r>
          </a:p>
        </p:txBody>
      </p:sp>
      <p:sp>
        <p:nvSpPr>
          <p:cNvPr id="4" name="Google Shape;137;p6">
            <a:extLst>
              <a:ext uri="{FF2B5EF4-FFF2-40B4-BE49-F238E27FC236}">
                <a16:creationId xmlns:a16="http://schemas.microsoft.com/office/drawing/2014/main" id="{994C0CE2-93B8-43BD-8C57-BFA3ECBDFB71}"/>
              </a:ext>
            </a:extLst>
          </p:cNvPr>
          <p:cNvSpPr txBox="1">
            <a:spLocks/>
          </p:cNvSpPr>
          <p:nvPr/>
        </p:nvSpPr>
        <p:spPr>
          <a:xfrm>
            <a:off x="491067" y="2174161"/>
            <a:ext cx="10820399" cy="438706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endParaRPr lang="sr-Latn-RS" sz="2800" b="1" dirty="0"/>
          </a:p>
          <a:p>
            <a:pPr algn="just"/>
            <a:r>
              <a:rPr lang="sr-Latn-RS" sz="2800" b="1" dirty="0"/>
              <a:t>Poruka: NASTAVITE DA DODAJETE SVOJE PRIMJERE! </a:t>
            </a:r>
            <a:endParaRPr lang="sr-Latn-ME" sz="2800" b="1" dirty="0"/>
          </a:p>
          <a:p>
            <a:pPr algn="just"/>
            <a:r>
              <a:rPr lang="en-US" sz="2800" dirty="0"/>
              <a:t>“The only person who is educated is the one who has learned how to learn and change.”— Carl Rogers</a:t>
            </a:r>
            <a:endParaRPr lang="sr-Latn-RS" sz="2800" dirty="0"/>
          </a:p>
          <a:p>
            <a:pPr algn="just"/>
            <a:endParaRPr lang="pl-PL" sz="2800" dirty="0"/>
          </a:p>
          <a:p>
            <a:pPr algn="just"/>
            <a:r>
              <a:rPr lang="pl-PL" sz="2800" dirty="0"/>
              <a:t>Obrazovana je ona osoba koja je naučila kako da uči i menja se</a:t>
            </a:r>
            <a:endParaRPr lang="sr-Latn-ME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F50A6C-7D40-499A-B1BF-96BFD6A6BC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5866" y="1018400"/>
            <a:ext cx="2895600" cy="1112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6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43449</TotalTime>
  <Words>687</Words>
  <Application>Microsoft Office PowerPoint</Application>
  <PresentationFormat>Widescreen</PresentationFormat>
  <Paragraphs>52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Petar</dc:creator>
  <cp:lastModifiedBy>Maja Jukic</cp:lastModifiedBy>
  <cp:revision>411</cp:revision>
  <dcterms:created xsi:type="dcterms:W3CDTF">2019-03-11T14:15:27Z</dcterms:created>
  <dcterms:modified xsi:type="dcterms:W3CDTF">2021-12-21T02:29:48Z</dcterms:modified>
</cp:coreProperties>
</file>