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36.jpg" ContentType="image/pn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727" r:id="rId2"/>
    <p:sldId id="837" r:id="rId3"/>
    <p:sldId id="835" r:id="rId4"/>
    <p:sldId id="848" r:id="rId5"/>
    <p:sldId id="857" r:id="rId6"/>
    <p:sldId id="851" r:id="rId7"/>
    <p:sldId id="707" r:id="rId8"/>
    <p:sldId id="839" r:id="rId9"/>
    <p:sldId id="712" r:id="rId10"/>
    <p:sldId id="713" r:id="rId11"/>
    <p:sldId id="767" r:id="rId12"/>
    <p:sldId id="737" r:id="rId13"/>
    <p:sldId id="847" r:id="rId14"/>
    <p:sldId id="842" r:id="rId15"/>
    <p:sldId id="840" r:id="rId16"/>
    <p:sldId id="841" r:id="rId17"/>
    <p:sldId id="844" r:id="rId18"/>
    <p:sldId id="853" r:id="rId19"/>
    <p:sldId id="731" r:id="rId20"/>
    <p:sldId id="732" r:id="rId21"/>
    <p:sldId id="733" r:id="rId22"/>
    <p:sldId id="719" r:id="rId23"/>
    <p:sldId id="810" r:id="rId24"/>
    <p:sldId id="757" r:id="rId25"/>
    <p:sldId id="854" r:id="rId26"/>
    <p:sldId id="845" r:id="rId27"/>
    <p:sldId id="855" r:id="rId28"/>
    <p:sldId id="856" r:id="rId29"/>
    <p:sldId id="859" r:id="rId30"/>
    <p:sldId id="858" r:id="rId31"/>
    <p:sldId id="864" r:id="rId32"/>
    <p:sldId id="860" r:id="rId33"/>
    <p:sldId id="862" r:id="rId34"/>
    <p:sldId id="861" r:id="rId35"/>
    <p:sldId id="863" r:id="rId36"/>
    <p:sldId id="849" r:id="rId37"/>
    <p:sldId id="838" r:id="rId38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E806"/>
    <a:srgbClr val="9EAF01"/>
    <a:srgbClr val="3C8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5201" autoAdjust="0"/>
  </p:normalViewPr>
  <p:slideViewPr>
    <p:cSldViewPr snapToGrid="0" showGuides="1">
      <p:cViewPr varScale="1">
        <p:scale>
          <a:sx n="90" d="100"/>
          <a:sy n="90" d="100"/>
        </p:scale>
        <p:origin x="43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7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737F5-6ED0-4A70-BD8E-BB5CEA117EC9}" type="datetimeFigureOut">
              <a:rPr lang="en-US" smtClean="0"/>
              <a:t>12/21/2021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40333-AC54-422A-A121-5E725DCF5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325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CEFB5-F3F7-43FA-9B42-6CEBCDD3ADD8}" type="datetimeFigureOut">
              <a:rPr lang="en-US" smtClean="0"/>
              <a:t>12/21/2021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5B058-2CED-45BC-B8F0-005CF4AD94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279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606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417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601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560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1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864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78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85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94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22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72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95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85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61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76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47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46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405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10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587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350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4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8496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76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400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50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45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4380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679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40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003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20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9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193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2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1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E6EF-AD25-44E6-B911-33DBBFCAC102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421A-F810-45EB-97E1-0F2EE3E9DCC6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6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84AA1-8B9C-425C-8624-F6446E183EF5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489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91EB-6100-417A-A2C7-1F89AC6CDCB6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8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2126-D874-4487-A849-8205376C38CD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65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8D9-B8EE-4C2C-A743-15D47F9FD1CA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33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5B771-8BE3-4EBF-9A0E-F00D8D7D26FA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6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09703-D829-4A5C-A07B-50BF319EF120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9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2FE0-729F-4059-AB21-F66135DFC34E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8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BD5C-0556-4E36-B7C4-320726C72F6E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0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0211-6DD8-46B8-8007-417FBC8C9457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17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2B147-2DD2-432C-9DEA-4D3F67C9BB71}" type="datetime1">
              <a:rPr lang="en-US" smtClean="0"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139F7-2336-4837-B133-504339DE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Animacije/6a.%20Animacija%20-%20Gradjanska%20kompetencija.mp4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hyperlink" Target="Proba.t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Klju&#269;ne%20kompetencije_%207.b_Vodi&#269;%20za%20u&#269;itelje%20osnovnih%20i%20srednjih%20&#353;kola%20%20sa%20smjernicama%20za%20formativno%20ocjenjivanje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011ED-4DFF-45A3-9E7A-856477B8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5EDFB-2F16-4244-B71E-85755D38A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34" y="989524"/>
            <a:ext cx="5175907" cy="2912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CBC30-FE87-45A4-87BE-1DB6A4D82CB5}"/>
              </a:ext>
            </a:extLst>
          </p:cNvPr>
          <p:cNvSpPr txBox="1"/>
          <p:nvPr/>
        </p:nvSpPr>
        <p:spPr>
          <a:xfrm>
            <a:off x="2714369" y="3817839"/>
            <a:ext cx="609777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rgbClr val="002060"/>
                </a:solidFill>
                <a:latin typeface="+mn-lt"/>
                <a:hlinkClick r:id="rId5" action="ppaction://hlinkfile"/>
              </a:rPr>
              <a:t>KLJUČNE KOMPETENCIJE </a:t>
            </a:r>
            <a:endParaRPr lang="hr-HR" sz="3200" b="1" dirty="0">
              <a:solidFill>
                <a:srgbClr val="002060"/>
              </a:solidFill>
            </a:endParaRPr>
          </a:p>
          <a:p>
            <a:pPr algn="r"/>
            <a:r>
              <a:rPr lang="hr-HR" sz="2400" b="1" dirty="0">
                <a:solidFill>
                  <a:srgbClr val="002060"/>
                </a:solidFill>
              </a:rPr>
              <a:t>P</a:t>
            </a:r>
            <a:r>
              <a:rPr lang="hr-HR" sz="2400" b="1" dirty="0">
                <a:solidFill>
                  <a:srgbClr val="002060"/>
                </a:solidFill>
                <a:latin typeface="+mn-lt"/>
              </a:rPr>
              <a:t>redstavljanje obuka za  nastavnike i  projektnih aktivnosti povezanih s tim</a:t>
            </a:r>
          </a:p>
          <a:p>
            <a:pPr algn="r"/>
            <a:endParaRPr lang="hr-HR" sz="2400" b="1" dirty="0">
              <a:solidFill>
                <a:srgbClr val="002060"/>
              </a:solidFill>
            </a:endParaRPr>
          </a:p>
          <a:p>
            <a:pPr algn="r"/>
            <a:r>
              <a:rPr lang="hr-HR" sz="2400" b="1" dirty="0">
                <a:solidFill>
                  <a:srgbClr val="002060"/>
                </a:solidFill>
                <a:latin typeface="+mn-lt"/>
              </a:rPr>
              <a:t>Maja Jukić, KE2</a:t>
            </a:r>
          </a:p>
          <a:p>
            <a:pPr algn="r"/>
            <a:r>
              <a:rPr lang="hr-HR" sz="2400" b="1" dirty="0">
                <a:solidFill>
                  <a:srgbClr val="002060"/>
                </a:solidFill>
              </a:rPr>
              <a:t>Ključni stručnjak za obuke nastavnika</a:t>
            </a:r>
            <a:r>
              <a:rPr lang="hr-HR" sz="2400" b="1" dirty="0">
                <a:solidFill>
                  <a:srgbClr val="002060"/>
                </a:solidFill>
                <a:latin typeface="+mn-lt"/>
              </a:rPr>
              <a:t> 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0D8EB0-798F-4944-8FBC-FF3327FB813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326" y="989524"/>
            <a:ext cx="2360427" cy="1284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3BE0BE-EDA7-475C-8B1F-67AF159583E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562986" y="2345424"/>
            <a:ext cx="2296633" cy="1472416"/>
          </a:xfrm>
          <a:prstGeom prst="rect">
            <a:avLst/>
          </a:prstGeom>
        </p:spPr>
      </p:pic>
      <p:pic>
        <p:nvPicPr>
          <p:cNvPr id="9" name="Picture 8" descr="הערכה בחינוך- עבודת גמר">
            <a:extLst>
              <a:ext uri="{FF2B5EF4-FFF2-40B4-BE49-F238E27FC236}">
                <a16:creationId xmlns:a16="http://schemas.microsoft.com/office/drawing/2014/main" id="{F7983036-3CE8-4875-961A-DCF1B73A578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9" y="3780818"/>
            <a:ext cx="1724723" cy="153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50919F-E577-49E2-8D36-9BC742611B5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43" y="3902150"/>
            <a:ext cx="1946476" cy="135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teacher uses tablet computers to teach young children.">
            <a:extLst>
              <a:ext uri="{FF2B5EF4-FFF2-40B4-BE49-F238E27FC236}">
                <a16:creationId xmlns:a16="http://schemas.microsoft.com/office/drawing/2014/main" id="{BB6A74D3-0F67-4927-B648-95C3E0580FE9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93" y="5393009"/>
            <a:ext cx="1814384" cy="135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6 ways to improve collaboration in the workplace">
            <a:extLst>
              <a:ext uri="{FF2B5EF4-FFF2-40B4-BE49-F238E27FC236}">
                <a16:creationId xmlns:a16="http://schemas.microsoft.com/office/drawing/2014/main" id="{5BD7C775-C41E-45C7-BF96-3E4421807E68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492" y="989524"/>
            <a:ext cx="1993843" cy="157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ABA4CC-7D39-4C60-A7A2-A2B89740DE99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0167554" y="2150453"/>
            <a:ext cx="1822257" cy="1862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60ACFD-A6DF-4B6C-91A6-B40A8DFA9DB5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8812141" y="3902149"/>
            <a:ext cx="2330780" cy="1848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00C464-378D-481E-82AC-6E64216302CB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0026502" y="5494256"/>
            <a:ext cx="2135850" cy="13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5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6185" y="914667"/>
            <a:ext cx="1185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Priprema obuke, sprovođenje obuke i aktivnosti nakon obuke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629F2-542F-4380-814E-0D8F645C6981}"/>
              </a:ext>
            </a:extLst>
          </p:cNvPr>
          <p:cNvSpPr txBox="1"/>
          <p:nvPr/>
        </p:nvSpPr>
        <p:spPr>
          <a:xfrm>
            <a:off x="480827" y="1423139"/>
            <a:ext cx="1123034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Sastavni dijelovi obuke:</a:t>
            </a:r>
          </a:p>
          <a:p>
            <a:pPr algn="just"/>
            <a:endParaRPr lang="en-GB" sz="1000" b="1" dirty="0"/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Priprema za obuku </a:t>
            </a:r>
            <a:r>
              <a:rPr lang="hr-HR" sz="2400" dirty="0"/>
              <a:t>(uz precizna uputstva i materijale)</a:t>
            </a:r>
            <a:endParaRPr lang="en-GB" sz="2400" dirty="0"/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U</a:t>
            </a:r>
            <a:r>
              <a:rPr lang="en-GB" sz="2400" b="1" dirty="0" err="1"/>
              <a:t>čestvovanj</a:t>
            </a:r>
            <a:r>
              <a:rPr lang="hr-HR" sz="2400" b="1" dirty="0"/>
              <a:t>e u obuci i izrada p</a:t>
            </a:r>
            <a:r>
              <a:rPr lang="en-GB" sz="2400" b="1" dirty="0"/>
              <a:t>r</a:t>
            </a:r>
            <a:r>
              <a:rPr lang="hr-HR" sz="2400" b="1" dirty="0" err="1"/>
              <a:t>ij</a:t>
            </a:r>
            <a:r>
              <a:rPr lang="en-GB" sz="2400" b="1" dirty="0" err="1"/>
              <a:t>edloga</a:t>
            </a:r>
            <a:r>
              <a:rPr lang="hr-HR" sz="2400" b="1" dirty="0"/>
              <a:t> pripreme za nastavu</a:t>
            </a:r>
            <a:endParaRPr lang="hr-HR" sz="2400" dirty="0"/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Dovršavanje pripreme za nastavu po povratku u školu </a:t>
            </a:r>
            <a:r>
              <a:rPr lang="hr-HR" sz="2400" dirty="0"/>
              <a:t>u s</a:t>
            </a:r>
            <a:r>
              <a:rPr lang="en-GB" sz="2400" dirty="0"/>
              <a:t>a</a:t>
            </a:r>
            <a:r>
              <a:rPr lang="hr-HR" sz="2400" dirty="0"/>
              <a:t>radnji sa što većim brojem nastavnika različitih predmeta 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S</a:t>
            </a:r>
            <a:r>
              <a:rPr lang="en-GB" sz="2400" b="1" dirty="0" err="1"/>
              <a:t>provođenj</a:t>
            </a:r>
            <a:r>
              <a:rPr lang="hr-HR" sz="2400" b="1" dirty="0"/>
              <a:t>e planirane nastave </a:t>
            </a:r>
            <a:r>
              <a:rPr lang="hr-HR" sz="2400" dirty="0"/>
              <a:t>u skladu</a:t>
            </a:r>
            <a:r>
              <a:rPr lang="en-GB" sz="2400" dirty="0"/>
              <a:t> </a:t>
            </a:r>
            <a:r>
              <a:rPr lang="hr-HR" sz="2400" dirty="0"/>
              <a:t>sa p</a:t>
            </a:r>
            <a:r>
              <a:rPr lang="en-GB" sz="2400" dirty="0"/>
              <a:t>r</a:t>
            </a:r>
            <a:r>
              <a:rPr lang="hr-HR" sz="2400" dirty="0" err="1"/>
              <a:t>ij</a:t>
            </a:r>
            <a:r>
              <a:rPr lang="en-GB" sz="2400" dirty="0" err="1"/>
              <a:t>edlogo</a:t>
            </a:r>
            <a:r>
              <a:rPr lang="hr-HR" sz="2400" dirty="0"/>
              <a:t>m pripreme s obuke </a:t>
            </a:r>
            <a:r>
              <a:rPr lang="hr-HR" sz="2400" b="1" dirty="0"/>
              <a:t>uz  formativno ocjenjivanje učenika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Evaluacija</a:t>
            </a:r>
            <a:r>
              <a:rPr lang="hr-HR" sz="2400" dirty="0"/>
              <a:t> </a:t>
            </a:r>
            <a:r>
              <a:rPr lang="en-GB" sz="2400" dirty="0"/>
              <a:t>s</a:t>
            </a:r>
            <a:r>
              <a:rPr lang="hr-HR" sz="2400" dirty="0"/>
              <a:t>provedene </a:t>
            </a:r>
            <a:r>
              <a:rPr lang="en-GB" sz="2400" dirty="0"/>
              <a:t> </a:t>
            </a:r>
            <a:r>
              <a:rPr lang="hr-HR" sz="2400" dirty="0"/>
              <a:t>nastave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Predaja dogovorenog seta dokumenata </a:t>
            </a:r>
            <a:r>
              <a:rPr lang="hr-HR" sz="2400" dirty="0"/>
              <a:t>za svaku od </a:t>
            </a:r>
            <a:r>
              <a:rPr lang="hr-HR" sz="2400" dirty="0" err="1"/>
              <a:t>realizovanih</a:t>
            </a:r>
            <a:r>
              <a:rPr lang="hr-HR" sz="2400" dirty="0"/>
              <a:t> aktivnosti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Odabir najuspješnije </a:t>
            </a:r>
            <a:r>
              <a:rPr lang="hr-HR" sz="2400" b="1" dirty="0" err="1"/>
              <a:t>sprovedenih</a:t>
            </a:r>
            <a:r>
              <a:rPr lang="hr-HR" sz="2400" b="1" dirty="0"/>
              <a:t> i  najkorisnijih primjera</a:t>
            </a:r>
            <a:endParaRPr lang="hr-HR" sz="2400" dirty="0"/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Dodavanje odabranih primjera u Vodič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Predstavljanje javnosti, </a:t>
            </a:r>
            <a:r>
              <a:rPr lang="hr-HR" sz="2400" dirty="0"/>
              <a:t>najuspješnijih i  najkorisnijih primjera </a:t>
            </a:r>
            <a:r>
              <a:rPr lang="en-GB" sz="2400" dirty="0"/>
              <a:t>s</a:t>
            </a:r>
            <a:r>
              <a:rPr lang="hr-HR" sz="2400" dirty="0"/>
              <a:t>provedenih aktivnosti</a:t>
            </a:r>
            <a:endParaRPr lang="en-GB" sz="2400" dirty="0"/>
          </a:p>
          <a:p>
            <a:pPr marL="457200" indent="-457200" algn="just">
              <a:buFont typeface="+mj-lt"/>
              <a:buAutoNum type="arabicPeriod"/>
            </a:pPr>
            <a:endParaRPr lang="hr-HR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E469DE-4DF4-409A-88E7-78FBA784E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92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4295" y="1002729"/>
            <a:ext cx="1134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002060"/>
                </a:solidFill>
              </a:rPr>
              <a:t>Aktivnostima nakon obuke, cilj je bio osiguranja </a:t>
            </a:r>
            <a:r>
              <a:rPr lang="en-GB" sz="3200" b="1" dirty="0" err="1">
                <a:solidFill>
                  <a:srgbClr val="002060"/>
                </a:solidFill>
              </a:rPr>
              <a:t>kvaliteta</a:t>
            </a:r>
            <a:r>
              <a:rPr lang="hr-HR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hr-HR" sz="3200" b="1" dirty="0">
                <a:solidFill>
                  <a:srgbClr val="002060"/>
                </a:solidFill>
              </a:rPr>
              <a:t> mjerenja </a:t>
            </a:r>
            <a:r>
              <a:rPr lang="en-GB" sz="3200" b="1" dirty="0" err="1">
                <a:solidFill>
                  <a:srgbClr val="002060"/>
                </a:solidFill>
              </a:rPr>
              <a:t>djelotvornosti</a:t>
            </a:r>
            <a:r>
              <a:rPr lang="hr-HR" sz="3200" b="1" dirty="0">
                <a:solidFill>
                  <a:srgbClr val="002060"/>
                </a:solidFill>
              </a:rPr>
              <a:t> obuke (zatvaranje ciklusa kvaliteta)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EEF08-EFE7-4A86-93D8-DE1C297C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5" t="41747" r="10870" b="23180"/>
          <a:stretch>
            <a:fillRect/>
          </a:stretch>
        </p:blipFill>
        <p:spPr bwMode="auto">
          <a:xfrm>
            <a:off x="3124854" y="2199695"/>
            <a:ext cx="6328610" cy="41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E97FC7-760A-45AF-930A-EAD49375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158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1088" y="990973"/>
            <a:ext cx="11346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2060"/>
                </a:solidFill>
                <a:sym typeface="Open Sans"/>
              </a:rPr>
              <a:t>Učenje i po</a:t>
            </a:r>
            <a:r>
              <a:rPr lang="en-GB" sz="4000" b="1" dirty="0">
                <a:solidFill>
                  <a:srgbClr val="002060"/>
                </a:solidFill>
                <a:sym typeface="Open Sans"/>
              </a:rPr>
              <a:t>d</a:t>
            </a:r>
            <a:r>
              <a:rPr lang="hr-HR" sz="4000" b="1" dirty="0">
                <a:solidFill>
                  <a:srgbClr val="002060"/>
                </a:solidFill>
                <a:sym typeface="Open Sans"/>
              </a:rPr>
              <a:t>učavanje za ključne kompetencije </a:t>
            </a:r>
          </a:p>
          <a:p>
            <a:r>
              <a:rPr lang="hr-HR" sz="4000" b="1" dirty="0">
                <a:solidFill>
                  <a:srgbClr val="002060"/>
                </a:solidFill>
                <a:sym typeface="Open Sans"/>
              </a:rPr>
              <a:t> </a:t>
            </a:r>
            <a:endParaRPr lang="hr-HR" sz="4000" b="1" dirty="0">
              <a:solidFill>
                <a:srgbClr val="002060"/>
              </a:solidFill>
            </a:endParaRPr>
          </a:p>
        </p:txBody>
      </p:sp>
      <p:sp>
        <p:nvSpPr>
          <p:cNvPr id="4" name="Google Shape;137;p6">
            <a:extLst>
              <a:ext uri="{FF2B5EF4-FFF2-40B4-BE49-F238E27FC236}">
                <a16:creationId xmlns:a16="http://schemas.microsoft.com/office/drawing/2014/main" id="{994C0CE2-93B8-43BD-8C57-BFA3ECBDFB71}"/>
              </a:ext>
            </a:extLst>
          </p:cNvPr>
          <p:cNvSpPr txBox="1">
            <a:spLocks/>
          </p:cNvSpPr>
          <p:nvPr/>
        </p:nvSpPr>
        <p:spPr>
          <a:xfrm>
            <a:off x="461088" y="1537472"/>
            <a:ext cx="5723812" cy="4546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00"/>
              </a:spcBef>
              <a:buSzPts val="2600"/>
            </a:pPr>
            <a:r>
              <a:rPr lang="hr-HR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…. je učenje i podučavanje za kompletne, humane  i  ljude sposobne za život  </a:t>
            </a:r>
          </a:p>
          <a:p>
            <a:pPr>
              <a:spcBef>
                <a:spcPts val="700"/>
              </a:spcBef>
              <a:buSzPts val="2600"/>
            </a:pPr>
            <a:r>
              <a:rPr lang="hr-HR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jer</a:t>
            </a:r>
          </a:p>
          <a:p>
            <a:pPr>
              <a:spcBef>
                <a:spcPts val="700"/>
              </a:spcBef>
              <a:buSzPts val="2600"/>
            </a:pPr>
            <a:r>
              <a:rPr lang="hr-HR" sz="2800" b="1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svi možda neće biti odlični učenici, </a:t>
            </a:r>
          </a:p>
          <a:p>
            <a:pPr>
              <a:spcBef>
                <a:spcPts val="700"/>
              </a:spcBef>
              <a:buSzPts val="2600"/>
            </a:pPr>
            <a:r>
              <a:rPr lang="hr-HR" sz="2800" b="1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ali </a:t>
            </a:r>
          </a:p>
          <a:p>
            <a:pPr>
              <a:spcBef>
                <a:spcPts val="700"/>
              </a:spcBef>
              <a:buSzPts val="2600"/>
            </a:pPr>
            <a:r>
              <a:rPr lang="hr-HR" sz="2800" b="1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svi mogu biti odlični ljudi</a:t>
            </a:r>
          </a:p>
          <a:p>
            <a:pPr>
              <a:spcBef>
                <a:spcPts val="700"/>
              </a:spcBef>
              <a:buSzPts val="2600"/>
            </a:pPr>
            <a:endParaRPr lang="hr-HR" sz="1000" b="1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  <a:p>
            <a:pPr>
              <a:spcBef>
                <a:spcPts val="700"/>
              </a:spcBef>
              <a:buSzPts val="2600"/>
            </a:pPr>
            <a:r>
              <a:rPr lang="hr-HR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….je učenje i po</a:t>
            </a:r>
            <a:r>
              <a:rPr lang="en-GB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d</a:t>
            </a:r>
            <a:r>
              <a:rPr lang="hr-HR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učavanje koje omogućuje primjenu i korištenje naučenog, tj. </a:t>
            </a:r>
            <a:r>
              <a:rPr lang="hr-HR" sz="2800" b="1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funkcionalno znanje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2600"/>
            </a:pPr>
            <a:r>
              <a:rPr lang="hr-HR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…..</a:t>
            </a:r>
            <a:r>
              <a:rPr lang="hr-HR" sz="2600" b="1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  <a:hlinkClick r:id="rId4" action="ppaction://hlinkfile"/>
              </a:rPr>
              <a:t>za fleksibilnost i prilagođavanje </a:t>
            </a:r>
            <a:endParaRPr lang="hr-HR" sz="2600" b="1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2600"/>
            </a:pPr>
            <a:r>
              <a:rPr lang="hr-HR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svim </a:t>
            </a:r>
            <a:r>
              <a:rPr lang="hr-HR" sz="2800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izazovima rada i življenja</a:t>
            </a:r>
          </a:p>
        </p:txBody>
      </p:sp>
      <p:pic>
        <p:nvPicPr>
          <p:cNvPr id="8" name="Picture 2" descr="Advice on how to make the world a kinder place through random acts of kindness and fostering three core character strengths in your children.">
            <a:extLst>
              <a:ext uri="{FF2B5EF4-FFF2-40B4-BE49-F238E27FC236}">
                <a16:creationId xmlns:a16="http://schemas.microsoft.com/office/drawing/2014/main" id="{49239365-2628-418A-ACF9-7815834C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106" y="2173736"/>
            <a:ext cx="53721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A1C1D-800B-43EE-BDF1-98BF77618699}"/>
              </a:ext>
            </a:extLst>
          </p:cNvPr>
          <p:cNvSpPr txBox="1"/>
          <p:nvPr/>
        </p:nvSpPr>
        <p:spPr>
          <a:xfrm>
            <a:off x="6096000" y="5409830"/>
            <a:ext cx="6178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..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je  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učenje za cijeli život, </a:t>
            </a:r>
          </a:p>
          <a:p>
            <a:pPr algn="ctr"/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(formalno, neformalno i  informalno) 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2B131D-C1BA-486B-BDFA-DC826659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2941" y="903959"/>
            <a:ext cx="576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Obuke u online okruženju</a:t>
            </a:r>
            <a:endParaRPr lang="hr-HR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46EFE1-B536-4FEE-91A5-4E931388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13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A06077-B154-4F62-9B9A-6D3CCD65A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24" y="2044216"/>
            <a:ext cx="5731510" cy="3074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1D11D-15F1-482C-95A9-ECF242B14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268" y="1227124"/>
            <a:ext cx="5731510" cy="3074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1A55DA-E04E-49FE-A5CD-851FE7BE4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720" y="3742925"/>
            <a:ext cx="5731510" cy="30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368" y="818222"/>
            <a:ext cx="7995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2060"/>
                </a:solidFill>
              </a:rPr>
              <a:t>Online obuka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9F083-F3B7-4C2E-9790-C2E8EB938352}"/>
              </a:ext>
            </a:extLst>
          </p:cNvPr>
          <p:cNvSpPr txBox="1"/>
          <p:nvPr/>
        </p:nvSpPr>
        <p:spPr>
          <a:xfrm>
            <a:off x="214020" y="1039540"/>
            <a:ext cx="87158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000" b="1" dirty="0"/>
          </a:p>
          <a:p>
            <a:pPr algn="just"/>
            <a:r>
              <a:rPr lang="hr-HR" sz="2600" dirty="0"/>
              <a:t>Pripremljene </a:t>
            </a:r>
            <a:r>
              <a:rPr lang="hr-HR" sz="2600" b="1" dirty="0"/>
              <a:t>upute o on-line obukama</a:t>
            </a:r>
          </a:p>
          <a:p>
            <a:pPr algn="just"/>
            <a:r>
              <a:rPr lang="hr-HR" sz="2600" b="1" dirty="0"/>
              <a:t>Aktivnosti obuke </a:t>
            </a:r>
            <a:r>
              <a:rPr lang="hr-HR" sz="2600" dirty="0"/>
              <a:t>prilagođene on-line načinu izvedbe obuka </a:t>
            </a:r>
            <a:r>
              <a:rPr lang="hr-HR" sz="2600" b="1" dirty="0"/>
              <a:t>uz korištenje digitalnih alata</a:t>
            </a:r>
          </a:p>
          <a:p>
            <a:pPr algn="just"/>
            <a:endParaRPr lang="hr-HR" sz="2600" dirty="0"/>
          </a:p>
          <a:p>
            <a:pPr algn="just"/>
            <a:r>
              <a:rPr lang="hr-HR" sz="2600" b="1" dirty="0"/>
              <a:t>Aktivnosti tokom obuke:</a:t>
            </a:r>
          </a:p>
          <a:p>
            <a:pPr marL="514350" indent="-514350" algn="just">
              <a:buAutoNum type="arabicPeriod"/>
            </a:pPr>
            <a:r>
              <a:rPr lang="hr-HR" sz="2600" b="1" dirty="0"/>
              <a:t>Upitnik</a:t>
            </a:r>
            <a:r>
              <a:rPr lang="hr-HR" sz="2600" dirty="0"/>
              <a:t> (u Zoom alatu) – (npr. o tehničkim uvjetima učesnika za praćenje obuke, prvim dojmovima o Vodiču, za evaluaciju prvog dana obuke itd.)</a:t>
            </a:r>
          </a:p>
          <a:p>
            <a:pPr marL="514350" indent="-514350" algn="just">
              <a:buAutoNum type="arabicPeriod"/>
            </a:pPr>
            <a:r>
              <a:rPr lang="hr-HR" sz="2600" b="1" dirty="0"/>
              <a:t>Očekivanja</a:t>
            </a:r>
            <a:r>
              <a:rPr lang="hr-HR" sz="2600" dirty="0"/>
              <a:t> – uz korištenje </a:t>
            </a:r>
            <a:r>
              <a:rPr lang="hr-HR" sz="2600" b="1" dirty="0" err="1"/>
              <a:t>Mentimeter</a:t>
            </a:r>
            <a:r>
              <a:rPr lang="hr-HR" sz="2600" dirty="0"/>
              <a:t>-a</a:t>
            </a:r>
          </a:p>
          <a:p>
            <a:pPr marL="514350" indent="-514350" algn="just">
              <a:buFontTx/>
              <a:buAutoNum type="arabicPeriod"/>
            </a:pPr>
            <a:r>
              <a:rPr lang="hr-HR" sz="2600" b="1" dirty="0" err="1"/>
              <a:t>Prezentovanje</a:t>
            </a:r>
            <a:r>
              <a:rPr lang="hr-HR" sz="2600" dirty="0"/>
              <a:t> – uvod u temu</a:t>
            </a:r>
          </a:p>
          <a:p>
            <a:pPr marL="514350" indent="-514350" algn="just">
              <a:buAutoNum type="arabicPeriod"/>
            </a:pPr>
            <a:r>
              <a:rPr lang="hr-HR" sz="2600" b="1" dirty="0"/>
              <a:t>Ledolomac</a:t>
            </a:r>
            <a:r>
              <a:rPr lang="hr-HR" sz="2600" dirty="0"/>
              <a:t> – uvodu u KK, osvješćivanje uloge nastavnika za razvoj KK učenika i onoga što smo ponijeli iz škole kao najkorisnije za život i rad</a:t>
            </a:r>
          </a:p>
          <a:p>
            <a:pPr marL="514350" indent="-514350" algn="just">
              <a:buAutoNum type="arabicPeriod"/>
            </a:pPr>
            <a:endParaRPr lang="hr-HR" sz="2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B9D78C-22E3-4323-84F8-4A45D9E2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B69FA-81D2-44BC-9F5C-DE8814AE0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568" y="1775476"/>
            <a:ext cx="2745740" cy="1544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57396-124F-40F3-9E94-523420A8F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242" y="3956802"/>
            <a:ext cx="29464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9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B9D78C-22E3-4323-84F8-4A45D9E2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EEF-F832-49CD-A0B3-AA26B6738763}"/>
              </a:ext>
            </a:extLst>
          </p:cNvPr>
          <p:cNvSpPr txBox="1"/>
          <p:nvPr/>
        </p:nvSpPr>
        <p:spPr>
          <a:xfrm>
            <a:off x="0" y="2431239"/>
            <a:ext cx="9151911" cy="923330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hr-HR" sz="1800" dirty="0"/>
              <a:t>2.  Nastavnica književnosti- učila nas da je </a:t>
            </a:r>
            <a:r>
              <a:rPr lang="hr-HR" sz="1800" dirty="0">
                <a:solidFill>
                  <a:srgbClr val="FF0000"/>
                </a:solidFill>
              </a:rPr>
              <a:t>čitanje zadovoljstvo </a:t>
            </a:r>
          </a:p>
          <a:p>
            <a:r>
              <a:rPr lang="hr-HR" sz="1800" dirty="0"/>
              <a:t>i mentalna higijena, da budemo </a:t>
            </a:r>
            <a:r>
              <a:rPr lang="hr-HR" sz="1800" dirty="0" err="1"/>
              <a:t>vaspitani</a:t>
            </a:r>
            <a:r>
              <a:rPr lang="hr-HR" sz="1800" dirty="0"/>
              <a:t> i </a:t>
            </a:r>
            <a:r>
              <a:rPr lang="hr-HR" sz="1800" dirty="0">
                <a:solidFill>
                  <a:srgbClr val="FF0000"/>
                </a:solidFill>
              </a:rPr>
              <a:t>humani ljudi,  bila nam uzor</a:t>
            </a:r>
            <a:r>
              <a:rPr lang="hr-HR" sz="1800" dirty="0"/>
              <a:t>...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DABF2-5C24-4F3B-A801-1CA3CB7C6DD9}"/>
              </a:ext>
            </a:extLst>
          </p:cNvPr>
          <p:cNvSpPr txBox="1"/>
          <p:nvPr/>
        </p:nvSpPr>
        <p:spPr>
          <a:xfrm>
            <a:off x="4432211" y="4350030"/>
            <a:ext cx="8159221" cy="1200329"/>
          </a:xfrm>
          <a:prstGeom prst="rect">
            <a:avLst/>
          </a:prstGeom>
          <a:noFill/>
          <a:scene3d>
            <a:camera prst="orthographicFront">
              <a:rot lat="0" lon="0" rev="20099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hr-HR" sz="1800" dirty="0"/>
              <a:t>2. Profesorica </a:t>
            </a:r>
            <a:r>
              <a:rPr lang="hr-HR" sz="1800" dirty="0" err="1"/>
              <a:t>zastite</a:t>
            </a:r>
            <a:r>
              <a:rPr lang="hr-HR" sz="1800" dirty="0"/>
              <a:t> spomenika kulture u srednjoj </a:t>
            </a:r>
            <a:r>
              <a:rPr lang="hr-HR" sz="1800" dirty="0" err="1"/>
              <a:t>skoli</a:t>
            </a:r>
            <a:r>
              <a:rPr lang="hr-HR" sz="1800" dirty="0"/>
              <a:t>. </a:t>
            </a:r>
          </a:p>
          <a:p>
            <a:r>
              <a:rPr lang="hr-HR" sz="1800" dirty="0"/>
              <a:t>Divno je bilo </a:t>
            </a:r>
            <a:r>
              <a:rPr lang="hr-HR" sz="1800" dirty="0">
                <a:solidFill>
                  <a:srgbClr val="FF0000"/>
                </a:solidFill>
              </a:rPr>
              <a:t>upoznavati okolinu primjenom </a:t>
            </a:r>
            <a:r>
              <a:rPr lang="hr-HR" sz="1800" dirty="0" err="1">
                <a:solidFill>
                  <a:srgbClr val="FF0000"/>
                </a:solidFill>
              </a:rPr>
              <a:t>ociglednosti</a:t>
            </a:r>
            <a:r>
              <a:rPr lang="hr-HR" sz="1800" dirty="0">
                <a:solidFill>
                  <a:srgbClr val="FF0000"/>
                </a:solidFill>
              </a:rPr>
              <a:t> (</a:t>
            </a:r>
            <a:r>
              <a:rPr lang="hr-HR" sz="1800" dirty="0"/>
              <a:t>obilasci bliže i dalje okoline, </a:t>
            </a:r>
          </a:p>
          <a:p>
            <a:r>
              <a:rPr lang="hr-HR" sz="1800" dirty="0"/>
              <a:t>što je uticalo da očiglednost danas ,veoma primjenjujem u nastavi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192C3-874F-4CC1-B3A3-A490A2E3DDF3}"/>
              </a:ext>
            </a:extLst>
          </p:cNvPr>
          <p:cNvSpPr txBox="1"/>
          <p:nvPr/>
        </p:nvSpPr>
        <p:spPr>
          <a:xfrm>
            <a:off x="403059" y="5584022"/>
            <a:ext cx="6244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2. </a:t>
            </a:r>
            <a:r>
              <a:rPr lang="hr-HR" dirty="0" err="1"/>
              <a:t>P</a:t>
            </a:r>
            <a:r>
              <a:rPr lang="hr-HR" sz="1800" dirty="0" err="1"/>
              <a:t>rofessor</a:t>
            </a:r>
            <a:r>
              <a:rPr lang="hr-HR" sz="1800" dirty="0"/>
              <a:t> </a:t>
            </a:r>
            <a:r>
              <a:rPr lang="hr-HR" sz="1800" dirty="0" err="1"/>
              <a:t>istorije</a:t>
            </a:r>
            <a:r>
              <a:rPr lang="hr-HR" sz="1800" dirty="0"/>
              <a:t>, bio je </a:t>
            </a:r>
            <a:r>
              <a:rPr lang="hr-HR" sz="1800" dirty="0">
                <a:solidFill>
                  <a:srgbClr val="FF0000"/>
                </a:solidFill>
              </a:rPr>
              <a:t>duhovit, zanimljiva su bila predavanja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11301-0AE1-4DD1-9877-9CB656F74241}"/>
              </a:ext>
            </a:extLst>
          </p:cNvPr>
          <p:cNvSpPr txBox="1"/>
          <p:nvPr/>
        </p:nvSpPr>
        <p:spPr>
          <a:xfrm>
            <a:off x="403059" y="1088841"/>
            <a:ext cx="11123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002060"/>
                </a:solidFill>
                <a:cs typeface="Calibri"/>
              </a:rPr>
              <a:t>Prisjetite se </a:t>
            </a:r>
            <a:r>
              <a:rPr lang="hr-HR" sz="2400" b="1" dirty="0" err="1">
                <a:solidFill>
                  <a:srgbClr val="002060"/>
                </a:solidFill>
                <a:cs typeface="Calibri"/>
              </a:rPr>
              <a:t>ko</a:t>
            </a:r>
            <a:r>
              <a:rPr lang="hr-HR" sz="2400" b="1" dirty="0">
                <a:solidFill>
                  <a:srgbClr val="002060"/>
                </a:solidFill>
                <a:cs typeface="Calibri"/>
              </a:rPr>
              <a:t> Vam je bio najdraži nastavnik, zabilježite zašto i kako je to utjecalo na ono što ste stekli redovnim obrazovanjem, a bilo Vam je najkorisnije u životu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9596E4-E8CD-41DB-A13B-8CB668B7AE38}"/>
              </a:ext>
            </a:extLst>
          </p:cNvPr>
          <p:cNvSpPr txBox="1"/>
          <p:nvPr/>
        </p:nvSpPr>
        <p:spPr>
          <a:xfrm>
            <a:off x="7919941" y="3429000"/>
            <a:ext cx="4124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800" dirty="0"/>
              <a:t>1. </a:t>
            </a:r>
            <a:r>
              <a:rPr lang="sr-Latn-RS" sz="1800" dirty="0" err="1"/>
              <a:t>Vaznost</a:t>
            </a:r>
            <a:r>
              <a:rPr lang="sr-Latn-RS" sz="1800" dirty="0"/>
              <a:t> </a:t>
            </a:r>
            <a:r>
              <a:rPr lang="sr-Latn-RS" sz="1800" dirty="0">
                <a:solidFill>
                  <a:srgbClr val="FF0000"/>
                </a:solidFill>
              </a:rPr>
              <a:t>poštenja, iskrenosti, ljudskosti, uvažavanja, pomaganja, pravičnosti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CB96AA-38CF-43AE-B983-00FB284AEF67}"/>
              </a:ext>
            </a:extLst>
          </p:cNvPr>
          <p:cNvSpPr txBox="1"/>
          <p:nvPr/>
        </p:nvSpPr>
        <p:spPr>
          <a:xfrm>
            <a:off x="6029717" y="2517396"/>
            <a:ext cx="5893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solidFill>
                  <a:srgbClr val="FF0000"/>
                </a:solidFill>
              </a:rPr>
              <a:t>1. </a:t>
            </a:r>
            <a:r>
              <a:rPr lang="hr-HR" dirty="0">
                <a:solidFill>
                  <a:srgbClr val="FF0000"/>
                </a:solidFill>
              </a:rPr>
              <a:t>O</a:t>
            </a:r>
            <a:r>
              <a:rPr lang="en-GB" sz="1800" dirty="0" err="1">
                <a:solidFill>
                  <a:srgbClr val="FF0000"/>
                </a:solidFill>
              </a:rPr>
              <a:t>dgovornost</a:t>
            </a:r>
            <a:r>
              <a:rPr lang="en-GB" sz="1800" dirty="0">
                <a:solidFill>
                  <a:srgbClr val="FF0000"/>
                </a:solidFill>
              </a:rPr>
              <a:t>, </a:t>
            </a:r>
            <a:r>
              <a:rPr lang="en-GB" sz="1800" dirty="0" err="1">
                <a:solidFill>
                  <a:srgbClr val="FF0000"/>
                </a:solidFill>
              </a:rPr>
              <a:t>spremnost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/>
              <a:t>za </a:t>
            </a:r>
            <a:r>
              <a:rPr lang="en-GB" sz="1800" dirty="0" err="1"/>
              <a:t>dalje</a:t>
            </a:r>
            <a:r>
              <a:rPr lang="en-GB" sz="1800" dirty="0"/>
              <a:t> </a:t>
            </a:r>
            <a:r>
              <a:rPr lang="hr-HR" dirty="0"/>
              <a:t>š</a:t>
            </a:r>
            <a:r>
              <a:rPr lang="en-GB" sz="1800" dirty="0" err="1"/>
              <a:t>kolovanje</a:t>
            </a:r>
            <a:r>
              <a:rPr lang="en-GB" sz="1800" dirty="0"/>
              <a:t>, </a:t>
            </a:r>
            <a:r>
              <a:rPr lang="en-GB" sz="1800" dirty="0" err="1"/>
              <a:t>neformalno</a:t>
            </a:r>
            <a:r>
              <a:rPr lang="en-GB" sz="1800" i="1" dirty="0"/>
              <a:t> </a:t>
            </a:r>
            <a:r>
              <a:rPr lang="en-GB" sz="1800" dirty="0"/>
              <a:t>u</a:t>
            </a:r>
            <a:r>
              <a:rPr lang="hr-HR" sz="1800" dirty="0"/>
              <a:t>č</a:t>
            </a:r>
            <a:r>
              <a:rPr lang="en-GB" sz="1800" dirty="0" err="1"/>
              <a:t>enje</a:t>
            </a:r>
            <a:r>
              <a:rPr lang="en-GB" sz="1800" dirty="0"/>
              <a:t>, </a:t>
            </a:r>
            <a:r>
              <a:rPr lang="en-GB" sz="1800" dirty="0" err="1"/>
              <a:t>i</a:t>
            </a:r>
            <a:r>
              <a:rPr lang="sr-Latn-RS" sz="1800" dirty="0"/>
              <a:t>z</a:t>
            </a:r>
            <a:r>
              <a:rPr lang="en-GB" sz="1800" dirty="0" err="1"/>
              <a:t>gra</a:t>
            </a:r>
            <a:r>
              <a:rPr lang="hr-HR" sz="1800" dirty="0"/>
              <a:t>đ</a:t>
            </a:r>
            <a:r>
              <a:rPr lang="en-GB" sz="1800" dirty="0" err="1"/>
              <a:t>en</a:t>
            </a:r>
            <a:r>
              <a:rPr lang="en-GB" sz="1800" dirty="0"/>
              <a:t> </a:t>
            </a:r>
            <a:r>
              <a:rPr lang="en-GB" sz="1800" dirty="0" err="1"/>
              <a:t>stav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zahvalnost</a:t>
            </a:r>
            <a:endParaRPr lang="sr-Latn-R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B9C970-D664-4BC7-B94E-03B1879CEBB0}"/>
              </a:ext>
            </a:extLst>
          </p:cNvPr>
          <p:cNvSpPr txBox="1"/>
          <p:nvPr/>
        </p:nvSpPr>
        <p:spPr>
          <a:xfrm>
            <a:off x="1080782" y="4488529"/>
            <a:ext cx="6244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/>
              <a:t>2. Moja </a:t>
            </a:r>
            <a:r>
              <a:rPr lang="hr-HR" sz="1800" dirty="0">
                <a:solidFill>
                  <a:srgbClr val="FF0000"/>
                </a:solidFill>
              </a:rPr>
              <a:t>učiteljica</a:t>
            </a:r>
            <a:r>
              <a:rPr lang="hr-HR" sz="1800" dirty="0"/>
              <a:t> od 1. do 4. razreda koja je bila posvećena svom poslu i koja me naučila da budem </a:t>
            </a:r>
            <a:r>
              <a:rPr lang="hr-HR" sz="1800" dirty="0">
                <a:solidFill>
                  <a:srgbClr val="FF0000"/>
                </a:solidFill>
              </a:rPr>
              <a:t>istrajna i da ne odustajem </a:t>
            </a:r>
            <a:r>
              <a:rPr lang="hr-HR" sz="1800" dirty="0"/>
              <a:t>od svojih ciljeva i snova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205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368" y="977714"/>
            <a:ext cx="7995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2060"/>
                </a:solidFill>
              </a:rPr>
              <a:t>Online obuka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9F083-F3B7-4C2E-9790-C2E8EB938352}"/>
              </a:ext>
            </a:extLst>
          </p:cNvPr>
          <p:cNvSpPr txBox="1"/>
          <p:nvPr/>
        </p:nvSpPr>
        <p:spPr>
          <a:xfrm>
            <a:off x="516368" y="1454221"/>
            <a:ext cx="969088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r-HR" sz="2000" b="1" dirty="0"/>
          </a:p>
          <a:p>
            <a:pPr algn="just"/>
            <a:r>
              <a:rPr lang="hr-HR" sz="2600" dirty="0"/>
              <a:t>Aktivnosti tokom obuke:</a:t>
            </a:r>
          </a:p>
          <a:p>
            <a:pPr algn="just"/>
            <a:endParaRPr lang="hr-HR" sz="2600" dirty="0"/>
          </a:p>
          <a:p>
            <a:pPr algn="just"/>
            <a:r>
              <a:rPr lang="hr-HR" sz="2600" b="1" dirty="0"/>
              <a:t>5. Rad na tekstu </a:t>
            </a:r>
            <a:r>
              <a:rPr lang="hr-HR" sz="2600" dirty="0"/>
              <a:t>i pripremi prezentacije pročitanog</a:t>
            </a:r>
          </a:p>
          <a:p>
            <a:pPr algn="just"/>
            <a:r>
              <a:rPr lang="hr-HR" sz="2600" dirty="0"/>
              <a:t> i prodiskutiranog u Zoom sobama, u grupama </a:t>
            </a:r>
          </a:p>
          <a:p>
            <a:pPr algn="just"/>
            <a:r>
              <a:rPr lang="hr-HR" sz="2600" dirty="0"/>
              <a:t>(za jednu EU KK i kao uvod u izrade pripreme) </a:t>
            </a:r>
          </a:p>
          <a:p>
            <a:pPr algn="just"/>
            <a:endParaRPr lang="hr-HR" sz="2600" dirty="0"/>
          </a:p>
          <a:p>
            <a:pPr algn="just"/>
            <a:r>
              <a:rPr lang="hr-HR" sz="2600" b="1" dirty="0"/>
              <a:t>6. Crtanje mapa uma</a:t>
            </a:r>
            <a:r>
              <a:rPr lang="hr-HR" sz="2600" dirty="0"/>
              <a:t>, ručno i pomoću alata </a:t>
            </a:r>
            <a:r>
              <a:rPr lang="hr-HR" sz="2600" b="1" dirty="0" err="1"/>
              <a:t>MindMeister</a:t>
            </a:r>
            <a:endParaRPr lang="hr-HR" sz="2600" b="1" dirty="0"/>
          </a:p>
          <a:p>
            <a:pPr algn="just"/>
            <a:endParaRPr lang="hr-HR" sz="2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B9D78C-22E3-4323-84F8-4A45D9E2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0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2347" y="977714"/>
            <a:ext cx="12224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2060"/>
                </a:solidFill>
              </a:rPr>
              <a:t>Mape uma, izrađene ručno i pomoću alata </a:t>
            </a:r>
            <a:r>
              <a:rPr lang="hr-HR" sz="4000" b="1" dirty="0" err="1">
                <a:solidFill>
                  <a:srgbClr val="002060"/>
                </a:solidFill>
              </a:rPr>
              <a:t>MindMeister</a:t>
            </a:r>
            <a:endParaRPr lang="hr-HR" sz="40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B9D78C-22E3-4323-84F8-4A45D9E2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843C4-98E0-4D48-A63F-D6A9C9066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75" y="1504507"/>
            <a:ext cx="5167264" cy="3848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C7F115-1FC5-42D7-88B2-A9B478EFF8FD}"/>
              </a:ext>
            </a:extLst>
          </p:cNvPr>
          <p:cNvPicPr/>
          <p:nvPr/>
        </p:nvPicPr>
        <p:blipFill rotWithShape="1">
          <a:blip r:embed="rId5"/>
          <a:srcRect l="8142" t="22835" r="26096" b="11220"/>
          <a:stretch/>
        </p:blipFill>
        <p:spPr>
          <a:xfrm>
            <a:off x="2073349" y="3848986"/>
            <a:ext cx="4295320" cy="3099560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6B5D604E-5E38-3140-9E55-7DCE597F77E0}"/>
              </a:ext>
            </a:extLst>
          </p:cNvPr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345" y="1588224"/>
            <a:ext cx="4295320" cy="3006724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C99981B-791B-E843-ABDA-F01767C6CE6D}"/>
              </a:ext>
            </a:extLst>
          </p:cNvPr>
          <p:cNvPicPr>
            <a:picLocks noGrp="1"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5526" y="4497572"/>
            <a:ext cx="5288922" cy="21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6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368" y="977714"/>
            <a:ext cx="7995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2060"/>
                </a:solidFill>
              </a:rPr>
              <a:t>Online obuka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9F083-F3B7-4C2E-9790-C2E8EB938352}"/>
              </a:ext>
            </a:extLst>
          </p:cNvPr>
          <p:cNvSpPr txBox="1"/>
          <p:nvPr/>
        </p:nvSpPr>
        <p:spPr>
          <a:xfrm>
            <a:off x="516368" y="1454221"/>
            <a:ext cx="1083743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r-HR" sz="2000" b="1" dirty="0"/>
          </a:p>
          <a:p>
            <a:pPr algn="just"/>
            <a:r>
              <a:rPr lang="hr-HR" sz="2600" dirty="0"/>
              <a:t>Aktivnosti tokom obuke:</a:t>
            </a:r>
          </a:p>
          <a:p>
            <a:pPr algn="just"/>
            <a:endParaRPr lang="hr-HR" sz="2600" b="1" dirty="0"/>
          </a:p>
          <a:p>
            <a:pPr algn="just"/>
            <a:endParaRPr lang="hr-HR" sz="2600" b="1" dirty="0"/>
          </a:p>
          <a:p>
            <a:pPr algn="just"/>
            <a:endParaRPr lang="hr-HR" sz="2600" b="1" dirty="0"/>
          </a:p>
          <a:p>
            <a:pPr algn="just"/>
            <a:r>
              <a:rPr lang="hr-HR" sz="2600" b="1" dirty="0"/>
              <a:t>7. Individualno rješavanje kviza o COPKK</a:t>
            </a:r>
          </a:p>
          <a:p>
            <a:pPr algn="just"/>
            <a:endParaRPr lang="hr-HR" sz="2600" b="1" dirty="0"/>
          </a:p>
          <a:p>
            <a:pPr algn="just"/>
            <a:endParaRPr lang="hr-HR" sz="2600" b="1" dirty="0"/>
          </a:p>
          <a:p>
            <a:pPr algn="just"/>
            <a:r>
              <a:rPr lang="hr-HR" sz="2600" b="1" dirty="0"/>
              <a:t>8. </a:t>
            </a:r>
            <a:r>
              <a:rPr lang="hr-HR" sz="2600" dirty="0"/>
              <a:t>Individualno upoznavanje s Vodičem (Priručnikom) za nastavnike</a:t>
            </a:r>
          </a:p>
          <a:p>
            <a:pPr algn="just"/>
            <a:r>
              <a:rPr lang="hr-HR" sz="2600" dirty="0"/>
              <a:t>9. Gledanje video klipa o potencijalu učenika za samostalno učenje (s </a:t>
            </a:r>
            <a:r>
              <a:rPr lang="hr-HR" sz="2600" b="1" dirty="0"/>
              <a:t>TED TV</a:t>
            </a:r>
            <a:r>
              <a:rPr lang="hr-HR" sz="2600" dirty="0"/>
              <a:t>)</a:t>
            </a:r>
          </a:p>
          <a:p>
            <a:pPr algn="just"/>
            <a:r>
              <a:rPr lang="hr-HR" sz="2600" dirty="0"/>
              <a:t>10. </a:t>
            </a:r>
            <a:r>
              <a:rPr lang="hr-HR" sz="2600" dirty="0" err="1"/>
              <a:t>Razmjenjena</a:t>
            </a:r>
            <a:r>
              <a:rPr lang="hr-HR" sz="2600" dirty="0"/>
              <a:t> su iskustva  škola o dosadašnjem implementiranju KK u njihovo</a:t>
            </a:r>
          </a:p>
          <a:p>
            <a:pPr algn="just"/>
            <a:r>
              <a:rPr lang="hr-HR" sz="2600" dirty="0"/>
              <a:t>11. </a:t>
            </a:r>
            <a:r>
              <a:rPr lang="hr-HR" sz="2600" b="1" dirty="0"/>
              <a:t>Izrada pripreme </a:t>
            </a:r>
            <a:r>
              <a:rPr lang="hr-HR" sz="2600" dirty="0"/>
              <a:t>za razvoj KK u radu s učenicima</a:t>
            </a:r>
          </a:p>
          <a:p>
            <a:pPr algn="just"/>
            <a:r>
              <a:rPr lang="hr-HR" sz="2600" dirty="0"/>
              <a:t>12. Popunjena evaluacija</a:t>
            </a:r>
          </a:p>
          <a:p>
            <a:pPr algn="just"/>
            <a:endParaRPr lang="hr-HR" sz="2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B9D78C-22E3-4323-84F8-4A45D9E2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94017-AB7A-46B3-A864-F463C7A81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781" y="1158949"/>
            <a:ext cx="5854995" cy="329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9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801" y="990973"/>
            <a:ext cx="1178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Koncept Vodiča za dostizanje ključnih kompetencija</a:t>
            </a:r>
          </a:p>
        </p:txBody>
      </p:sp>
      <p:sp>
        <p:nvSpPr>
          <p:cNvPr id="4" name="Google Shape;137;p6">
            <a:extLst>
              <a:ext uri="{FF2B5EF4-FFF2-40B4-BE49-F238E27FC236}">
                <a16:creationId xmlns:a16="http://schemas.microsoft.com/office/drawing/2014/main" id="{994C0CE2-93B8-43BD-8C57-BFA3ECBDFB71}"/>
              </a:ext>
            </a:extLst>
          </p:cNvPr>
          <p:cNvSpPr txBox="1">
            <a:spLocks/>
          </p:cNvSpPr>
          <p:nvPr/>
        </p:nvSpPr>
        <p:spPr>
          <a:xfrm>
            <a:off x="567962" y="1559240"/>
            <a:ext cx="10785837" cy="4387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r-HR" sz="2800" b="1" dirty="0"/>
              <a:t>prijedlozi korisnih alata za implementaciju obrazovanja za ključne kompetencije na nivoima obrazovanja ISCED1, ISCED2 i ISCED3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r-HR" sz="2800" b="1" dirty="0"/>
              <a:t>uputstva za praćenje obrazovanja za ključne kompetencije i za vrednovanje dostizanja ključnih kompetencija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r-HR" sz="2800" b="1" dirty="0"/>
              <a:t>primjeri scenarija za implementaciju svih ključnih kompetencija po svakom nivou obrazovanja </a:t>
            </a:r>
            <a:r>
              <a:rPr lang="hr-HR" sz="2800" dirty="0"/>
              <a:t>(za redovne pojedinačne predmete/module i časove, za više časova za jedan ili više predmeta/modula, za vannastavne aktivnosti, vanškolske aktivnosti itd.)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r-HR" sz="2800" b="1" dirty="0"/>
              <a:t>integrisani dio priručnika – primjeri za STEM nastavnike</a:t>
            </a:r>
            <a:r>
              <a:rPr lang="hr-HR" sz="2800" dirty="0"/>
              <a:t> kako  ključne kompetencije implementirati  u STEM nastavu</a:t>
            </a:r>
            <a:endParaRPr lang="en-GB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342900" indent="-342900" algn="l">
              <a:spcBef>
                <a:spcPts val="700"/>
              </a:spcBef>
              <a:buSzPts val="2600"/>
              <a:buFont typeface="Arial" panose="020B0604020202020204" pitchFamily="34" charset="0"/>
              <a:buChar char="•"/>
            </a:pPr>
            <a:endParaRPr lang="hr-HR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E7DA8-E642-40E9-A023-444F3957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8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368" y="814204"/>
            <a:ext cx="10913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/>
              <a:t>Relevantne aktivnosti projekta za prezentaciju</a:t>
            </a:r>
            <a:endParaRPr lang="hr-HR" sz="40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94BB949-CE20-4BA0-ABB1-B1C9B306C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580063"/>
              </p:ext>
            </p:extLst>
          </p:nvPr>
        </p:nvGraphicFramePr>
        <p:xfrm>
          <a:off x="516368" y="1394489"/>
          <a:ext cx="10647818" cy="5299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1167">
                  <a:extLst>
                    <a:ext uri="{9D8B030D-6E8A-4147-A177-3AD203B41FA5}">
                      <a16:colId xmlns:a16="http://schemas.microsoft.com/office/drawing/2014/main" val="1245299275"/>
                    </a:ext>
                  </a:extLst>
                </a:gridCol>
                <a:gridCol w="9356651">
                  <a:extLst>
                    <a:ext uri="{9D8B030D-6E8A-4147-A177-3AD203B41FA5}">
                      <a16:colId xmlns:a16="http://schemas.microsoft.com/office/drawing/2014/main" val="3769204672"/>
                    </a:ext>
                  </a:extLst>
                </a:gridCol>
              </a:tblGrid>
              <a:tr h="3656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dirty="0"/>
                        <a:t>Oznaka aktivnosti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/>
                        <a:t>Aktivnost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961069"/>
                  </a:ext>
                </a:extLst>
              </a:tr>
              <a:tr h="477550">
                <a:tc>
                  <a:txBody>
                    <a:bodyPr/>
                    <a:lstStyle/>
                    <a:p>
                      <a:r>
                        <a:rPr lang="hr-H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</a:t>
                      </a:r>
                      <a:endParaRPr lang="en-GB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Razvoj smjernica za nastavnike </a:t>
                      </a:r>
                      <a:r>
                        <a:rPr lang="sr-Latn-ME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koji predaju predmete u STEM području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134759"/>
                  </a:ext>
                </a:extLst>
              </a:tr>
              <a:tr h="646850">
                <a:tc>
                  <a:txBody>
                    <a:bodyPr/>
                    <a:lstStyle/>
                    <a:p>
                      <a:r>
                        <a:rPr lang="hr-H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</a:t>
                      </a:r>
                      <a:endParaRPr lang="en-GB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Razvoj metodoloških uputstava i smjernica </a:t>
                      </a:r>
                      <a:r>
                        <a:rPr lang="sr-Latn-ME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 kriterijume ocjenjivanja i njihovo povezivanje sa ishodima obrazovanja </a:t>
                      </a:r>
                      <a:r>
                        <a:rPr lang="sr-Latn-ME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formativnim ocjenjivanjem</a:t>
                      </a:r>
                      <a:r>
                        <a:rPr lang="sr-Latn-ME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103705"/>
                  </a:ext>
                </a:extLst>
              </a:tr>
              <a:tr h="646850">
                <a:tc>
                  <a:txBody>
                    <a:bodyPr/>
                    <a:lstStyle/>
                    <a:p>
                      <a:r>
                        <a:rPr lang="ta-IN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Razvoj programa obuke nastavnika o ključnim kompetencijama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 temelju novog strateškog okvira ključnih kompetencija, s posebnim naglaskom na 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2354069"/>
                  </a:ext>
                </a:extLst>
              </a:tr>
              <a:tr h="713799">
                <a:tc>
                  <a:txBody>
                    <a:bodyPr/>
                    <a:lstStyle/>
                    <a:p>
                      <a:r>
                        <a:rPr lang="ta-IN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Izvođenje programa obuke nastavnika o ključnim kompetencijama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 </a:t>
                      </a:r>
                      <a:r>
                        <a:rPr lang="en-US" sz="20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960 nastavnika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STEM-a (32</a:t>
                      </a:r>
                      <a:r>
                        <a:rPr lang="hr-H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-48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dvodnevna seminara)</a:t>
                      </a:r>
                      <a:r>
                        <a:rPr lang="ta-IN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945812"/>
                  </a:ext>
                </a:extLst>
              </a:tr>
              <a:tr h="804353">
                <a:tc>
                  <a:txBody>
                    <a:bodyPr/>
                    <a:lstStyle/>
                    <a:p>
                      <a:r>
                        <a:rPr lang="ta-IN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Izvođenje programa obuke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nastavnika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ključnim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kompetencijama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 </a:t>
                      </a:r>
                      <a:r>
                        <a:rPr lang="en-US" sz="20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 nastavnika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osnovne škole </a:t>
                      </a:r>
                      <a:r>
                        <a:rPr lang="en-US" sz="20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ISCED 1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za ključne kompetencije (30</a:t>
                      </a:r>
                      <a:r>
                        <a:rPr lang="hr-H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-45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dvodnevnih seminara)</a:t>
                      </a:r>
                      <a:r>
                        <a:rPr lang="ta-IN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hr-HR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3943102"/>
                  </a:ext>
                </a:extLst>
              </a:tr>
              <a:tr h="804353">
                <a:tc>
                  <a:txBody>
                    <a:bodyPr/>
                    <a:lstStyle/>
                    <a:p>
                      <a:r>
                        <a:rPr lang="hr-HR" sz="2000" dirty="0"/>
                        <a:t>3.4.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Podrška obuci, razvoj i redovno održavanje onlajn platforme </a:t>
                      </a:r>
                      <a:r>
                        <a:rPr lang="sr-Latn-ME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kako bi se podržala obuka nastavnika i kolegijalno učenje kroz razmjenu prakse</a:t>
                      </a:r>
                      <a:endParaRPr lang="hr-HR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492603"/>
                  </a:ext>
                </a:extLst>
              </a:tr>
              <a:tr h="395354">
                <a:tc>
                  <a:txBody>
                    <a:bodyPr/>
                    <a:lstStyle/>
                    <a:p>
                      <a:r>
                        <a:rPr lang="hr-HR" sz="2000" dirty="0"/>
                        <a:t>3.4.2.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Podrška odabranim školama nakon obuke nastavnika za implementaciju ključnih kompetencija </a:t>
                      </a:r>
                      <a:endParaRPr lang="en-GB" sz="18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48520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011ED-4DFF-45A3-9E7A-856477B8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56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801" y="990973"/>
            <a:ext cx="1178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2060"/>
                </a:solidFill>
                <a:hlinkClick r:id="rId4" action="ppaction://hlinkfile"/>
              </a:rPr>
              <a:t>Struktura Vodiča</a:t>
            </a:r>
            <a:r>
              <a:rPr lang="hr-HR" sz="3600" b="1" dirty="0">
                <a:solidFill>
                  <a:srgbClr val="002060"/>
                </a:solidFill>
              </a:rPr>
              <a:t> za integraciju ključnih kompetencija u nastavu i učenje na ISCED nivoima 1, 2  i 3 (1)</a:t>
            </a:r>
          </a:p>
        </p:txBody>
      </p:sp>
      <p:sp>
        <p:nvSpPr>
          <p:cNvPr id="4" name="Google Shape;137;p6">
            <a:extLst>
              <a:ext uri="{FF2B5EF4-FFF2-40B4-BE49-F238E27FC236}">
                <a16:creationId xmlns:a16="http://schemas.microsoft.com/office/drawing/2014/main" id="{994C0CE2-93B8-43BD-8C57-BFA3ECBDFB71}"/>
              </a:ext>
            </a:extLst>
          </p:cNvPr>
          <p:cNvSpPr txBox="1">
            <a:spLocks/>
          </p:cNvSpPr>
          <p:nvPr/>
        </p:nvSpPr>
        <p:spPr>
          <a:xfrm>
            <a:off x="1054100" y="2108001"/>
            <a:ext cx="10350500" cy="4387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dirty="0"/>
              <a:t>Lista skraćenica</a:t>
            </a:r>
          </a:p>
          <a:p>
            <a:pPr algn="l"/>
            <a:r>
              <a:rPr lang="hr-HR" dirty="0"/>
              <a:t>Rječnik pojmova</a:t>
            </a:r>
          </a:p>
          <a:p>
            <a:pPr algn="l"/>
            <a:r>
              <a:rPr lang="hr-HR" sz="2800" dirty="0"/>
              <a:t>1. Uvod</a:t>
            </a:r>
            <a:endParaRPr lang="en-GB" sz="2800" dirty="0"/>
          </a:p>
          <a:p>
            <a:pPr algn="l"/>
            <a:r>
              <a:rPr lang="hr-HR" sz="2800" dirty="0"/>
              <a:t>2. EU referentni okvir ključnih kompetencija za cjeloživotno učenje</a:t>
            </a:r>
            <a:endParaRPr lang="en-GB" sz="2800" dirty="0"/>
          </a:p>
          <a:p>
            <a:pPr algn="l"/>
            <a:r>
              <a:rPr lang="hr-HR" sz="2800" dirty="0"/>
              <a:t>3. Crnogorski okvirni program ključnih kompetencija</a:t>
            </a:r>
            <a:endParaRPr lang="en-GB" sz="2800" dirty="0"/>
          </a:p>
          <a:p>
            <a:pPr algn="l"/>
            <a:r>
              <a:rPr lang="hr-HR" sz="2800" dirty="0"/>
              <a:t>4. Pristup učenju i podučavanju za dostizanje ključnih kompetencija</a:t>
            </a:r>
            <a:endParaRPr lang="en-GB" sz="2800" dirty="0"/>
          </a:p>
          <a:p>
            <a:pPr algn="l"/>
            <a:r>
              <a:rPr lang="hr-HR" sz="2800" dirty="0"/>
              <a:t>5. Praćenje i formativno vrednovanje sticanja ključnih kompetencija</a:t>
            </a:r>
            <a:endParaRPr lang="en-GB" sz="2800" dirty="0"/>
          </a:p>
          <a:p>
            <a:pPr algn="l"/>
            <a:r>
              <a:rPr lang="hr-HR" sz="2800" dirty="0"/>
              <a:t>6. Zaključak</a:t>
            </a:r>
            <a:endParaRPr lang="en-GB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342900" indent="-342900" algn="l">
              <a:spcBef>
                <a:spcPts val="700"/>
              </a:spcBef>
              <a:buSzPts val="2600"/>
              <a:buFont typeface="Arial" panose="020B0604020202020204" pitchFamily="34" charset="0"/>
              <a:buChar char="•"/>
            </a:pPr>
            <a:endParaRPr lang="hr-HR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CFBFD0-E249-4086-9AEC-9744C02A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06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801" y="990973"/>
            <a:ext cx="1178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Struktura Vodiča za integraciju ključnih kompetencija u nastavu i učenje na ISCED nivoima 1, 2  i 3 (2)</a:t>
            </a:r>
          </a:p>
        </p:txBody>
      </p:sp>
      <p:sp>
        <p:nvSpPr>
          <p:cNvPr id="4" name="Google Shape;137;p6">
            <a:extLst>
              <a:ext uri="{FF2B5EF4-FFF2-40B4-BE49-F238E27FC236}">
                <a16:creationId xmlns:a16="http://schemas.microsoft.com/office/drawing/2014/main" id="{994C0CE2-93B8-43BD-8C57-BFA3ECBDFB71}"/>
              </a:ext>
            </a:extLst>
          </p:cNvPr>
          <p:cNvSpPr txBox="1">
            <a:spLocks/>
          </p:cNvSpPr>
          <p:nvPr/>
        </p:nvSpPr>
        <p:spPr>
          <a:xfrm>
            <a:off x="435429" y="2108001"/>
            <a:ext cx="11527971" cy="4387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b="1" dirty="0"/>
              <a:t>Aneks 1</a:t>
            </a:r>
            <a:r>
              <a:rPr lang="hr-HR" dirty="0"/>
              <a:t>: Ishodi učenja ključnih kompetencija za ISCED nivoe 1,2 i 3</a:t>
            </a:r>
            <a:endParaRPr lang="en-GB" dirty="0"/>
          </a:p>
          <a:p>
            <a:pPr algn="l"/>
            <a:r>
              <a:rPr lang="hr-HR" b="1" dirty="0"/>
              <a:t>Aneks 2</a:t>
            </a:r>
            <a:r>
              <a:rPr lang="hr-HR" dirty="0"/>
              <a:t>: Indikatori kvaliteta za nastavu </a:t>
            </a:r>
            <a:endParaRPr lang="en-GB" dirty="0"/>
          </a:p>
          <a:p>
            <a:pPr algn="l"/>
            <a:r>
              <a:rPr lang="hr-HR" b="1" dirty="0"/>
              <a:t>Aneks 3</a:t>
            </a:r>
            <a:r>
              <a:rPr lang="hr-HR" dirty="0"/>
              <a:t>: Prijedlozi primjera obrazaca za:</a:t>
            </a:r>
            <a:endParaRPr lang="hr-HR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/>
              <a:t>pripremu za nastavu,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 err="1"/>
              <a:t>samoevaluaciju</a:t>
            </a:r>
            <a:r>
              <a:rPr lang="hr-HR" sz="2400" dirty="0"/>
              <a:t> nastavnika i kolegijalno </a:t>
            </a:r>
            <a:r>
              <a:rPr lang="hr-HR" sz="2400" dirty="0" err="1"/>
              <a:t>posmatranje</a:t>
            </a:r>
            <a:r>
              <a:rPr lang="hr-HR" sz="2400" dirty="0"/>
              <a:t> časa,</a:t>
            </a:r>
            <a:endParaRPr lang="hr-H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 err="1"/>
              <a:t>samoevaluaciju</a:t>
            </a:r>
            <a:r>
              <a:rPr lang="hr-HR" sz="2400" dirty="0"/>
              <a:t> učenika i njihovu evaluaciju nastave</a:t>
            </a:r>
            <a:endParaRPr lang="en-GB" sz="2400" dirty="0"/>
          </a:p>
          <a:p>
            <a:pPr algn="l"/>
            <a:r>
              <a:rPr lang="pl-PL" b="1" dirty="0"/>
              <a:t>Aneks 4</a:t>
            </a:r>
            <a:r>
              <a:rPr lang="pl-PL" dirty="0"/>
              <a:t>: Prijedlozi strategija učenja, instrumenata, organizacije i formativnog vrednovanja</a:t>
            </a:r>
            <a:r>
              <a:rPr lang="hr-HR" dirty="0"/>
              <a:t> </a:t>
            </a:r>
          </a:p>
          <a:p>
            <a:pPr algn="l"/>
            <a:r>
              <a:rPr lang="hr-HR" b="1" dirty="0"/>
              <a:t>Aneks  5</a:t>
            </a:r>
            <a:r>
              <a:rPr lang="hr-HR" dirty="0"/>
              <a:t>: Primjeri aktivnosti za razvijanje KK</a:t>
            </a:r>
          </a:p>
          <a:p>
            <a:pPr algn="l"/>
            <a:r>
              <a:rPr lang="hr-HR" b="1" dirty="0"/>
              <a:t>Aneks 6</a:t>
            </a:r>
            <a:r>
              <a:rPr lang="hr-HR" dirty="0"/>
              <a:t>: Primjeri održanih časova (priprema za nastavu, evaluacija, dokazi o uspješnosti  za različite nivoe obrazovanja)</a:t>
            </a:r>
          </a:p>
          <a:p>
            <a:pPr marL="342900" indent="-342900" algn="l">
              <a:spcBef>
                <a:spcPts val="700"/>
              </a:spcBef>
              <a:buSzPts val="2600"/>
              <a:buFont typeface="Arial" panose="020B0604020202020204" pitchFamily="34" charset="0"/>
              <a:buChar char="•"/>
            </a:pPr>
            <a:endParaRPr lang="hr-HR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</p:txBody>
      </p:sp>
      <p:pic>
        <p:nvPicPr>
          <p:cNvPr id="4100" name="Picture 4" descr="14 stvari koje uspješni ljudi rade vikendom | N1 HR">
            <a:extLst>
              <a:ext uri="{FF2B5EF4-FFF2-40B4-BE49-F238E27FC236}">
                <a16:creationId xmlns:a16="http://schemas.microsoft.com/office/drawing/2014/main" id="{A1174630-C605-4E7B-93B7-666C0D4B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423" y="2569029"/>
            <a:ext cx="4019977" cy="226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B5A2F0-83CC-4661-87B3-9D24F4F9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1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800" y="990973"/>
            <a:ext cx="12014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Važne napomene za pripremu i izvođenje nastave/ vannastavnih aktivnosti za dostizanje ključnih kompetencija</a:t>
            </a:r>
          </a:p>
        </p:txBody>
      </p:sp>
      <p:sp>
        <p:nvSpPr>
          <p:cNvPr id="4" name="Google Shape;137;p6">
            <a:extLst>
              <a:ext uri="{FF2B5EF4-FFF2-40B4-BE49-F238E27FC236}">
                <a16:creationId xmlns:a16="http://schemas.microsoft.com/office/drawing/2014/main" id="{994C0CE2-93B8-43BD-8C57-BFA3ECBDFB71}"/>
              </a:ext>
            </a:extLst>
          </p:cNvPr>
          <p:cNvSpPr txBox="1">
            <a:spLocks/>
          </p:cNvSpPr>
          <p:nvPr/>
        </p:nvSpPr>
        <p:spPr>
          <a:xfrm>
            <a:off x="1054100" y="2108001"/>
            <a:ext cx="10350500" cy="4387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AutoNum type="arabicPeriod"/>
            </a:pPr>
            <a:r>
              <a:rPr lang="hr-HR" b="1" dirty="0"/>
              <a:t>Naglasak je na redovnoj nastavi </a:t>
            </a:r>
            <a:r>
              <a:rPr lang="hr-HR" dirty="0"/>
              <a:t>(vannastavna aktivnost je opcionalna mogućnost)</a:t>
            </a:r>
          </a:p>
          <a:p>
            <a:pPr marL="514350" indent="-514350" algn="just">
              <a:buAutoNum type="arabicPeriod"/>
            </a:pPr>
            <a:r>
              <a:rPr lang="hr-HR" dirty="0"/>
              <a:t>Poželjno je da se nastava za ključne kompetencije u predmetnoj/modularnoj nastavi organizuje </a:t>
            </a:r>
            <a:r>
              <a:rPr lang="hr-HR" b="1" dirty="0"/>
              <a:t>na nivou škole u saradnji nastavnika više različitih predmeta/predmeta i modula/modula</a:t>
            </a:r>
            <a:endParaRPr lang="hr-HR" dirty="0"/>
          </a:p>
          <a:p>
            <a:pPr marL="514350" indent="-514350" algn="just">
              <a:buAutoNum type="arabicPeriod"/>
            </a:pPr>
            <a:r>
              <a:rPr lang="hr-HR" b="1" dirty="0"/>
              <a:t>Nastavnici STEM predmeta </a:t>
            </a:r>
            <a:r>
              <a:rPr lang="hr-HR" dirty="0"/>
              <a:t>nakon završene obuke </a:t>
            </a:r>
            <a:r>
              <a:rPr lang="hr-HR" b="1" dirty="0"/>
              <a:t>u saradnji s nastavnicima ostalih predmeta/modula dovršavaju planiranje i realizuju planiranu aktivnost </a:t>
            </a:r>
            <a:r>
              <a:rPr lang="hr-HR" dirty="0"/>
              <a:t>tokom procesa i učenja, s ciljem  dostizanja što većeg broja  ključnih kompetencija</a:t>
            </a:r>
          </a:p>
          <a:p>
            <a:pPr marL="514350" indent="-514350" algn="just">
              <a:buAutoNum type="arabicPeriod"/>
            </a:pPr>
            <a:r>
              <a:rPr lang="hr-HR" dirty="0"/>
              <a:t>Pri planiranju i integraciji ključnih kompetencija u nastavu, </a:t>
            </a:r>
            <a:r>
              <a:rPr lang="hr-HR" b="1" dirty="0"/>
              <a:t>potrebno je odmaći se od predmeta/modula i posmatrati ih iz ugla primjenjivosti,</a:t>
            </a:r>
            <a:r>
              <a:rPr lang="hr-HR" dirty="0"/>
              <a:t>  </a:t>
            </a:r>
            <a:r>
              <a:rPr lang="hr-HR" b="1" dirty="0"/>
              <a:t>funkcionalnog znanja i povezivanja u cjelinu </a:t>
            </a:r>
            <a:r>
              <a:rPr lang="hr-HR" dirty="0"/>
              <a:t>sa što više ključnih kompetencija</a:t>
            </a:r>
          </a:p>
          <a:p>
            <a:pPr marL="342900" indent="-342900" algn="l">
              <a:spcBef>
                <a:spcPts val="700"/>
              </a:spcBef>
              <a:buSzPts val="2600"/>
              <a:buFont typeface="Arial" panose="020B0604020202020204" pitchFamily="34" charset="0"/>
              <a:buChar char="•"/>
            </a:pPr>
            <a:endParaRPr lang="hr-HR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441B5-F7FB-4E19-9232-F48269A4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4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800" y="990973"/>
            <a:ext cx="1201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Na nivou škole je potrebno: </a:t>
            </a:r>
          </a:p>
        </p:txBody>
      </p:sp>
      <p:sp>
        <p:nvSpPr>
          <p:cNvPr id="4" name="Google Shape;137;p6">
            <a:extLst>
              <a:ext uri="{FF2B5EF4-FFF2-40B4-BE49-F238E27FC236}">
                <a16:creationId xmlns:a16="http://schemas.microsoft.com/office/drawing/2014/main" id="{994C0CE2-93B8-43BD-8C57-BFA3ECBDFB71}"/>
              </a:ext>
            </a:extLst>
          </p:cNvPr>
          <p:cNvSpPr txBox="1">
            <a:spLocks/>
          </p:cNvSpPr>
          <p:nvPr/>
        </p:nvSpPr>
        <p:spPr>
          <a:xfrm>
            <a:off x="1054100" y="2108001"/>
            <a:ext cx="10350500" cy="4387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AutoNum type="arabicPeriod"/>
            </a:pPr>
            <a:r>
              <a:rPr lang="hr-HR" b="1" dirty="0">
                <a:latin typeface="Calibri" pitchFamily="34" charset="0"/>
                <a:cs typeface="Calibri" pitchFamily="34" charset="0"/>
              </a:rPr>
              <a:t>Dogovoriti r</a:t>
            </a:r>
            <a:r>
              <a:rPr lang="vi-VN" b="1" dirty="0">
                <a:latin typeface="Calibri" pitchFamily="34" charset="0"/>
                <a:cs typeface="Calibri" pitchFamily="34" charset="0"/>
              </a:rPr>
              <a:t>azum</a:t>
            </a:r>
            <a:r>
              <a:rPr lang="hr-HR" b="1" dirty="0" err="1">
                <a:latin typeface="Calibri" pitchFamily="34" charset="0"/>
                <a:cs typeface="Calibri" pitchFamily="34" charset="0"/>
              </a:rPr>
              <a:t>ij</a:t>
            </a:r>
            <a:r>
              <a:rPr lang="vi-VN" b="1" dirty="0">
                <a:latin typeface="Calibri" pitchFamily="34" charset="0"/>
                <a:cs typeface="Calibri" pitchFamily="34" charset="0"/>
              </a:rPr>
              <a:t>evanje  koncepta ključnih kompetencija </a:t>
            </a:r>
            <a:r>
              <a:rPr lang="vi-VN" dirty="0">
                <a:latin typeface="Calibri" pitchFamily="34" charset="0"/>
                <a:cs typeface="Calibri" pitchFamily="34" charset="0"/>
              </a:rPr>
              <a:t>(šta su, čemu služe)</a:t>
            </a:r>
            <a:r>
              <a:rPr lang="sr-Latn-RS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14350" indent="-514350" algn="just">
              <a:buAutoNum type="arabicPeriod"/>
            </a:pPr>
            <a:endParaRPr lang="sr-Latn-RS" sz="900" dirty="0">
              <a:latin typeface="Calibri" pitchFamily="34" charset="0"/>
              <a:cs typeface="Calibri" pitchFamily="34" charset="0"/>
            </a:endParaRPr>
          </a:p>
          <a:p>
            <a:pPr marL="514350" indent="-514350" algn="just">
              <a:buAutoNum type="arabicPeriod"/>
            </a:pPr>
            <a:r>
              <a:rPr lang="hr-HR" b="1" dirty="0">
                <a:latin typeface="Calibri" pitchFamily="34" charset="0"/>
                <a:cs typeface="Calibri" pitchFamily="34" charset="0"/>
              </a:rPr>
              <a:t>Razmotriti m</a:t>
            </a:r>
            <a:r>
              <a:rPr lang="vi-VN" b="1" dirty="0">
                <a:latin typeface="Calibri" pitchFamily="34" charset="0"/>
                <a:cs typeface="Calibri" pitchFamily="34" charset="0"/>
              </a:rPr>
              <a:t>etode i pristup</a:t>
            </a:r>
            <a:r>
              <a:rPr lang="hr-HR" b="1" dirty="0">
                <a:latin typeface="Calibri" pitchFamily="34" charset="0"/>
                <a:cs typeface="Calibri" pitchFamily="34" charset="0"/>
              </a:rPr>
              <a:t>e</a:t>
            </a:r>
            <a:r>
              <a:rPr lang="vi-VN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vi-VN" dirty="0">
                <a:latin typeface="Calibri" pitchFamily="34" charset="0"/>
                <a:cs typeface="Calibri" pitchFamily="34" charset="0"/>
              </a:rPr>
              <a:t>za razvoj ključnih kompetencija kod učenika</a:t>
            </a:r>
            <a:endParaRPr lang="hr-HR" dirty="0">
              <a:latin typeface="Calibri" pitchFamily="34" charset="0"/>
              <a:cs typeface="Calibri" pitchFamily="34" charset="0"/>
            </a:endParaRPr>
          </a:p>
          <a:p>
            <a:pPr marL="514350" indent="-514350" algn="just">
              <a:buAutoNum type="arabicPeriod"/>
            </a:pPr>
            <a:endParaRPr lang="hr-HR" sz="900" dirty="0">
              <a:latin typeface="Calibri" pitchFamily="34" charset="0"/>
              <a:cs typeface="Calibri" pitchFamily="34" charset="0"/>
            </a:endParaRPr>
          </a:p>
          <a:p>
            <a:pPr marL="514350" indent="-514350" algn="just">
              <a:buAutoNum type="arabicPeriod"/>
            </a:pPr>
            <a:r>
              <a:rPr lang="vi-VN" b="1" dirty="0">
                <a:latin typeface="Calibri" pitchFamily="34" charset="0"/>
                <a:cs typeface="Calibri" pitchFamily="34" charset="0"/>
              </a:rPr>
              <a:t>Interdisciplinarno planira</a:t>
            </a:r>
            <a:r>
              <a:rPr lang="hr-HR" b="1" dirty="0">
                <a:latin typeface="Calibri" pitchFamily="34" charset="0"/>
                <a:cs typeface="Calibri" pitchFamily="34" charset="0"/>
              </a:rPr>
              <a:t>ti</a:t>
            </a:r>
            <a:r>
              <a:rPr lang="vi-VN" b="1" dirty="0">
                <a:latin typeface="Calibri" pitchFamily="34" charset="0"/>
                <a:cs typeface="Calibri" pitchFamily="34" charset="0"/>
              </a:rPr>
              <a:t> i realiz</a:t>
            </a:r>
            <a:r>
              <a:rPr lang="en-GB" b="1" dirty="0">
                <a:latin typeface="Calibri" pitchFamily="34" charset="0"/>
                <a:cs typeface="Calibri" pitchFamily="34" charset="0"/>
              </a:rPr>
              <a:t>ova</a:t>
            </a:r>
            <a:r>
              <a:rPr lang="hr-HR" b="1" dirty="0">
                <a:latin typeface="Calibri" pitchFamily="34" charset="0"/>
                <a:cs typeface="Calibri" pitchFamily="34" charset="0"/>
              </a:rPr>
              <a:t>ti</a:t>
            </a:r>
            <a:r>
              <a:rPr lang="vi-VN" b="1" dirty="0">
                <a:latin typeface="Calibri" pitchFamily="34" charset="0"/>
                <a:cs typeface="Calibri" pitchFamily="34" charset="0"/>
              </a:rPr>
              <a:t> učenj</a:t>
            </a:r>
            <a:r>
              <a:rPr lang="hr-HR" b="1" dirty="0">
                <a:latin typeface="Calibri" pitchFamily="34" charset="0"/>
                <a:cs typeface="Calibri" pitchFamily="34" charset="0"/>
              </a:rPr>
              <a:t>e</a:t>
            </a:r>
            <a:r>
              <a:rPr lang="vi-VN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hr-HR" b="1" dirty="0">
                <a:latin typeface="Calibri" pitchFamily="34" charset="0"/>
                <a:cs typeface="Calibri" pitchFamily="34" charset="0"/>
              </a:rPr>
              <a:t>učenika </a:t>
            </a:r>
            <a:r>
              <a:rPr lang="hr-HR" dirty="0">
                <a:latin typeface="Calibri" pitchFamily="34" charset="0"/>
                <a:cs typeface="Calibri" pitchFamily="34" charset="0"/>
              </a:rPr>
              <a:t>sa </a:t>
            </a:r>
            <a:r>
              <a:rPr lang="vi-VN" dirty="0">
                <a:latin typeface="Calibri" pitchFamily="34" charset="0"/>
                <a:cs typeface="Calibri" pitchFamily="34" charset="0"/>
              </a:rPr>
              <a:t>cilj</a:t>
            </a:r>
            <a:r>
              <a:rPr lang="hr-HR" dirty="0">
                <a:latin typeface="Calibri" pitchFamily="34" charset="0"/>
                <a:cs typeface="Calibri" pitchFamily="34" charset="0"/>
              </a:rPr>
              <a:t>em</a:t>
            </a:r>
            <a:r>
              <a:rPr lang="vi-VN" dirty="0">
                <a:latin typeface="Calibri" pitchFamily="34" charset="0"/>
                <a:cs typeface="Calibri" pitchFamily="34" charset="0"/>
              </a:rPr>
              <a:t> razvoja ključnih kompetencija (</a:t>
            </a:r>
            <a:r>
              <a:rPr lang="hr-HR" dirty="0">
                <a:latin typeface="Calibri" pitchFamily="34" charset="0"/>
                <a:cs typeface="Calibri" pitchFamily="34" charset="0"/>
              </a:rPr>
              <a:t>s</a:t>
            </a:r>
            <a:r>
              <a:rPr lang="vi-VN" dirty="0">
                <a:latin typeface="Calibri" pitchFamily="34" charset="0"/>
                <a:cs typeface="Calibri" pitchFamily="34" charset="0"/>
              </a:rPr>
              <a:t>aradnička nastava, </a:t>
            </a:r>
            <a:r>
              <a:rPr lang="hr-HR" dirty="0">
                <a:latin typeface="Calibri" pitchFamily="34" charset="0"/>
                <a:cs typeface="Calibri" pitchFamily="34" charset="0"/>
              </a:rPr>
              <a:t>i</a:t>
            </a:r>
            <a:r>
              <a:rPr lang="vi-VN" dirty="0">
                <a:latin typeface="Calibri" pitchFamily="34" charset="0"/>
                <a:cs typeface="Calibri" pitchFamily="34" charset="0"/>
              </a:rPr>
              <a:t>nterdisciplinarno povezivanje, </a:t>
            </a:r>
            <a:r>
              <a:rPr lang="hr-HR" dirty="0" err="1">
                <a:latin typeface="Calibri" pitchFamily="34" charset="0"/>
                <a:cs typeface="Calibri" pitchFamily="34" charset="0"/>
              </a:rPr>
              <a:t>istaživačka</a:t>
            </a:r>
            <a:r>
              <a:rPr lang="hr-HR" dirty="0">
                <a:latin typeface="Calibri" pitchFamily="34" charset="0"/>
                <a:cs typeface="Calibri" pitchFamily="34" charset="0"/>
              </a:rPr>
              <a:t> i p</a:t>
            </a:r>
            <a:r>
              <a:rPr lang="vi-VN" dirty="0">
                <a:latin typeface="Calibri" pitchFamily="34" charset="0"/>
                <a:cs typeface="Calibri" pitchFamily="34" charset="0"/>
              </a:rPr>
              <a:t>rojektna nastava, </a:t>
            </a:r>
            <a:r>
              <a:rPr lang="hr-HR" dirty="0">
                <a:latin typeface="Calibri" pitchFamily="34" charset="0"/>
                <a:cs typeface="Calibri" pitchFamily="34" charset="0"/>
              </a:rPr>
              <a:t>v</a:t>
            </a:r>
            <a:r>
              <a:rPr lang="vi-VN" dirty="0">
                <a:latin typeface="Calibri" pitchFamily="34" charset="0"/>
                <a:cs typeface="Calibri" pitchFamily="34" charset="0"/>
              </a:rPr>
              <a:t>annastavne </a:t>
            </a:r>
            <a:r>
              <a:rPr lang="hr-HR" dirty="0">
                <a:latin typeface="Calibri" pitchFamily="34" charset="0"/>
                <a:cs typeface="Calibri" pitchFamily="34" charset="0"/>
              </a:rPr>
              <a:t>i vanškolske </a:t>
            </a:r>
            <a:r>
              <a:rPr lang="vi-VN" dirty="0">
                <a:latin typeface="Calibri" pitchFamily="34" charset="0"/>
                <a:cs typeface="Calibri" pitchFamily="34" charset="0"/>
              </a:rPr>
              <a:t>aktivnosti) </a:t>
            </a:r>
            <a:endParaRPr lang="hr-HR" dirty="0">
              <a:latin typeface="Calibri" pitchFamily="34" charset="0"/>
              <a:cs typeface="Calibri" pitchFamily="34" charset="0"/>
            </a:endParaRPr>
          </a:p>
          <a:p>
            <a:pPr marL="514350" indent="-514350" algn="just">
              <a:buAutoNum type="arabicPeriod"/>
            </a:pPr>
            <a:endParaRPr lang="hr-HR" sz="900" dirty="0">
              <a:latin typeface="Calibri" pitchFamily="34" charset="0"/>
              <a:cs typeface="Calibri" pitchFamily="34" charset="0"/>
            </a:endParaRPr>
          </a:p>
          <a:p>
            <a:pPr marL="514350" indent="-514350" algn="just">
              <a:buAutoNum type="arabicPeriod"/>
            </a:pPr>
            <a:r>
              <a:rPr lang="vi-VN" b="1" dirty="0">
                <a:latin typeface="Calibri" pitchFamily="34" charset="0"/>
                <a:cs typeface="Calibri" pitchFamily="34" charset="0"/>
              </a:rPr>
              <a:t>Razv</a:t>
            </a:r>
            <a:r>
              <a:rPr lang="hr-HR" b="1" dirty="0" err="1">
                <a:latin typeface="Calibri" pitchFamily="34" charset="0"/>
                <a:cs typeface="Calibri" pitchFamily="34" charset="0"/>
              </a:rPr>
              <a:t>iti</a:t>
            </a:r>
            <a:r>
              <a:rPr lang="vi-VN" b="1" dirty="0">
                <a:latin typeface="Calibri" pitchFamily="34" charset="0"/>
                <a:cs typeface="Calibri" pitchFamily="34" charset="0"/>
              </a:rPr>
              <a:t> instrumen</a:t>
            </a:r>
            <a:r>
              <a:rPr lang="hr-HR" b="1" dirty="0">
                <a:latin typeface="Calibri" pitchFamily="34" charset="0"/>
                <a:cs typeface="Calibri" pitchFamily="34" charset="0"/>
              </a:rPr>
              <a:t>te</a:t>
            </a:r>
            <a:r>
              <a:rPr lang="vi-VN" b="1" dirty="0">
                <a:latin typeface="Calibri" pitchFamily="34" charset="0"/>
                <a:cs typeface="Calibri" pitchFamily="34" charset="0"/>
              </a:rPr>
              <a:t> za praćenje</a:t>
            </a:r>
            <a:r>
              <a:rPr lang="vi-VN" dirty="0">
                <a:latin typeface="Calibri" pitchFamily="34" charset="0"/>
                <a:cs typeface="Calibri" pitchFamily="34" charset="0"/>
              </a:rPr>
              <a:t> razvoja i procjenjivanje dostizanja ključnih kompetencija</a:t>
            </a:r>
          </a:p>
          <a:p>
            <a:pPr marL="342900" indent="-342900" algn="l">
              <a:spcBef>
                <a:spcPts val="700"/>
              </a:spcBef>
              <a:buSzPts val="2600"/>
              <a:buFont typeface="Arial" panose="020B0604020202020204" pitchFamily="34" charset="0"/>
              <a:buChar char="•"/>
            </a:pPr>
            <a:endParaRPr lang="hr-HR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441B5-F7FB-4E19-9232-F48269A4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2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20" y="1092867"/>
            <a:ext cx="115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Ključni principi za učinkovito učenje i podučavanje za ključne kompetencije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4" name="Google Shape;137;p6">
            <a:extLst>
              <a:ext uri="{FF2B5EF4-FFF2-40B4-BE49-F238E27FC236}">
                <a16:creationId xmlns:a16="http://schemas.microsoft.com/office/drawing/2014/main" id="{994C0CE2-93B8-43BD-8C57-BFA3ECBDFB71}"/>
              </a:ext>
            </a:extLst>
          </p:cNvPr>
          <p:cNvSpPr txBox="1">
            <a:spLocks/>
          </p:cNvSpPr>
          <p:nvPr/>
        </p:nvSpPr>
        <p:spPr>
          <a:xfrm>
            <a:off x="397720" y="2016018"/>
            <a:ext cx="11396560" cy="38381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ta-IN" b="1" dirty="0">
                <a:cs typeface="Calibri"/>
              </a:rPr>
              <a:t>Jedinica promjene je škola</a:t>
            </a:r>
            <a:endParaRPr lang="hr-HR" b="1" dirty="0">
              <a:cs typeface="Calibri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b="1" dirty="0">
                <a:cs typeface="Calibri"/>
              </a:rPr>
              <a:t>Nositelji promjene su nastavnici</a:t>
            </a:r>
            <a:endParaRPr lang="hr-HR" altLang="en-US" dirty="0"/>
          </a:p>
          <a:p>
            <a:pPr algn="just">
              <a:buClr>
                <a:srgbClr val="000099"/>
              </a:buClr>
            </a:pPr>
            <a:r>
              <a:rPr lang="hr-HR" altLang="en-US" dirty="0"/>
              <a:t>Neminovna je spoznaja kako tradicionalni način poučavanja i učenja (frontalni, individualni) nikako ne pripada metodama koje kreiraju kritičko mišljenje koje dovodi do toga da oni koji uče  mogu sami upravljati vlastitim znanjem i biti povezani s problemima i izazovima.</a:t>
            </a:r>
          </a:p>
          <a:p>
            <a:pPr algn="l">
              <a:spcBef>
                <a:spcPts val="700"/>
              </a:spcBef>
              <a:buSzPts val="2600"/>
            </a:pPr>
            <a:r>
              <a:rPr lang="hr-HR" sz="1800" dirty="0"/>
              <a:t>1.Bazirano je na zadavanju zadataka koji su kompleksni i mogu biti riješeni na različite načine</a:t>
            </a:r>
          </a:p>
          <a:p>
            <a:pPr algn="l">
              <a:spcBef>
                <a:spcPts val="700"/>
              </a:spcBef>
              <a:buSzPts val="2600"/>
            </a:pPr>
            <a:r>
              <a:rPr lang="hr-HR" sz="1800" dirty="0"/>
              <a:t>2. </a:t>
            </a:r>
            <a:r>
              <a:rPr lang="hr-HR" sz="1800" dirty="0" err="1"/>
              <a:t>Intersciplinarno</a:t>
            </a:r>
            <a:r>
              <a:rPr lang="hr-HR" sz="1800" dirty="0"/>
              <a:t> je, tj. kombinira više različitih područja učenja</a:t>
            </a:r>
          </a:p>
          <a:p>
            <a:pPr algn="l">
              <a:spcBef>
                <a:spcPts val="700"/>
              </a:spcBef>
              <a:buSzPts val="2600"/>
            </a:pPr>
            <a:r>
              <a:rPr lang="hr-H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3. Ostvaruje se najbolje individualnim doprinosom timskom rezultatu</a:t>
            </a:r>
            <a:r>
              <a:rPr lang="hr-HR" sz="1800" dirty="0"/>
              <a:t>, vođeno i od nastavnika koji daje upute i podršku tokom učenja i od učenika koji preuzima odgovornost i razvija svoj način učenja </a:t>
            </a:r>
          </a:p>
          <a:p>
            <a:pPr algn="l">
              <a:spcBef>
                <a:spcPts val="700"/>
              </a:spcBef>
              <a:buSzPts val="2600"/>
            </a:pPr>
            <a:r>
              <a:rPr lang="hr-HR" sz="1800" dirty="0"/>
              <a:t>4. </a:t>
            </a:r>
            <a:r>
              <a:rPr lang="hr-H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Tehnološki je inovativno, </a:t>
            </a:r>
            <a:r>
              <a:rPr lang="hr-HR" sz="1800" dirty="0"/>
              <a:t>događa se i u školi i izvan nje, </a:t>
            </a:r>
            <a:r>
              <a:rPr lang="hr-H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ostvaruje se u suradnji s lokalnom zajednicom</a:t>
            </a:r>
          </a:p>
          <a:p>
            <a:pPr algn="l">
              <a:spcBef>
                <a:spcPts val="700"/>
              </a:spcBef>
              <a:buSzPts val="2600"/>
            </a:pPr>
            <a:r>
              <a:rPr lang="hr-H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hr-HR" sz="1800" dirty="0"/>
              <a:t>Uključuje upravljanje </a:t>
            </a:r>
            <a:r>
              <a:rPr lang="hr-HR" sz="1800" dirty="0" err="1"/>
              <a:t>socijalnm</a:t>
            </a:r>
            <a:r>
              <a:rPr lang="hr-HR" sz="1800" dirty="0"/>
              <a:t> i emocionalnim aspektom učenja</a:t>
            </a:r>
          </a:p>
          <a:p>
            <a:pPr algn="l">
              <a:spcBef>
                <a:spcPts val="700"/>
              </a:spcBef>
              <a:buSzPts val="2600"/>
            </a:pP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hr-HR" sz="1800" dirty="0"/>
              <a:t>Formativno vrednovanje i </a:t>
            </a:r>
            <a:r>
              <a:rPr lang="hr-HR" sz="1800" dirty="0" err="1"/>
              <a:t>samovrednovanje</a:t>
            </a:r>
            <a:r>
              <a:rPr lang="hr-HR" sz="1800" dirty="0"/>
              <a:t> – dominantan način vrednovanja pri razvoju ključnih kompetencija </a:t>
            </a:r>
          </a:p>
          <a:p>
            <a:pPr algn="l">
              <a:spcBef>
                <a:spcPts val="700"/>
              </a:spcBef>
              <a:buSzPts val="2600"/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700"/>
              </a:spcBef>
              <a:buSzPts val="2600"/>
            </a:pPr>
            <a:endParaRPr lang="en-GB" sz="1800" dirty="0"/>
          </a:p>
          <a:p>
            <a:pPr algn="l">
              <a:spcBef>
                <a:spcPts val="700"/>
              </a:spcBef>
              <a:buSzPts val="2600"/>
            </a:pPr>
            <a:endParaRPr lang="en-GB" sz="1800" dirty="0"/>
          </a:p>
          <a:p>
            <a:pPr algn="l">
              <a:spcBef>
                <a:spcPts val="700"/>
              </a:spcBef>
              <a:buSzPts val="2600"/>
            </a:pPr>
            <a:endParaRPr lang="en-GB" sz="1800" dirty="0"/>
          </a:p>
          <a:p>
            <a:pPr algn="l">
              <a:spcBef>
                <a:spcPts val="700"/>
              </a:spcBef>
              <a:buSzPts val="2600"/>
            </a:pPr>
            <a:endParaRPr lang="en-GB" dirty="0"/>
          </a:p>
          <a:p>
            <a:pPr algn="l">
              <a:spcBef>
                <a:spcPts val="700"/>
              </a:spcBef>
              <a:buSzPts val="2600"/>
            </a:pPr>
            <a:endParaRPr lang="hr-HR" dirty="0"/>
          </a:p>
          <a:p>
            <a:pPr>
              <a:spcBef>
                <a:spcPts val="700"/>
              </a:spcBef>
              <a:buSzPts val="2600"/>
            </a:pPr>
            <a:endParaRPr lang="hr-HR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48A7E4-98DE-46BA-AAD2-75DFFE90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2" descr="Drugi savjetnički posjet">
            <a:extLst>
              <a:ext uri="{FF2B5EF4-FFF2-40B4-BE49-F238E27FC236}">
                <a16:creationId xmlns:a16="http://schemas.microsoft.com/office/drawing/2014/main" id="{55F39296-A2A4-4A5E-BDE8-8E2745EB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912" y="4104168"/>
            <a:ext cx="2146200" cy="114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55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9147" y="932082"/>
            <a:ext cx="1150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002060"/>
                </a:solidFill>
              </a:rPr>
              <a:t>Strukturirani Upitnik o Priručniku - Analiza prikupljenih odgovora </a:t>
            </a:r>
          </a:p>
        </p:txBody>
      </p:sp>
      <p:sp>
        <p:nvSpPr>
          <p:cNvPr id="4" name="Google Shape;137;p6">
            <a:extLst>
              <a:ext uri="{FF2B5EF4-FFF2-40B4-BE49-F238E27FC236}">
                <a16:creationId xmlns:a16="http://schemas.microsoft.com/office/drawing/2014/main" id="{994C0CE2-93B8-43BD-8C57-BFA3ECBDFB71}"/>
              </a:ext>
            </a:extLst>
          </p:cNvPr>
          <p:cNvSpPr txBox="1">
            <a:spLocks/>
          </p:cNvSpPr>
          <p:nvPr/>
        </p:nvSpPr>
        <p:spPr>
          <a:xfrm>
            <a:off x="397720" y="1826166"/>
            <a:ext cx="10551741" cy="38381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Latn-ME" b="1" i="1" dirty="0"/>
              <a:t>Priručnik je koristan, </a:t>
            </a:r>
            <a:endParaRPr lang="en-GB" dirty="0"/>
          </a:p>
          <a:p>
            <a:pPr algn="l"/>
            <a:r>
              <a:rPr lang="sr-Latn-ME" b="1" i="1" dirty="0"/>
              <a:t>Priručnik je upotrebljiv, </a:t>
            </a:r>
            <a:endParaRPr lang="en-GB" dirty="0"/>
          </a:p>
          <a:p>
            <a:pPr algn="l"/>
            <a:r>
              <a:rPr lang="sr-Latn-ME" b="1" i="1" dirty="0"/>
              <a:t>Priručnik je praktičan, jasan i sa konkretnim primjerima za rad, </a:t>
            </a:r>
            <a:endParaRPr lang="en-GB" dirty="0"/>
          </a:p>
          <a:p>
            <a:pPr algn="l"/>
            <a:r>
              <a:rPr lang="sr-Latn-ME" b="1" i="1" dirty="0"/>
              <a:t>Priručnik je detaljno i stručno napisan, </a:t>
            </a:r>
            <a:endParaRPr lang="en-GB" dirty="0"/>
          </a:p>
          <a:p>
            <a:pPr algn="l"/>
            <a:r>
              <a:rPr lang="sr-Latn-ME" b="1" i="1" dirty="0"/>
              <a:t>Priručnik je dobro koncipiran, primjenjiv u nastavi itd. 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4072E-1015-41F5-887E-0ACA94796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2442"/>
            <a:ext cx="6560288" cy="2228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176C0F-CB83-4181-83BF-245F76180641}"/>
              </a:ext>
            </a:extLst>
          </p:cNvPr>
          <p:cNvSpPr txBox="1"/>
          <p:nvPr/>
        </p:nvSpPr>
        <p:spPr>
          <a:xfrm>
            <a:off x="7511143" y="4032328"/>
            <a:ext cx="4680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ME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kreirati referentni okvir ključnih kompetencija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ME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više primjera iz prakse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ME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definisati ishode ključnih kompetencija u predmetnoj nastavi- ISCED 2, indikatore kvaliteta za nastavu i primjer minimalnih zahtjeva za pripremu scenarija za nastavu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ME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490F7-E42A-4DAE-B842-F76AB89CF0FE}"/>
              </a:ext>
            </a:extLst>
          </p:cNvPr>
          <p:cNvSpPr txBox="1"/>
          <p:nvPr/>
        </p:nvSpPr>
        <p:spPr>
          <a:xfrm>
            <a:off x="3802491" y="1671131"/>
            <a:ext cx="7937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Praćenje i formativno vrednovanje sticanja ključnih kompetencija je koristilo 329 ispitanika, a EU referentni okvir ključnih kompetencija za </a:t>
            </a:r>
            <a:r>
              <a:rPr lang="sr-Latn-ME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cjeloživotno</a:t>
            </a:r>
            <a:r>
              <a:rPr lang="sr-Latn-ME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učenje je bio izbor 296 ispitanika.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94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20" y="1146037"/>
            <a:ext cx="115010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002060"/>
                </a:solidFill>
              </a:rPr>
              <a:t>Intenzivan rad u školama nakon obuka</a:t>
            </a:r>
          </a:p>
          <a:p>
            <a:endParaRPr lang="hr-HR" sz="3200" b="1" dirty="0">
              <a:solidFill>
                <a:srgbClr val="002060"/>
              </a:solidFill>
            </a:endParaRPr>
          </a:p>
          <a:p>
            <a:r>
              <a:rPr lang="hr-HR" sz="3200" b="1" dirty="0">
                <a:solidFill>
                  <a:srgbClr val="002060"/>
                </a:solidFill>
              </a:rPr>
              <a:t>Izrađeno </a:t>
            </a:r>
            <a:r>
              <a:rPr lang="hr-HR" sz="3200" dirty="0">
                <a:solidFill>
                  <a:srgbClr val="002060"/>
                </a:solidFill>
              </a:rPr>
              <a:t>(i podignuto na </a:t>
            </a:r>
            <a:r>
              <a:rPr lang="hr-HR" sz="3200" dirty="0" err="1">
                <a:solidFill>
                  <a:srgbClr val="002060"/>
                </a:solidFill>
              </a:rPr>
              <a:t>ikces.me</a:t>
            </a:r>
            <a:r>
              <a:rPr lang="hr-HR" sz="3200" dirty="0">
                <a:solidFill>
                  <a:srgbClr val="002060"/>
                </a:solidFill>
              </a:rPr>
              <a:t> portal) </a:t>
            </a:r>
            <a:r>
              <a:rPr lang="hr-HR" sz="3200" b="1" dirty="0">
                <a:solidFill>
                  <a:srgbClr val="002060"/>
                </a:solidFill>
              </a:rPr>
              <a:t>gotovo 600 priprema </a:t>
            </a:r>
            <a:r>
              <a:rPr lang="hr-HR" sz="3200" dirty="0">
                <a:solidFill>
                  <a:srgbClr val="002060"/>
                </a:solidFill>
              </a:rPr>
              <a:t>s pripadajućim nastavnim materijalima</a:t>
            </a:r>
            <a:r>
              <a:rPr lang="hr-HR" sz="3200" b="1" dirty="0">
                <a:solidFill>
                  <a:srgbClr val="002060"/>
                </a:solidFill>
              </a:rPr>
              <a:t>, </a:t>
            </a:r>
            <a:r>
              <a:rPr lang="hr-HR" sz="3200" dirty="0">
                <a:solidFill>
                  <a:srgbClr val="002060"/>
                </a:solidFill>
              </a:rPr>
              <a:t>najvećim dijelom </a:t>
            </a:r>
            <a:r>
              <a:rPr lang="hr-HR" sz="3200" b="1" dirty="0">
                <a:solidFill>
                  <a:srgbClr val="002060"/>
                </a:solidFill>
              </a:rPr>
              <a:t>za redovnu integriranu nastavu </a:t>
            </a:r>
          </a:p>
          <a:p>
            <a:endParaRPr lang="hr-HR" sz="3200" b="1" dirty="0">
              <a:solidFill>
                <a:srgbClr val="002060"/>
              </a:solidFill>
            </a:endParaRPr>
          </a:p>
          <a:p>
            <a:r>
              <a:rPr lang="hr-HR" sz="3200" b="1" dirty="0">
                <a:solidFill>
                  <a:srgbClr val="002060"/>
                </a:solidFill>
              </a:rPr>
              <a:t>Realizirane planirane aktivnosti s učenicima, </a:t>
            </a:r>
            <a:r>
              <a:rPr lang="hr-HR" sz="3200" dirty="0">
                <a:solidFill>
                  <a:srgbClr val="002060"/>
                </a:solidFill>
              </a:rPr>
              <a:t>prikupljeni dokazi o tome</a:t>
            </a:r>
            <a:r>
              <a:rPr lang="hr-HR" sz="3200" b="1" dirty="0">
                <a:solidFill>
                  <a:srgbClr val="002060"/>
                </a:solidFill>
              </a:rPr>
              <a:t> (</a:t>
            </a:r>
            <a:r>
              <a:rPr lang="hr-HR" sz="3200" dirty="0">
                <a:solidFill>
                  <a:srgbClr val="002060"/>
                </a:solidFill>
              </a:rPr>
              <a:t>i podignuti na </a:t>
            </a:r>
            <a:r>
              <a:rPr lang="hr-HR" sz="3200" dirty="0" err="1">
                <a:solidFill>
                  <a:srgbClr val="002060"/>
                </a:solidFill>
              </a:rPr>
              <a:t>ikces.me</a:t>
            </a:r>
            <a:r>
              <a:rPr lang="hr-HR" sz="3200" dirty="0">
                <a:solidFill>
                  <a:srgbClr val="002060"/>
                </a:solidFill>
              </a:rPr>
              <a:t> portal) </a:t>
            </a:r>
            <a:endParaRPr lang="hr-HR" sz="3200" b="1" dirty="0">
              <a:solidFill>
                <a:srgbClr val="002060"/>
              </a:solidFill>
            </a:endParaRPr>
          </a:p>
          <a:p>
            <a:endParaRPr lang="hr-HR" sz="32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79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20" y="880218"/>
            <a:ext cx="115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2060"/>
                </a:solidFill>
              </a:rPr>
              <a:t>Posjete školama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C0BB61-435B-45F0-8DA9-9332E74E1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586818"/>
              </p:ext>
            </p:extLst>
          </p:nvPr>
        </p:nvGraphicFramePr>
        <p:xfrm>
          <a:off x="616688" y="1228829"/>
          <a:ext cx="10737112" cy="55142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6918">
                  <a:extLst>
                    <a:ext uri="{9D8B030D-6E8A-4147-A177-3AD203B41FA5}">
                      <a16:colId xmlns:a16="http://schemas.microsoft.com/office/drawing/2014/main" val="3089068503"/>
                    </a:ext>
                  </a:extLst>
                </a:gridCol>
                <a:gridCol w="2811435">
                  <a:extLst>
                    <a:ext uri="{9D8B030D-6E8A-4147-A177-3AD203B41FA5}">
                      <a16:colId xmlns:a16="http://schemas.microsoft.com/office/drawing/2014/main" val="3109654269"/>
                    </a:ext>
                  </a:extLst>
                </a:gridCol>
                <a:gridCol w="4960257">
                  <a:extLst>
                    <a:ext uri="{9D8B030D-6E8A-4147-A177-3AD203B41FA5}">
                      <a16:colId xmlns:a16="http://schemas.microsoft.com/office/drawing/2014/main" val="2709108526"/>
                    </a:ext>
                  </a:extLst>
                </a:gridCol>
                <a:gridCol w="1978502">
                  <a:extLst>
                    <a:ext uri="{9D8B030D-6E8A-4147-A177-3AD203B41FA5}">
                      <a16:colId xmlns:a16="http://schemas.microsoft.com/office/drawing/2014/main" val="4248879357"/>
                    </a:ext>
                  </a:extLst>
                </a:gridCol>
              </a:tblGrid>
              <a:tr h="356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R.br.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Datum i vrijeme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Škola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Mjesto</a:t>
                      </a:r>
                      <a:endParaRPr lang="en-GB" sz="1500" dirty="0">
                        <a:effectLst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2842443098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8.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OŠ “Pavle Rovinski” Podgorica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Podgorica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771251244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2.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8.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OŠ “Vlado Milić” Podgorica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Podgorica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2409945913"/>
                  </a:ext>
                </a:extLst>
              </a:tr>
              <a:tr h="356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3.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9. septembar 2021.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Podgorica SSŠ “Spasoje Raspopović” Podgorica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Podgorica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2972504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4.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9.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Elektrotehnička škola “Vaso </a:t>
                      </a:r>
                      <a:r>
                        <a:rPr lang="sr-Latn-ME" sz="1500" dirty="0" err="1">
                          <a:effectLst/>
                        </a:rPr>
                        <a:t>Aligrudić</a:t>
                      </a:r>
                      <a:r>
                        <a:rPr lang="sr-Latn-ME" sz="1500" dirty="0">
                          <a:effectLst/>
                        </a:rPr>
                        <a:t>”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Podgorica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1700142797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5.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10.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OŠ “Njegoš” Cetinje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Cetinje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14911153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6.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11.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OŠ “Jagoš Kontić” Nikšić 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Nikšić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1536952034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7.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11.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OŠ “Radoje Čizmović” Nikšić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Nikšić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1236650042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8.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13.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Gimnazija “Panto Mališić” Berane 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Berane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125854145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9.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13.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OŠ “Vuk Karadžić” Berane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Berane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496638497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10.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14.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OŠ “Ristan Pavlović” Pljevlja 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 err="1">
                          <a:effectLst/>
                        </a:rPr>
                        <a:t>Pljevlja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734624812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11,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14.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Srednja stručna škola Pljevlja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 err="1">
                          <a:effectLst/>
                        </a:rPr>
                        <a:t>Pljevlja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1869516764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12.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14.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OŠ “Risto Ratković” Bijelo Polje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Bijelo Polje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1033862770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13.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15.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OŠ “Anto Đedović” Bar 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Bar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3789283234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14.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15.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OŠ “Kekec” Sutomore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 err="1">
                          <a:effectLst/>
                        </a:rPr>
                        <a:t>Sutomore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1284366695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15.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16.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OŠ “Stefan Mitrov Ljubiša” Budva 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Budva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200786531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16.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16.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OŠ “Savo Ilić” Dobrota Kotor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Kotor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2554562682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17.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17.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OŠ “Dašo Pavičić” 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Herceg Novi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3704557161"/>
                  </a:ext>
                </a:extLst>
              </a:tr>
              <a:tr h="172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18.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20. septembar 2021.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OŠ “Milorad Musa Burzan” Podgorica</a:t>
                      </a:r>
                      <a:endParaRPr lang="en-GB" sz="15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Podgorica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1292107099"/>
                  </a:ext>
                </a:extLst>
              </a:tr>
              <a:tr h="234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19.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20. septembar 2021.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Gimnazija “Slobodan Škerović” Podgorica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Podgorica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2524560942"/>
                  </a:ext>
                </a:extLst>
              </a:tr>
              <a:tr h="356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20.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21. septembar 2021.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>
                          <a:effectLst/>
                        </a:rPr>
                        <a:t>Gimnazija “Petar I Petrović Njegoš” Danilovgrad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500" dirty="0">
                          <a:effectLst/>
                        </a:rPr>
                        <a:t>Danilovgrad</a:t>
                      </a:r>
                      <a:endParaRPr lang="en-GB" sz="15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716" marR="65716" marT="0" marB="0"/>
                </a:tc>
                <a:extLst>
                  <a:ext uri="{0D108BD9-81ED-4DB2-BD59-A6C34878D82A}">
                    <a16:rowId xmlns:a16="http://schemas.microsoft.com/office/drawing/2014/main" val="2974264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630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20" y="848319"/>
            <a:ext cx="115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Tokom posjeta školama </a:t>
            </a:r>
          </a:p>
        </p:txBody>
      </p:sp>
      <p:sp>
        <p:nvSpPr>
          <p:cNvPr id="4" name="Google Shape;137;p6">
            <a:extLst>
              <a:ext uri="{FF2B5EF4-FFF2-40B4-BE49-F238E27FC236}">
                <a16:creationId xmlns:a16="http://schemas.microsoft.com/office/drawing/2014/main" id="{994C0CE2-93B8-43BD-8C57-BFA3ECBDFB71}"/>
              </a:ext>
            </a:extLst>
          </p:cNvPr>
          <p:cNvSpPr txBox="1">
            <a:spLocks/>
          </p:cNvSpPr>
          <p:nvPr/>
        </p:nvSpPr>
        <p:spPr>
          <a:xfrm>
            <a:off x="528328" y="1494650"/>
            <a:ext cx="10551741" cy="38381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Latn-ME" b="1" dirty="0"/>
              <a:t>Cilj posjeta školama:</a:t>
            </a:r>
            <a:endParaRPr lang="en-GB" dirty="0"/>
          </a:p>
          <a:p>
            <a:pPr algn="just"/>
            <a:r>
              <a:rPr lang="sr-Latn-ME" b="1" dirty="0"/>
              <a:t>Opšti cilj: </a:t>
            </a:r>
            <a:r>
              <a:rPr lang="sr-Latn-ME" dirty="0"/>
              <a:t>Planirati i nastaviti s daljnjom primjenom aktivnosti za razvoj ključnih kompetencija učenika, na razini razreda, više razreda i na razini škole</a:t>
            </a:r>
            <a:endParaRPr lang="en-GB" dirty="0"/>
          </a:p>
          <a:p>
            <a:pPr algn="just"/>
            <a:r>
              <a:rPr lang="sr-Latn-ME" b="1" dirty="0"/>
              <a:t>Specifični ciljevi:</a:t>
            </a:r>
            <a:endParaRPr lang="en-GB" dirty="0"/>
          </a:p>
          <a:p>
            <a:pPr lvl="0" algn="just"/>
            <a:r>
              <a:rPr lang="sr-Latn-ME" b="1" dirty="0"/>
              <a:t>Predstaviti dio GPPŠ-a i implementirane aktivnosti vezane za razvoj ključnih kompetencija</a:t>
            </a:r>
            <a:r>
              <a:rPr lang="sr-Latn-ME" dirty="0"/>
              <a:t> u nastavi, vannastavnim i/ili vanškolskim aktivnostima </a:t>
            </a:r>
            <a:r>
              <a:rPr lang="sr-Latn-ME" b="1" dirty="0"/>
              <a:t>u školskoj godini 2020/2021</a:t>
            </a:r>
            <a:endParaRPr lang="en-GB" b="1" dirty="0"/>
          </a:p>
          <a:p>
            <a:pPr lvl="0" algn="just"/>
            <a:r>
              <a:rPr lang="sr-Latn-ME" b="1" dirty="0"/>
              <a:t>Sprovesti  evaluaciju dosadašnje implementacije </a:t>
            </a:r>
            <a:r>
              <a:rPr lang="sr-Latn-ME" dirty="0"/>
              <a:t>aktivnosti za </a:t>
            </a:r>
            <a:r>
              <a:rPr lang="sr-Latn-ME" dirty="0" err="1"/>
              <a:t>unapređenja</a:t>
            </a:r>
            <a:r>
              <a:rPr lang="sr-Latn-ME" dirty="0"/>
              <a:t> ključnih kompetencija učenika</a:t>
            </a:r>
            <a:endParaRPr lang="en-GB" dirty="0"/>
          </a:p>
          <a:p>
            <a:pPr lvl="0" algn="just"/>
            <a:r>
              <a:rPr lang="sr-Latn-ME" b="1" dirty="0"/>
              <a:t>Izraditi akcijski plan za daljnji razvoj ključnih kompetencija </a:t>
            </a:r>
            <a:r>
              <a:rPr lang="sr-Latn-ME" dirty="0"/>
              <a:t>na razini škole </a:t>
            </a:r>
            <a:r>
              <a:rPr lang="sr-Latn-ME" b="1" dirty="0"/>
              <a:t>u </a:t>
            </a:r>
            <a:r>
              <a:rPr lang="sr-Latn-ME" b="1" dirty="0" err="1"/>
              <a:t>šk</a:t>
            </a:r>
            <a:r>
              <a:rPr lang="sr-Latn-ME" b="1" dirty="0"/>
              <a:t>. god. 2021/2022</a:t>
            </a:r>
            <a:r>
              <a:rPr lang="sr-Latn-ME" dirty="0"/>
              <a:t>, uključujući formativno vrednovanje učenika, međusobno posjećivanje nastavi, </a:t>
            </a:r>
            <a:r>
              <a:rPr lang="sr-Latn-ME" dirty="0" err="1"/>
              <a:t>samoevaluaciju</a:t>
            </a:r>
            <a:r>
              <a:rPr lang="sr-Latn-ME" dirty="0"/>
              <a:t> i evaluaciju</a:t>
            </a:r>
            <a:endParaRPr lang="en-GB" dirty="0"/>
          </a:p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endParaRPr lang="hr-HR" altLang="en-US" sz="2800" b="1" dirty="0"/>
          </a:p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endParaRPr lang="hr-HR" altLang="en-US" sz="8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GB" sz="1800" b="1" dirty="0">
              <a:solidFill>
                <a:srgbClr val="00206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hr-HR" sz="1800" b="1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700"/>
              </a:spcBef>
              <a:buSzPts val="2600"/>
              <a:buFont typeface="Arial" panose="020B0604020202020204" pitchFamily="34" charset="0"/>
              <a:buChar char="•"/>
            </a:pPr>
            <a:endParaRPr lang="hr-HR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20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20" y="848319"/>
            <a:ext cx="115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600" b="1" dirty="0">
                <a:solidFill>
                  <a:srgbClr val="002060"/>
                </a:solidFill>
              </a:rPr>
              <a:t>Plan razvoja ključnih kompetencija za </a:t>
            </a:r>
            <a:r>
              <a:rPr lang="sr-Latn-ME" sz="3600" b="1" dirty="0" err="1">
                <a:solidFill>
                  <a:srgbClr val="002060"/>
                </a:solidFill>
              </a:rPr>
              <a:t>šk.god</a:t>
            </a:r>
            <a:r>
              <a:rPr lang="sr-Latn-ME" sz="3600" b="1" dirty="0">
                <a:solidFill>
                  <a:srgbClr val="002060"/>
                </a:solidFill>
              </a:rPr>
              <a:t>. 2021/2022 proširen za jedan korak više u odnosu na prošlu školsku godinu i obuhvata</a:t>
            </a:r>
          </a:p>
        </p:txBody>
      </p:sp>
      <p:sp>
        <p:nvSpPr>
          <p:cNvPr id="4" name="Google Shape;137;p6">
            <a:extLst>
              <a:ext uri="{FF2B5EF4-FFF2-40B4-BE49-F238E27FC236}">
                <a16:creationId xmlns:a16="http://schemas.microsoft.com/office/drawing/2014/main" id="{994C0CE2-93B8-43BD-8C57-BFA3ECBDFB71}"/>
              </a:ext>
            </a:extLst>
          </p:cNvPr>
          <p:cNvSpPr txBox="1">
            <a:spLocks/>
          </p:cNvSpPr>
          <p:nvPr/>
        </p:nvSpPr>
        <p:spPr>
          <a:xfrm>
            <a:off x="528328" y="2424223"/>
            <a:ext cx="10551741" cy="33763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lnSpc>
                <a:spcPct val="115000"/>
              </a:lnSpc>
              <a:buFont typeface="+mj-lt"/>
              <a:buAutoNum type="arabicPeriod"/>
              <a:tabLst>
                <a:tab pos="267335" algn="l"/>
                <a:tab pos="2971800" algn="ctr"/>
              </a:tabLst>
            </a:pPr>
            <a:r>
              <a:rPr lang="sr-Latn-ME" dirty="0">
                <a:effectLst/>
                <a:ea typeface="Roboto" panose="02000000000000000000" pitchFamily="2" charset="0"/>
                <a:cs typeface="Calibri" panose="020F0502020204030204" pitchFamily="34" charset="0"/>
              </a:rPr>
              <a:t>Minimalno </a:t>
            </a:r>
            <a:r>
              <a:rPr lang="sr-Latn-ME" b="1" dirty="0">
                <a:effectLst/>
                <a:ea typeface="Roboto" panose="02000000000000000000" pitchFamily="2" charset="0"/>
                <a:cs typeface="Calibri" panose="020F0502020204030204" pitchFamily="34" charset="0"/>
              </a:rPr>
              <a:t>jednu stratešku aktivnost </a:t>
            </a:r>
            <a:r>
              <a:rPr lang="sr-Latn-ME" dirty="0">
                <a:effectLst/>
                <a:ea typeface="Roboto" panose="02000000000000000000" pitchFamily="2" charset="0"/>
                <a:cs typeface="Calibri" panose="020F0502020204030204" pitchFamily="34" charset="0"/>
              </a:rPr>
              <a:t>vezano za razvoj KK u vašoj školi</a:t>
            </a:r>
            <a:endParaRPr lang="en-GB" dirty="0">
              <a:effectLst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0" indent="-457200" algn="just">
              <a:lnSpc>
                <a:spcPct val="115000"/>
              </a:lnSpc>
              <a:buFont typeface="+mj-lt"/>
              <a:buAutoNum type="arabicPeriod"/>
              <a:tabLst>
                <a:tab pos="267335" algn="l"/>
                <a:tab pos="2971800" algn="ctr"/>
              </a:tabLst>
            </a:pPr>
            <a:r>
              <a:rPr lang="sr-Latn-ME" dirty="0">
                <a:effectLst/>
                <a:ea typeface="Roboto" panose="02000000000000000000" pitchFamily="2" charset="0"/>
                <a:cs typeface="Calibri" panose="020F0502020204030204" pitchFamily="34" charset="0"/>
              </a:rPr>
              <a:t>Minimalno </a:t>
            </a:r>
            <a:r>
              <a:rPr lang="sr-Latn-ME" b="1" dirty="0">
                <a:effectLst/>
                <a:ea typeface="Roboto" panose="02000000000000000000" pitchFamily="2" charset="0"/>
                <a:cs typeface="Calibri" panose="020F0502020204030204" pitchFamily="34" charset="0"/>
              </a:rPr>
              <a:t>jednu aktivnost vezano za razvoj KK </a:t>
            </a:r>
            <a:r>
              <a:rPr lang="sr-Latn-ME" dirty="0">
                <a:effectLst/>
                <a:ea typeface="Roboto" panose="02000000000000000000" pitchFamily="2" charset="0"/>
                <a:cs typeface="Calibri" panose="020F0502020204030204" pitchFamily="34" charset="0"/>
              </a:rPr>
              <a:t>ili integrisanu aktivnost </a:t>
            </a:r>
            <a:r>
              <a:rPr lang="sr-Latn-ME" b="1" dirty="0">
                <a:effectLst/>
                <a:ea typeface="Roboto" panose="02000000000000000000" pitchFamily="2" charset="0"/>
                <a:cs typeface="Calibri" panose="020F0502020204030204" pitchFamily="34" charset="0"/>
              </a:rPr>
              <a:t>na nivou cijele škole </a:t>
            </a:r>
            <a:endParaRPr lang="en-GB" b="1" dirty="0">
              <a:effectLst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0" indent="-457200" algn="just">
              <a:lnSpc>
                <a:spcPct val="115000"/>
              </a:lnSpc>
              <a:buFont typeface="+mj-lt"/>
              <a:buAutoNum type="arabicPeriod"/>
              <a:tabLst>
                <a:tab pos="267335" algn="l"/>
                <a:tab pos="2971800" algn="ctr"/>
              </a:tabLst>
            </a:pPr>
            <a:r>
              <a:rPr lang="sr-Latn-ME" dirty="0">
                <a:effectLst/>
                <a:ea typeface="Roboto" panose="02000000000000000000" pitchFamily="2" charset="0"/>
                <a:cs typeface="Calibri" panose="020F0502020204030204" pitchFamily="34" charset="0"/>
              </a:rPr>
              <a:t>Minimalno onoliko </a:t>
            </a:r>
            <a:r>
              <a:rPr lang="sr-Latn-ME" b="1" dirty="0">
                <a:effectLst/>
                <a:ea typeface="Roboto" panose="02000000000000000000" pitchFamily="2" charset="0"/>
                <a:cs typeface="Calibri" panose="020F0502020204030204" pitchFamily="34" charset="0"/>
              </a:rPr>
              <a:t>časova/aktivnosti vezano za razvoj KK </a:t>
            </a:r>
            <a:r>
              <a:rPr lang="sr-Latn-ME" dirty="0">
                <a:effectLst/>
                <a:ea typeface="Roboto" panose="02000000000000000000" pitchFamily="2" charset="0"/>
                <a:cs typeface="Calibri" panose="020F0502020204030204" pitchFamily="34" charset="0"/>
              </a:rPr>
              <a:t>u vašoj školi kao u prošloj školskoj  godini (može i istih),  ali ojačano međusobnim posjetama nastavi, formativnim vrednovanjem i evaluacijom</a:t>
            </a:r>
            <a:endParaRPr lang="en-GB" dirty="0">
              <a:effectLst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endParaRPr lang="hr-HR" altLang="en-US" sz="2800" b="1" dirty="0"/>
          </a:p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endParaRPr lang="hr-HR" altLang="en-US" sz="8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GB" sz="1800" b="1" dirty="0">
              <a:solidFill>
                <a:srgbClr val="00206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hr-HR" sz="1800" b="1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700"/>
              </a:spcBef>
              <a:buSzPts val="2600"/>
              <a:buFont typeface="Arial" panose="020B0604020202020204" pitchFamily="34" charset="0"/>
              <a:buChar char="•"/>
            </a:pPr>
            <a:endParaRPr lang="hr-HR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5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368" y="1101285"/>
            <a:ext cx="10913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002060"/>
                </a:solidFill>
              </a:rPr>
              <a:t>Predstavljanje projektnih rezultata i puta do njih</a:t>
            </a:r>
            <a:br>
              <a:rPr lang="hr-HR" sz="3200" b="1" dirty="0">
                <a:solidFill>
                  <a:srgbClr val="002060"/>
                </a:solidFill>
              </a:rPr>
            </a:br>
            <a:r>
              <a:rPr lang="hr-HR" sz="3200" b="1" dirty="0">
                <a:solidFill>
                  <a:srgbClr val="002060"/>
                </a:solidFill>
              </a:rPr>
              <a:t>(uz projektne aktivnosti 2.3, 2.4, 3.1, 3.2, 3.3, 3.4 i 3.4.2)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011ED-4DFF-45A3-9E7A-856477B8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EFBD8-9C9C-4D8B-A579-AB2F1534EE2A}"/>
              </a:ext>
            </a:extLst>
          </p:cNvPr>
          <p:cNvSpPr txBox="1"/>
          <p:nvPr/>
        </p:nvSpPr>
        <p:spPr>
          <a:xfrm>
            <a:off x="747282" y="2263101"/>
            <a:ext cx="104518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hr-HR" sz="2400" b="1" dirty="0">
                <a:latin typeface="+mn-lt"/>
              </a:rPr>
              <a:t>Obuke nastavnika</a:t>
            </a:r>
          </a:p>
          <a:p>
            <a:pPr marL="457200" indent="-457200" algn="l">
              <a:buFont typeface="+mj-lt"/>
              <a:buAutoNum type="arabicPeriod"/>
            </a:pPr>
            <a:r>
              <a:rPr lang="hr-HR" sz="2400" b="1" dirty="0">
                <a:latin typeface="+mn-lt"/>
              </a:rPr>
              <a:t>Vodič </a:t>
            </a:r>
            <a:r>
              <a:rPr lang="hr-HR" sz="2400" dirty="0">
                <a:latin typeface="+mn-lt"/>
              </a:rPr>
              <a:t>za implementaciju ključnih kompetencija</a:t>
            </a:r>
          </a:p>
          <a:p>
            <a:pPr marL="457200" indent="-457200" algn="l">
              <a:buFont typeface="+mj-lt"/>
              <a:buAutoNum type="arabicPeriod"/>
            </a:pPr>
            <a:r>
              <a:rPr lang="hr-HR" sz="2400" b="1" dirty="0">
                <a:latin typeface="+mn-lt"/>
              </a:rPr>
              <a:t>Rezultati upitnika o Vodiču </a:t>
            </a:r>
            <a:r>
              <a:rPr lang="hr-HR" sz="2400" dirty="0">
                <a:latin typeface="+mn-lt"/>
              </a:rPr>
              <a:t>za nastavu</a:t>
            </a:r>
          </a:p>
          <a:p>
            <a:pPr marL="457200" indent="-457200" algn="l">
              <a:buFont typeface="+mj-lt"/>
              <a:buAutoNum type="arabicPeriod"/>
            </a:pPr>
            <a:r>
              <a:rPr lang="hr-HR" sz="2400" b="1" dirty="0">
                <a:latin typeface="+mn-lt"/>
              </a:rPr>
              <a:t>Pripreme i realizirane aktivnosti za implementaciju KK </a:t>
            </a:r>
            <a:r>
              <a:rPr lang="hr-HR" sz="2400" dirty="0">
                <a:latin typeface="+mn-lt"/>
              </a:rPr>
              <a:t>u radu s učenicima </a:t>
            </a:r>
          </a:p>
          <a:p>
            <a:pPr marL="457200" indent="-457200" algn="l">
              <a:buFont typeface="+mj-lt"/>
              <a:buAutoNum type="arabicPeriod"/>
            </a:pPr>
            <a:r>
              <a:rPr lang="hr-HR" sz="2400" b="1" dirty="0"/>
              <a:t>Mrežna stranica </a:t>
            </a:r>
            <a:r>
              <a:rPr lang="hr-HR" sz="2400" b="1" dirty="0" err="1"/>
              <a:t>ikces.me</a:t>
            </a:r>
            <a:r>
              <a:rPr lang="hr-HR" sz="2400" dirty="0"/>
              <a:t> za podršku aktivnostima nastavnika i upravljačkih timova škola pri izradi akcionih planova i priprema te njihovu razmjenu</a:t>
            </a:r>
            <a:endParaRPr lang="hr-HR" sz="2400" dirty="0">
              <a:latin typeface="+mn-lt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hr-HR" sz="2400" b="1" dirty="0">
                <a:latin typeface="+mn-lt"/>
              </a:rPr>
              <a:t>Posjete odabranim školama </a:t>
            </a:r>
          </a:p>
          <a:p>
            <a:pPr marL="457200" indent="-457200" algn="l">
              <a:buFont typeface="+mj-lt"/>
              <a:buAutoNum type="arabicPeriod"/>
            </a:pPr>
            <a:r>
              <a:rPr lang="hr-HR" sz="2400" b="1" dirty="0">
                <a:latin typeface="+mn-lt"/>
              </a:rPr>
              <a:t>Aktivnosti za razvoj KK u akcionim planovima </a:t>
            </a:r>
            <a:r>
              <a:rPr lang="hr-HR" sz="2400" dirty="0">
                <a:latin typeface="+mn-lt"/>
              </a:rPr>
              <a:t>odabranih škola</a:t>
            </a:r>
          </a:p>
          <a:p>
            <a:pPr marL="457200" indent="-457200" algn="l">
              <a:buFont typeface="+mj-lt"/>
              <a:buAutoNum type="arabicPeriod"/>
            </a:pPr>
            <a:r>
              <a:rPr lang="hr-HR" sz="2400" b="1" dirty="0">
                <a:latin typeface="+mn-lt"/>
              </a:rPr>
              <a:t>Radionice za razmjenu iskustava </a:t>
            </a:r>
            <a:r>
              <a:rPr lang="hr-HR" sz="2400" dirty="0">
                <a:latin typeface="+mn-lt"/>
              </a:rPr>
              <a:t>o planiranju i implementiranju aktivnosti za razvoj KK</a:t>
            </a:r>
          </a:p>
          <a:p>
            <a:pPr marL="457200" indent="-457200" algn="l">
              <a:buFont typeface="+mj-lt"/>
              <a:buAutoNum type="arabicPeriod"/>
            </a:pPr>
            <a:r>
              <a:rPr lang="hr-HR" sz="2400" b="1" dirty="0">
                <a:latin typeface="+mn-lt"/>
              </a:rPr>
              <a:t>Trening trenera </a:t>
            </a:r>
            <a:r>
              <a:rPr lang="hr-HR" sz="2400" dirty="0">
                <a:latin typeface="+mn-lt"/>
              </a:rPr>
              <a:t>za akreditirane obuke za upravljačke timove škola i za obuku za nastavnike za razvoj KK</a:t>
            </a:r>
          </a:p>
        </p:txBody>
      </p:sp>
    </p:spTree>
    <p:extLst>
      <p:ext uri="{BB962C8B-B14F-4D97-AF65-F5344CB8AC3E}">
        <p14:creationId xmlns:p14="http://schemas.microsoft.com/office/powerpoint/2010/main" val="1318365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20" y="848319"/>
            <a:ext cx="115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Tokom posjeta školama </a:t>
            </a:r>
          </a:p>
        </p:txBody>
      </p:sp>
      <p:sp>
        <p:nvSpPr>
          <p:cNvPr id="4" name="Google Shape;137;p6">
            <a:extLst>
              <a:ext uri="{FF2B5EF4-FFF2-40B4-BE49-F238E27FC236}">
                <a16:creationId xmlns:a16="http://schemas.microsoft.com/office/drawing/2014/main" id="{994C0CE2-93B8-43BD-8C57-BFA3ECBDFB71}"/>
              </a:ext>
            </a:extLst>
          </p:cNvPr>
          <p:cNvSpPr txBox="1">
            <a:spLocks/>
          </p:cNvSpPr>
          <p:nvPr/>
        </p:nvSpPr>
        <p:spPr>
          <a:xfrm>
            <a:off x="397720" y="1826166"/>
            <a:ext cx="10551741" cy="38381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hr-HR" altLang="en-US" sz="2800" dirty="0"/>
              <a:t>Uočeni imenovani koordinatori za KK i Timovi za KK </a:t>
            </a:r>
          </a:p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hr-HR" altLang="en-US" sz="2800" b="1" dirty="0"/>
              <a:t>Izvrsno iskustvo u pripremi i realizaciji integriranih dana za obilježavanje tematskih dana</a:t>
            </a:r>
          </a:p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hr-HR" altLang="en-US" sz="2800" b="1" dirty="0"/>
              <a:t>Organizacija integriranih aktivnosti na nivou škole temeljenih na odabranoj temi</a:t>
            </a:r>
          </a:p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hr-HR" altLang="en-US" sz="2800" b="1" dirty="0"/>
              <a:t>Međusobni posjeti nastavnika tokom realizirane nastave</a:t>
            </a:r>
          </a:p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hr-HR" altLang="en-US" sz="2800" b="1" dirty="0"/>
              <a:t>Zajedničko planiranje i realizacija integrirane nastave </a:t>
            </a:r>
          </a:p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hr-HR" altLang="en-US" sz="2800" dirty="0"/>
              <a:t>Potrebna podrška za unapređenje formativnog vrednovanja i zadnji korak OK nastavnog procesa (</a:t>
            </a:r>
            <a:r>
              <a:rPr lang="hr-HR" altLang="en-US" sz="2800" dirty="0" err="1"/>
              <a:t>samoevaluaciju</a:t>
            </a:r>
            <a:r>
              <a:rPr lang="hr-HR" altLang="en-US" sz="2800" dirty="0"/>
              <a:t> i evaluaciju, kako učenika tako i nastavnika)</a:t>
            </a:r>
            <a:endParaRPr lang="hr-HR" altLang="en-US" sz="2800" b="1" dirty="0"/>
          </a:p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endParaRPr lang="hr-HR" altLang="en-US" sz="2800" b="1" dirty="0"/>
          </a:p>
          <a:p>
            <a:pPr marL="457200" indent="-457200" algn="just">
              <a:lnSpc>
                <a:spcPct val="80000"/>
              </a:lnSpc>
              <a:buClr>
                <a:srgbClr val="000066"/>
              </a:buClr>
              <a:buFont typeface="Arial" panose="020B0604020202020204" pitchFamily="34" charset="0"/>
              <a:buChar char="•"/>
            </a:pPr>
            <a:endParaRPr lang="hr-HR" alt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sz="1800" b="1" dirty="0">
              <a:solidFill>
                <a:srgbClr val="002060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r-HR" sz="18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700"/>
              </a:spcBef>
              <a:buSzPts val="2600"/>
              <a:buFont typeface="Arial" panose="020B0604020202020204" pitchFamily="34" charset="0"/>
              <a:buChar char="•"/>
            </a:pPr>
            <a:endParaRPr lang="hr-HR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20" y="848319"/>
            <a:ext cx="115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2060"/>
                </a:solidFill>
              </a:rPr>
              <a:t>Tokom posjeta školama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7D3BE-9444-4974-B98B-D1BEEAA1B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4900" y="1594882"/>
            <a:ext cx="3274828" cy="2456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10AE9-B459-45BF-BFD9-BEE7FD9260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33822" y="2711304"/>
            <a:ext cx="3402419" cy="2551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6A5338-2E7D-42B2-8106-3022B4066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1949" y="1022293"/>
            <a:ext cx="3870251" cy="2902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2662-0DA4-4CC8-8807-60405B2CF7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7168" y="2688230"/>
            <a:ext cx="3402419" cy="25518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29FF44-0E74-468E-8655-7AAF6C5F4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2893" y="4618037"/>
            <a:ext cx="2537637" cy="19032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75E444-9026-4D6E-908D-BFA5AB8A7A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21396" y="4486939"/>
            <a:ext cx="3161414" cy="23710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1DAC20-F55B-4790-805D-EDFA7FE20B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6584" y="4486938"/>
            <a:ext cx="3161416" cy="23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9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20" y="848319"/>
            <a:ext cx="115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002060"/>
                </a:solidFill>
              </a:rPr>
              <a:t>Raspored radionica za razmjenu iskustva za razvoj KK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F3498A-341F-4111-9082-CF16E7877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103593"/>
              </p:ext>
            </p:extLst>
          </p:nvPr>
        </p:nvGraphicFramePr>
        <p:xfrm>
          <a:off x="595424" y="1239469"/>
          <a:ext cx="10758375" cy="5528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8524">
                  <a:extLst>
                    <a:ext uri="{9D8B030D-6E8A-4147-A177-3AD203B41FA5}">
                      <a16:colId xmlns:a16="http://schemas.microsoft.com/office/drawing/2014/main" val="3154883022"/>
                    </a:ext>
                  </a:extLst>
                </a:gridCol>
                <a:gridCol w="4097633">
                  <a:extLst>
                    <a:ext uri="{9D8B030D-6E8A-4147-A177-3AD203B41FA5}">
                      <a16:colId xmlns:a16="http://schemas.microsoft.com/office/drawing/2014/main" val="3336424076"/>
                    </a:ext>
                  </a:extLst>
                </a:gridCol>
                <a:gridCol w="5612218">
                  <a:extLst>
                    <a:ext uri="{9D8B030D-6E8A-4147-A177-3AD203B41FA5}">
                      <a16:colId xmlns:a16="http://schemas.microsoft.com/office/drawing/2014/main" val="1840242632"/>
                    </a:ext>
                  </a:extLst>
                </a:gridCol>
              </a:tblGrid>
              <a:tr h="25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R.br.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Datum i vrijeme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Škola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1166168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1.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RS" sz="1600">
                          <a:effectLst/>
                        </a:rPr>
                        <a:t>I grupa - 22.11.2021. p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RS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RS" sz="1600">
                          <a:effectLst/>
                        </a:rPr>
                        <a:t>Ponedeljak  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RS" sz="1600">
                          <a:effectLst/>
                        </a:rPr>
                        <a:t>17.00 do 19.00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OŠ “Njegoš” Cetinje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4429958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2.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OŠ “Vlado Milić” Podgorica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0101861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3.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OŠ “Milorad Musa Burzan” Podgorica 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9609626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4.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OŠ “Risto Ratković” Bijelo Polje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8596497"/>
                  </a:ext>
                </a:extLst>
              </a:tr>
              <a:tr h="254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5.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SSŠ “Spasoje Raspopović” Podgorica 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3308979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6.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</a:rPr>
                        <a:t>II grupa - 23.11. 2021. 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RS" sz="1600">
                          <a:effectLst/>
                        </a:rPr>
                        <a:t>Utorak 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RS" sz="1600">
                          <a:effectLst/>
                        </a:rPr>
                        <a:t>17.00 do 19.00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OŠ “Anto Đedović” Bar 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0082102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7.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OŠ “Vuk Karadžić” Berane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0766022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8.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SSŠ Vaso </a:t>
                      </a:r>
                      <a:r>
                        <a:rPr lang="sr-Latn-ME" sz="1600" dirty="0" err="1">
                          <a:effectLst/>
                        </a:rPr>
                        <a:t>Aligrudić</a:t>
                      </a:r>
                      <a:r>
                        <a:rPr lang="sr-Latn-ME" sz="1600" dirty="0">
                          <a:effectLst/>
                        </a:rPr>
                        <a:t>, Podgorica 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616064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9.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OŠ Kekec, Sutomore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3066051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10.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OŠ “Stefan Mitrov Ljubiša” Budva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1352825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11,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</a:rPr>
                        <a:t>III grupa - 27.11. 2021.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RS" sz="1600">
                          <a:effectLst/>
                        </a:rPr>
                        <a:t>Subota 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RS" sz="1600">
                          <a:effectLst/>
                        </a:rPr>
                        <a:t>10.00-12.00 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OŠ “Pavle Rovinski” Podgorica 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1800607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12.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Srednja stručna škola </a:t>
                      </a:r>
                      <a:r>
                        <a:rPr lang="sr-Latn-ME" sz="1600" dirty="0" err="1">
                          <a:effectLst/>
                        </a:rPr>
                        <a:t>Pljevlja</a:t>
                      </a:r>
                      <a:r>
                        <a:rPr lang="sr-Latn-ME" sz="1600" dirty="0">
                          <a:effectLst/>
                        </a:rPr>
                        <a:t> 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173247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13.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OŠ “Dašo Pavičić”, Herceg Novi 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7479672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14.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Gimnazija “</a:t>
                      </a:r>
                      <a:r>
                        <a:rPr lang="sr-Latn-ME" sz="1600" dirty="0" err="1">
                          <a:effectLst/>
                        </a:rPr>
                        <a:t>Panto</a:t>
                      </a:r>
                      <a:r>
                        <a:rPr lang="sr-Latn-ME" sz="1600" dirty="0">
                          <a:effectLst/>
                        </a:rPr>
                        <a:t> Mališić” Berane 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5870433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15.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OŠ “</a:t>
                      </a:r>
                      <a:r>
                        <a:rPr lang="sr-Latn-ME" sz="1600" dirty="0" err="1">
                          <a:effectLst/>
                        </a:rPr>
                        <a:t>Ristan</a:t>
                      </a:r>
                      <a:r>
                        <a:rPr lang="sr-Latn-ME" sz="1600" dirty="0">
                          <a:effectLst/>
                        </a:rPr>
                        <a:t> Pavlović” </a:t>
                      </a:r>
                      <a:r>
                        <a:rPr lang="sr-Latn-ME" sz="1600" dirty="0" err="1">
                          <a:effectLst/>
                        </a:rPr>
                        <a:t>Pljevlja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959932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16.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</a:rPr>
                        <a:t>IV grupa 27.11. 2021.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RS" sz="1600">
                          <a:effectLst/>
                        </a:rPr>
                        <a:t>Subota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RS" sz="1600">
                          <a:effectLst/>
                        </a:rPr>
                        <a:t>14.00 – 16.00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OŠ “Radoje </a:t>
                      </a:r>
                      <a:r>
                        <a:rPr lang="sr-Latn-ME" sz="1600" dirty="0" err="1">
                          <a:effectLst/>
                        </a:rPr>
                        <a:t>Čizmović</a:t>
                      </a:r>
                      <a:r>
                        <a:rPr lang="sr-Latn-ME" sz="1600" dirty="0">
                          <a:effectLst/>
                        </a:rPr>
                        <a:t>” Nikšić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7973368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17.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OŠ “Savo Ilić” Dobrota Kotor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67836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18.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OŠ “Jagoš Kontić” Nikšić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2509589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19.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Gimnazija “Petar I Petrović Njegoš” Danilovgrad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6850391"/>
                  </a:ext>
                </a:extLst>
              </a:tr>
              <a:tr h="2503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20.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Gimnazija “Slobodan </a:t>
                      </a:r>
                      <a:r>
                        <a:rPr lang="sr-Latn-ME" sz="1600" dirty="0" err="1">
                          <a:effectLst/>
                        </a:rPr>
                        <a:t>Škerović</a:t>
                      </a:r>
                      <a:r>
                        <a:rPr lang="sr-Latn-ME" sz="1600" dirty="0">
                          <a:effectLst/>
                        </a:rPr>
                        <a:t>” Podgorica 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2541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588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20" y="848319"/>
            <a:ext cx="115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2060"/>
                </a:solidFill>
              </a:rPr>
              <a:t>Pregled tema u Akcijskim planovima za razmjenu iskustva za razvoj KK po školama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33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D6DEB7-6E97-4B0E-9BCE-CE7857FE8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358019"/>
              </p:ext>
            </p:extLst>
          </p:nvPr>
        </p:nvGraphicFramePr>
        <p:xfrm>
          <a:off x="116958" y="1214287"/>
          <a:ext cx="12075042" cy="6508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330">
                  <a:extLst>
                    <a:ext uri="{9D8B030D-6E8A-4147-A177-3AD203B41FA5}">
                      <a16:colId xmlns:a16="http://schemas.microsoft.com/office/drawing/2014/main" val="3851816064"/>
                    </a:ext>
                  </a:extLst>
                </a:gridCol>
                <a:gridCol w="953270">
                  <a:extLst>
                    <a:ext uri="{9D8B030D-6E8A-4147-A177-3AD203B41FA5}">
                      <a16:colId xmlns:a16="http://schemas.microsoft.com/office/drawing/2014/main" val="1833765169"/>
                    </a:ext>
                  </a:extLst>
                </a:gridCol>
                <a:gridCol w="10703442">
                  <a:extLst>
                    <a:ext uri="{9D8B030D-6E8A-4147-A177-3AD203B41FA5}">
                      <a16:colId xmlns:a16="http://schemas.microsoft.com/office/drawing/2014/main" val="4232151627"/>
                    </a:ext>
                  </a:extLst>
                </a:gridCol>
              </a:tblGrid>
              <a:tr h="270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R.br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Škola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Aktivnosti u Akcionom planu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extLst>
                  <a:ext uri="{0D108BD9-81ED-4DB2-BD59-A6C34878D82A}">
                    <a16:rowId xmlns:a16="http://schemas.microsoft.com/office/drawing/2014/main" val="2216542977"/>
                  </a:ext>
                </a:extLst>
              </a:tr>
              <a:tr h="2507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1.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OŠ “Njegoš” Cetinje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1. Podsticanje </a:t>
                      </a:r>
                      <a:r>
                        <a:rPr lang="en-GB" sz="1600" dirty="0" err="1">
                          <a:effectLst/>
                        </a:rPr>
                        <a:t>pravilne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upotrebe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maternjeg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jezika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čitanju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pisanju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govoru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tokom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jednog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mjeseca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cijeloj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školi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2. </a:t>
                      </a:r>
                      <a:r>
                        <a:rPr lang="en-GB" sz="1600" dirty="0" err="1">
                          <a:effectLst/>
                        </a:rPr>
                        <a:t>Svaki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čas</a:t>
                      </a:r>
                      <a:r>
                        <a:rPr lang="en-GB" sz="1600" dirty="0">
                          <a:effectLst/>
                        </a:rPr>
                        <a:t> 5 </a:t>
                      </a:r>
                      <a:r>
                        <a:rPr lang="en-GB" sz="1600" dirty="0" err="1">
                          <a:effectLst/>
                        </a:rPr>
                        <a:t>minuta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tokom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jedne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nedjelje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posvetiti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uvježbavanju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bazičnih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znanja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vještina</a:t>
                      </a:r>
                      <a:r>
                        <a:rPr lang="en-GB" sz="1600" dirty="0">
                          <a:effectLst/>
                        </a:rPr>
                        <a:t> za STEM </a:t>
                      </a:r>
                      <a:r>
                        <a:rPr lang="en-GB" sz="1600" dirty="0" err="1">
                          <a:effectLst/>
                        </a:rPr>
                        <a:t>područje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3. </a:t>
                      </a:r>
                      <a:r>
                        <a:rPr lang="en-GB" sz="1600" dirty="0" err="1">
                          <a:effectLst/>
                        </a:rPr>
                        <a:t>Stvoriti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bazu</a:t>
                      </a:r>
                      <a:r>
                        <a:rPr lang="en-GB" sz="1600" dirty="0">
                          <a:effectLst/>
                        </a:rPr>
                        <a:t> u Teams </a:t>
                      </a:r>
                      <a:r>
                        <a:rPr lang="en-GB" sz="1600" dirty="0" err="1">
                          <a:effectLst/>
                        </a:rPr>
                        <a:t>aplikaciji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primjera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dobre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prakse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iz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naše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drugih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škola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priručnika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korisnog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materijala</a:t>
                      </a:r>
                      <a:r>
                        <a:rPr lang="en-GB" sz="1600" dirty="0">
                          <a:effectLst/>
                        </a:rPr>
                        <a:t> koji </a:t>
                      </a:r>
                      <a:r>
                        <a:rPr lang="en-GB" sz="1600" dirty="0" err="1">
                          <a:effectLst/>
                        </a:rPr>
                        <a:t>uključuje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ključne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kompetencije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4. </a:t>
                      </a:r>
                      <a:r>
                        <a:rPr lang="en-GB" sz="1600" dirty="0" err="1">
                          <a:effectLst/>
                        </a:rPr>
                        <a:t>Pripremiti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realizovati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javni</a:t>
                      </a:r>
                      <a:r>
                        <a:rPr lang="en-GB" sz="1600" dirty="0">
                          <a:effectLst/>
                        </a:rPr>
                        <a:t> STEM </a:t>
                      </a:r>
                      <a:r>
                        <a:rPr lang="en-GB" sz="1600" dirty="0" err="1">
                          <a:effectLst/>
                        </a:rPr>
                        <a:t>čas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saradnji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Turističkom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organizacijom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Prijestonice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5. </a:t>
                      </a:r>
                      <a:r>
                        <a:rPr lang="en-GB" sz="1600" dirty="0" err="1">
                          <a:effectLst/>
                        </a:rPr>
                        <a:t>izrađivanje</a:t>
                      </a:r>
                      <a:r>
                        <a:rPr lang="en-GB" sz="1600" dirty="0">
                          <a:effectLst/>
                        </a:rPr>
                        <a:t> “ </a:t>
                      </a:r>
                      <a:r>
                        <a:rPr lang="en-GB" sz="1600" dirty="0" err="1">
                          <a:effectLst/>
                        </a:rPr>
                        <a:t>kućice</a:t>
                      </a:r>
                      <a:r>
                        <a:rPr lang="en-GB" sz="1600" dirty="0">
                          <a:effectLst/>
                        </a:rPr>
                        <a:t> za </a:t>
                      </a:r>
                      <a:r>
                        <a:rPr lang="en-GB" sz="1600" dirty="0" err="1">
                          <a:effectLst/>
                        </a:rPr>
                        <a:t>knjige</a:t>
                      </a:r>
                      <a:r>
                        <a:rPr lang="en-GB" sz="1600" dirty="0">
                          <a:effectLst/>
                        </a:rPr>
                        <a:t>” </a:t>
                      </a:r>
                      <a:r>
                        <a:rPr lang="en-GB" sz="1600" dirty="0" err="1">
                          <a:effectLst/>
                        </a:rPr>
                        <a:t>koja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će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biti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postavljena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školskom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holu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mjesto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će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biti</a:t>
                      </a:r>
                      <a:r>
                        <a:rPr lang="en-GB" sz="1600" dirty="0">
                          <a:effectLst/>
                        </a:rPr>
                        <a:t> “</a:t>
                      </a:r>
                      <a:r>
                        <a:rPr lang="en-GB" sz="1600" dirty="0" err="1">
                          <a:effectLst/>
                        </a:rPr>
                        <a:t>kutak</a:t>
                      </a:r>
                      <a:r>
                        <a:rPr lang="en-GB" sz="1600" dirty="0">
                          <a:effectLst/>
                        </a:rPr>
                        <a:t> za </a:t>
                      </a:r>
                      <a:r>
                        <a:rPr lang="en-GB" sz="1600" dirty="0" err="1">
                          <a:effectLst/>
                        </a:rPr>
                        <a:t>čitanje</a:t>
                      </a:r>
                      <a:r>
                        <a:rPr lang="en-GB" sz="1600" dirty="0">
                          <a:effectLst/>
                        </a:rPr>
                        <a:t>”, </a:t>
                      </a:r>
                      <a:r>
                        <a:rPr lang="en-GB" sz="1600" dirty="0" err="1">
                          <a:effectLst/>
                        </a:rPr>
                        <a:t>gdje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će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učenici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moći</a:t>
                      </a:r>
                      <a:r>
                        <a:rPr lang="en-GB" sz="1600" dirty="0">
                          <a:effectLst/>
                        </a:rPr>
                        <a:t> da </a:t>
                      </a:r>
                      <a:r>
                        <a:rPr lang="en-GB" sz="1600" dirty="0" err="1">
                          <a:effectLst/>
                        </a:rPr>
                        <a:t>čitaju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pozajme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ili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ostave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knjigu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skladu</a:t>
                      </a:r>
                      <a:r>
                        <a:rPr lang="en-GB" sz="1600" dirty="0">
                          <a:effectLst/>
                        </a:rPr>
                        <a:t> s </a:t>
                      </a:r>
                      <a:r>
                        <a:rPr lang="en-GB" sz="1600" dirty="0" err="1">
                          <a:effectLst/>
                        </a:rPr>
                        <a:t>dogovorenim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pravilima</a:t>
                      </a:r>
                      <a:r>
                        <a:rPr lang="en-GB" sz="16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6. </a:t>
                      </a:r>
                      <a:r>
                        <a:rPr lang="en-GB" sz="1600" dirty="0" err="1">
                          <a:effectLst/>
                        </a:rPr>
                        <a:t>Hospitacije</a:t>
                      </a:r>
                      <a:r>
                        <a:rPr lang="en-GB" sz="1600" dirty="0">
                          <a:effectLst/>
                        </a:rPr>
                        <a:t> (</a:t>
                      </a:r>
                      <a:r>
                        <a:rPr lang="en-GB" sz="1600" dirty="0" err="1">
                          <a:effectLst/>
                        </a:rPr>
                        <a:t>međusobne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posjete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nastavnika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časovima</a:t>
                      </a:r>
                      <a:r>
                        <a:rPr lang="en-GB" sz="1600" dirty="0">
                          <a:effectLst/>
                        </a:rPr>
                        <a:t> za </a:t>
                      </a:r>
                      <a:r>
                        <a:rPr lang="en-GB" sz="1600" dirty="0" err="1">
                          <a:effectLst/>
                        </a:rPr>
                        <a:t>praćenje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kritičkog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mišljenja</a:t>
                      </a:r>
                      <a:r>
                        <a:rPr lang="en-GB" sz="1600" dirty="0">
                          <a:effectLst/>
                        </a:rPr>
                        <a:t>/</a:t>
                      </a:r>
                      <a:r>
                        <a:rPr lang="en-GB" sz="1600" dirty="0" err="1">
                          <a:effectLst/>
                        </a:rPr>
                        <a:t>rješavanja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problema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razvoja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ključnih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kompetencija</a:t>
                      </a:r>
                      <a:r>
                        <a:rPr lang="en-GB" sz="1600" dirty="0">
                          <a:effectLst/>
                        </a:rPr>
                        <a:t>) </a:t>
                      </a:r>
                      <a:r>
                        <a:rPr lang="en-GB" sz="1600" dirty="0" err="1">
                          <a:effectLst/>
                        </a:rPr>
                        <a:t>uz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samoevaluaciju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evaluaciju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analizu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postignuća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vezano</a:t>
                      </a:r>
                      <a:r>
                        <a:rPr lang="en-GB" sz="1600" dirty="0">
                          <a:effectLst/>
                        </a:rPr>
                        <a:t> za </a:t>
                      </a:r>
                      <a:r>
                        <a:rPr lang="en-GB" sz="1600" dirty="0" err="1">
                          <a:effectLst/>
                        </a:rPr>
                        <a:t>implementaciju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ključnih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kompetencija</a:t>
                      </a:r>
                      <a:r>
                        <a:rPr lang="en-GB" sz="16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7. </a:t>
                      </a:r>
                      <a:r>
                        <a:rPr lang="en-GB" sz="1600" dirty="0" err="1">
                          <a:effectLst/>
                        </a:rPr>
                        <a:t>Najmanje</a:t>
                      </a:r>
                      <a:r>
                        <a:rPr lang="en-GB" sz="1600" dirty="0">
                          <a:effectLst/>
                        </a:rPr>
                        <a:t> 2 </a:t>
                      </a:r>
                      <a:r>
                        <a:rPr lang="en-GB" sz="1600" dirty="0" err="1">
                          <a:effectLst/>
                        </a:rPr>
                        <a:t>projekta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tokom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šk.god</a:t>
                      </a:r>
                      <a:r>
                        <a:rPr lang="en-GB" sz="1600" dirty="0">
                          <a:effectLst/>
                        </a:rPr>
                        <a:t>. koji se </a:t>
                      </a:r>
                      <a:r>
                        <a:rPr lang="en-GB" sz="1600" dirty="0" err="1">
                          <a:effectLst/>
                        </a:rPr>
                        <a:t>realizuju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školi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povodom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obilježavanja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raznih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praznika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dokumentovati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odgovarajućom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pripremom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te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akcentovati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ključne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kompetencije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koje</a:t>
                      </a:r>
                      <a:r>
                        <a:rPr lang="en-GB" sz="1600" dirty="0">
                          <a:effectLst/>
                        </a:rPr>
                        <a:t> se </a:t>
                      </a:r>
                      <a:r>
                        <a:rPr lang="en-GB" sz="1600" dirty="0" err="1">
                          <a:effectLst/>
                        </a:rPr>
                        <a:t>podstiču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evaluaciju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ostvarenosti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planiranih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ishoda</a:t>
                      </a:r>
                      <a:r>
                        <a:rPr lang="en-GB" sz="1600" dirty="0">
                          <a:effectLst/>
                        </a:rPr>
                        <a:t>. 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extLst>
                  <a:ext uri="{0D108BD9-81ED-4DB2-BD59-A6C34878D82A}">
                    <a16:rowId xmlns:a16="http://schemas.microsoft.com/office/drawing/2014/main" val="2493752924"/>
                  </a:ext>
                </a:extLst>
              </a:tr>
              <a:tr h="2632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7.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>
                          <a:effectLst/>
                        </a:rPr>
                        <a:t>OŠ “Vuk Karadžić” Berane</a:t>
                      </a:r>
                      <a:endParaRPr lang="en-GB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990600" algn="l"/>
                        </a:tabLst>
                      </a:pPr>
                      <a:r>
                        <a:rPr lang="sr-Latn-CS" sz="1600" u="sng" dirty="0">
                          <a:effectLst/>
                        </a:rPr>
                        <a:t>Strateške aktivnosti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tabLst>
                          <a:tab pos="990600" algn="l"/>
                        </a:tabLst>
                      </a:pPr>
                      <a:r>
                        <a:rPr lang="sr-Latn-CS" sz="1600" dirty="0">
                          <a:effectLst/>
                        </a:rPr>
                        <a:t>- Upoznavanje članova Nastavničkog vijeća sa  konceptom razvoja ključnih kompetencija, EU i CG okvira za ključne kompetencije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tabLst>
                          <a:tab pos="990600" algn="l"/>
                        </a:tabLst>
                      </a:pPr>
                      <a:r>
                        <a:rPr lang="sr-Latn-CS" sz="1600" dirty="0">
                          <a:effectLst/>
                        </a:rPr>
                        <a:t>-Implementacija ključnih kompetencija u plan PRNŠ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tabLst>
                          <a:tab pos="990600" algn="l"/>
                        </a:tabLst>
                      </a:pPr>
                      <a:r>
                        <a:rPr lang="sr-Latn-CS" sz="1600" u="sng" dirty="0">
                          <a:effectLst/>
                        </a:rPr>
                        <a:t>Integrisane aktivnosti  na nivou škole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sr-Latn-CS" sz="1600" dirty="0">
                          <a:effectLst/>
                        </a:rPr>
                        <a:t>1. Čas odeljenske zajednice – pedagoško-psihološka služba prikuplja i koristi materijale za radionice za rad sa učenicima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sr-Latn-CS" sz="1600" dirty="0">
                          <a:effectLst/>
                        </a:rPr>
                        <a:t>2. „Učenje o učenju“ – na nivou aktiva nastavnici planiraju da se u toku  nastave učenicima daju korisne informacije kako da uče njihov predmet, kako da ekonomišu </a:t>
                      </a:r>
                      <a:r>
                        <a:rPr lang="sr-Latn-CS" sz="1600" dirty="0" err="1">
                          <a:effectLst/>
                        </a:rPr>
                        <a:t>vremenom</a:t>
                      </a:r>
                      <a:r>
                        <a:rPr lang="sr-Latn-CS" sz="1600" dirty="0">
                          <a:effectLst/>
                        </a:rPr>
                        <a:t>, koje sve izvore znanja da koriste, kako da naprave svoj plan učenja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sr-Latn-CS" sz="1600" dirty="0">
                          <a:effectLst/>
                        </a:rPr>
                        <a:t>3. Priprema zadataka sa tekstualnim dijelom koji odražavaju stvarni život, za pismene provjere znanja iz matematike za sve razrede škole.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sr-Latn-CS" sz="1600" u="sng" dirty="0">
                          <a:effectLst/>
                        </a:rPr>
                        <a:t>Integrisana nastava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sr-Latn-CS" sz="1600" dirty="0">
                          <a:effectLst/>
                        </a:rPr>
                        <a:t>1. Tema mjeseca: „Bezbjednost na internetu“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tabLst>
                          <a:tab pos="990600" algn="l"/>
                        </a:tabLst>
                      </a:pPr>
                      <a:r>
                        <a:rPr lang="sr-Latn-CS" sz="1600" dirty="0">
                          <a:effectLst/>
                        </a:rPr>
                        <a:t>2. Obilježavanje dana evropskih jezika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tabLst>
                          <a:tab pos="990600" algn="l"/>
                        </a:tabLst>
                      </a:pPr>
                      <a:r>
                        <a:rPr lang="sr-Latn-CS" sz="1600" dirty="0">
                          <a:effectLst/>
                        </a:rPr>
                        <a:t>3. obilježavanja „Dana nediskriminacije“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extLst>
                  <a:ext uri="{0D108BD9-81ED-4DB2-BD59-A6C34878D82A}">
                    <a16:rowId xmlns:a16="http://schemas.microsoft.com/office/drawing/2014/main" val="1633472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600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20" y="848319"/>
            <a:ext cx="115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2060"/>
                </a:solidFill>
              </a:rPr>
              <a:t>Pregled tema u Akcijskim planovima za razmjenu iskustva za razvoj KK po školama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34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D6DEB7-6E97-4B0E-9BCE-CE7857FE8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118606"/>
              </p:ext>
            </p:extLst>
          </p:nvPr>
        </p:nvGraphicFramePr>
        <p:xfrm>
          <a:off x="119586" y="1309984"/>
          <a:ext cx="12072415" cy="6091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807">
                  <a:extLst>
                    <a:ext uri="{9D8B030D-6E8A-4147-A177-3AD203B41FA5}">
                      <a16:colId xmlns:a16="http://schemas.microsoft.com/office/drawing/2014/main" val="3851816064"/>
                    </a:ext>
                  </a:extLst>
                </a:gridCol>
                <a:gridCol w="776942">
                  <a:extLst>
                    <a:ext uri="{9D8B030D-6E8A-4147-A177-3AD203B41FA5}">
                      <a16:colId xmlns:a16="http://schemas.microsoft.com/office/drawing/2014/main" val="1833765169"/>
                    </a:ext>
                  </a:extLst>
                </a:gridCol>
                <a:gridCol w="10841666">
                  <a:extLst>
                    <a:ext uri="{9D8B030D-6E8A-4147-A177-3AD203B41FA5}">
                      <a16:colId xmlns:a16="http://schemas.microsoft.com/office/drawing/2014/main" val="4232151627"/>
                    </a:ext>
                  </a:extLst>
                </a:gridCol>
              </a:tblGrid>
              <a:tr h="10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R.br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Škola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Aktivnosti u Akcionom planu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extLst>
                  <a:ext uri="{0D108BD9-81ED-4DB2-BD59-A6C34878D82A}">
                    <a16:rowId xmlns:a16="http://schemas.microsoft.com/office/drawing/2014/main" val="2216542977"/>
                  </a:ext>
                </a:extLst>
              </a:tr>
              <a:tr h="882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6.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OŠ Anto Đedović Bar 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1. </a:t>
                      </a:r>
                      <a:r>
                        <a:rPr lang="en-GB" sz="1600" dirty="0" err="1">
                          <a:effectLst/>
                        </a:rPr>
                        <a:t>Razrada</a:t>
                      </a:r>
                      <a:r>
                        <a:rPr lang="en-GB" sz="1600" dirty="0">
                          <a:effectLst/>
                        </a:rPr>
                        <a:t>/</a:t>
                      </a:r>
                      <a:r>
                        <a:rPr lang="en-GB" sz="1600" dirty="0" err="1">
                          <a:effectLst/>
                        </a:rPr>
                        <a:t>dopuna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Akcionog</a:t>
                      </a:r>
                      <a:r>
                        <a:rPr lang="en-GB" sz="1600" dirty="0">
                          <a:effectLst/>
                        </a:rPr>
                        <a:t> plana za IKK za </a:t>
                      </a:r>
                      <a:r>
                        <a:rPr lang="en-GB" sz="1600" dirty="0" err="1">
                          <a:effectLst/>
                        </a:rPr>
                        <a:t>Godišnji</a:t>
                      </a:r>
                      <a:r>
                        <a:rPr lang="en-GB" sz="1600" dirty="0">
                          <a:effectLst/>
                        </a:rPr>
                        <a:t> plan </a:t>
                      </a:r>
                      <a:r>
                        <a:rPr lang="en-GB" sz="1600" dirty="0" err="1">
                          <a:effectLst/>
                        </a:rPr>
                        <a:t>rada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škole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vezano</a:t>
                      </a:r>
                      <a:r>
                        <a:rPr lang="en-GB" sz="1600" dirty="0">
                          <a:effectLst/>
                        </a:rPr>
                        <a:t> za </a:t>
                      </a:r>
                      <a:r>
                        <a:rPr lang="en-GB" sz="1600" dirty="0" err="1">
                          <a:effectLst/>
                        </a:rPr>
                        <a:t>predmetnu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nastavu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integrisanu</a:t>
                      </a:r>
                      <a:r>
                        <a:rPr lang="en-GB" sz="1600" dirty="0">
                          <a:effectLst/>
                        </a:rPr>
                        <a:t> (</a:t>
                      </a:r>
                      <a:r>
                        <a:rPr lang="en-GB" sz="1600" dirty="0" err="1">
                          <a:effectLst/>
                        </a:rPr>
                        <a:t>višepredmetnu</a:t>
                      </a:r>
                      <a:r>
                        <a:rPr lang="en-GB" sz="1600" dirty="0">
                          <a:effectLst/>
                        </a:rPr>
                        <a:t>) </a:t>
                      </a:r>
                      <a:r>
                        <a:rPr lang="en-GB" sz="1600" dirty="0" err="1">
                          <a:effectLst/>
                        </a:rPr>
                        <a:t>nastavu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vannastavne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vanškolske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aktivnosti</a:t>
                      </a:r>
                      <a:r>
                        <a:rPr lang="en-GB" sz="1600" dirty="0">
                          <a:effectLst/>
                        </a:rPr>
                        <a:t> s </a:t>
                      </a:r>
                      <a:r>
                        <a:rPr lang="en-GB" sz="1600" dirty="0" err="1">
                          <a:effectLst/>
                        </a:rPr>
                        <a:t>ciljem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osiguravanja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dostizanja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svih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propisanih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ishoda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učenja</a:t>
                      </a:r>
                      <a:r>
                        <a:rPr lang="en-GB" sz="1600" dirty="0">
                          <a:effectLst/>
                        </a:rPr>
                        <a:t> za KK </a:t>
                      </a:r>
                      <a:r>
                        <a:rPr lang="en-GB" sz="1600" dirty="0" err="1">
                          <a:effectLst/>
                        </a:rPr>
                        <a:t>tokom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određenog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ciklusa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obrazovanja</a:t>
                      </a:r>
                      <a:r>
                        <a:rPr lang="en-GB" sz="1600" dirty="0">
                          <a:effectLst/>
                        </a:rPr>
                        <a:t>: ISCED 1: 1-5. </a:t>
                      </a:r>
                      <a:r>
                        <a:rPr lang="en-GB" sz="1600" dirty="0" err="1">
                          <a:effectLst/>
                        </a:rPr>
                        <a:t>razreda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hr-HR" sz="1600" dirty="0">
                          <a:effectLst/>
                        </a:rPr>
                        <a:t> I</a:t>
                      </a:r>
                      <a:r>
                        <a:rPr lang="en-GB" sz="1600" dirty="0">
                          <a:effectLst/>
                        </a:rPr>
                        <a:t>SCED 2: 6-9. </a:t>
                      </a:r>
                      <a:r>
                        <a:rPr lang="en-GB" sz="1600" dirty="0" err="1">
                          <a:effectLst/>
                        </a:rPr>
                        <a:t>razreda</a:t>
                      </a:r>
                      <a:r>
                        <a:rPr lang="en-GB" sz="1600" dirty="0">
                          <a:effectLst/>
                        </a:rPr>
                        <a:t>).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2. </a:t>
                      </a:r>
                      <a:r>
                        <a:rPr lang="en-GB" sz="1600" dirty="0" err="1">
                          <a:effectLst/>
                        </a:rPr>
                        <a:t>Izrada</a:t>
                      </a:r>
                      <a:r>
                        <a:rPr lang="en-GB" sz="1600" dirty="0">
                          <a:effectLst/>
                        </a:rPr>
                        <a:t> Plana PRNŠ-a </a:t>
                      </a:r>
                      <a:r>
                        <a:rPr lang="en-GB" sz="1600" dirty="0" err="1">
                          <a:effectLst/>
                        </a:rPr>
                        <a:t>sa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implementiranim</a:t>
                      </a:r>
                      <a:r>
                        <a:rPr lang="en-GB" sz="1600" dirty="0">
                          <a:effectLst/>
                        </a:rPr>
                        <a:t> KK.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3. </a:t>
                      </a:r>
                      <a:r>
                        <a:rPr lang="en-GB" sz="1600" dirty="0" err="1">
                          <a:effectLst/>
                        </a:rPr>
                        <a:t>Plasiranje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informacija</a:t>
                      </a:r>
                      <a:r>
                        <a:rPr lang="en-GB" sz="1600" dirty="0">
                          <a:effectLst/>
                        </a:rPr>
                        <a:t> EU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CG </a:t>
                      </a:r>
                      <a:r>
                        <a:rPr lang="en-GB" sz="1600" dirty="0" err="1">
                          <a:effectLst/>
                        </a:rPr>
                        <a:t>okvira</a:t>
                      </a:r>
                      <a:r>
                        <a:rPr lang="en-GB" sz="1600" dirty="0">
                          <a:effectLst/>
                        </a:rPr>
                        <a:t> za KK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NV, SA, SR, UP, </a:t>
                      </a:r>
                      <a:r>
                        <a:rPr lang="en-GB" sz="1600" dirty="0" err="1">
                          <a:effectLst/>
                        </a:rPr>
                        <a:t>roditeljskim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sastancima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ČOZ-u.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4. </a:t>
                      </a:r>
                      <a:r>
                        <a:rPr lang="en-GB" sz="1600" dirty="0" err="1">
                          <a:effectLst/>
                        </a:rPr>
                        <a:t>Predstavljanje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aktivnosti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vezanih</a:t>
                      </a:r>
                      <a:r>
                        <a:rPr lang="en-GB" sz="1600" dirty="0">
                          <a:effectLst/>
                        </a:rPr>
                        <a:t> za </a:t>
                      </a:r>
                      <a:r>
                        <a:rPr lang="en-GB" sz="1600" dirty="0" err="1">
                          <a:effectLst/>
                        </a:rPr>
                        <a:t>razvoj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ključnih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kompetencija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nivou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škole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šk</a:t>
                      </a:r>
                      <a:r>
                        <a:rPr lang="en-GB" sz="1600" dirty="0">
                          <a:effectLst/>
                        </a:rPr>
                        <a:t>. god. 2020/2021.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šk</a:t>
                      </a:r>
                      <a:r>
                        <a:rPr lang="en-GB" sz="1600" dirty="0">
                          <a:effectLst/>
                        </a:rPr>
                        <a:t>. 2021/'22. </a:t>
                      </a:r>
                    </a:p>
                    <a:p>
                      <a:r>
                        <a:rPr lang="en-GB" sz="1600" dirty="0">
                          <a:effectLst/>
                        </a:rPr>
                        <a:t>5. </a:t>
                      </a:r>
                      <a:r>
                        <a:rPr lang="en-GB" sz="1600" dirty="0" err="1">
                          <a:effectLst/>
                        </a:rPr>
                        <a:t>Međusobno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posjećivanje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nastavnika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redovnoj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nastavi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vannastavnim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vanškolskim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aktivnostima</a:t>
                      </a:r>
                      <a:r>
                        <a:rPr lang="en-GB" sz="1600" dirty="0">
                          <a:effectLst/>
                        </a:rPr>
                        <a:t>. </a:t>
                      </a:r>
                    </a:p>
                    <a:p>
                      <a:r>
                        <a:rPr lang="en-GB" sz="1600" dirty="0">
                          <a:effectLst/>
                        </a:rPr>
                        <a:t>6. </a:t>
                      </a:r>
                      <a:r>
                        <a:rPr lang="en-GB" sz="1600" dirty="0" err="1">
                          <a:effectLst/>
                        </a:rPr>
                        <a:t>Osmišljavanje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organizovanje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projekata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javnih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časova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promotivnih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nastupa</a:t>
                      </a:r>
                      <a:r>
                        <a:rPr lang="hr-HR" sz="160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s </a:t>
                      </a:r>
                      <a:r>
                        <a:rPr lang="en-GB" sz="1600" dirty="0" err="1">
                          <a:effectLst/>
                        </a:rPr>
                        <a:t>ciljem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prikazivanja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dostignuća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učenika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vezi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sa</a:t>
                      </a:r>
                      <a:r>
                        <a:rPr lang="en-GB" sz="1600" dirty="0">
                          <a:effectLst/>
                        </a:rPr>
                        <a:t> KK. </a:t>
                      </a:r>
                    </a:p>
                    <a:p>
                      <a:r>
                        <a:rPr lang="en-GB" sz="1600" dirty="0">
                          <a:effectLst/>
                        </a:rPr>
                        <a:t>7. </a:t>
                      </a:r>
                      <a:r>
                        <a:rPr lang="en-GB" sz="1600" dirty="0" err="1">
                          <a:effectLst/>
                        </a:rPr>
                        <a:t>Sprovođenje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monitoringa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evaluacije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implementacije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unapređenja</a:t>
                      </a:r>
                      <a:r>
                        <a:rPr lang="en-GB" sz="1600" dirty="0">
                          <a:effectLst/>
                        </a:rPr>
                        <a:t> KK. </a:t>
                      </a:r>
                    </a:p>
                    <a:p>
                      <a:r>
                        <a:rPr lang="en-GB" sz="1600" dirty="0">
                          <a:effectLst/>
                        </a:rPr>
                        <a:t>8. ZNAČAJNI DATUMI I TEME KOJI SE PLANIRAJU OBILJEŽITI TOKOM ŠK. 2021/'22. GODINE </a:t>
                      </a:r>
                    </a:p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n-GB" sz="1600" dirty="0" err="1">
                          <a:effectLst/>
                        </a:rPr>
                        <a:t>Međunarodni</a:t>
                      </a:r>
                      <a:r>
                        <a:rPr lang="en-GB" sz="1600" dirty="0">
                          <a:effectLst/>
                        </a:rPr>
                        <a:t> dan </a:t>
                      </a:r>
                      <a:r>
                        <a:rPr lang="en-GB" sz="1600" dirty="0" err="1">
                          <a:effectLst/>
                        </a:rPr>
                        <a:t>pismenosti</a:t>
                      </a:r>
                      <a:r>
                        <a:rPr lang="en-GB" sz="1600" dirty="0">
                          <a:effectLst/>
                        </a:rPr>
                        <a:t>, 8. </a:t>
                      </a:r>
                      <a:r>
                        <a:rPr lang="en-GB" sz="1600" dirty="0" err="1">
                          <a:effectLst/>
                        </a:rPr>
                        <a:t>septembar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</a:p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n-GB" sz="1600" dirty="0" err="1">
                          <a:effectLst/>
                        </a:rPr>
                        <a:t>Evropski</a:t>
                      </a:r>
                      <a:r>
                        <a:rPr lang="en-GB" sz="1600" dirty="0">
                          <a:effectLst/>
                        </a:rPr>
                        <a:t> dan </a:t>
                      </a:r>
                      <a:r>
                        <a:rPr lang="en-GB" sz="1600" dirty="0" err="1">
                          <a:effectLst/>
                        </a:rPr>
                        <a:t>jezika</a:t>
                      </a:r>
                      <a:r>
                        <a:rPr lang="en-GB" sz="1600" dirty="0">
                          <a:effectLst/>
                        </a:rPr>
                        <a:t>, 26. </a:t>
                      </a:r>
                      <a:r>
                        <a:rPr lang="en-GB" sz="1600" dirty="0" err="1">
                          <a:effectLst/>
                        </a:rPr>
                        <a:t>septembar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</a:p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n-GB" sz="1600" dirty="0" err="1">
                          <a:effectLst/>
                        </a:rPr>
                        <a:t>Svjetski</a:t>
                      </a:r>
                      <a:r>
                        <a:rPr lang="en-GB" sz="1600" dirty="0">
                          <a:effectLst/>
                        </a:rPr>
                        <a:t> dan </a:t>
                      </a:r>
                      <a:r>
                        <a:rPr lang="en-GB" sz="1600" dirty="0" err="1">
                          <a:effectLst/>
                        </a:rPr>
                        <a:t>učitelja</a:t>
                      </a:r>
                      <a:r>
                        <a:rPr lang="en-GB" sz="1600" dirty="0">
                          <a:effectLst/>
                        </a:rPr>
                        <a:t>, 5. </a:t>
                      </a:r>
                      <a:r>
                        <a:rPr lang="en-GB" sz="1600" dirty="0" err="1">
                          <a:effectLst/>
                        </a:rPr>
                        <a:t>oktobar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</a:p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n-GB" sz="1600" dirty="0" err="1">
                          <a:effectLst/>
                        </a:rPr>
                        <a:t>Međunarodni</a:t>
                      </a:r>
                      <a:r>
                        <a:rPr lang="en-GB" sz="1600" dirty="0">
                          <a:effectLst/>
                        </a:rPr>
                        <a:t> dan </a:t>
                      </a:r>
                      <a:r>
                        <a:rPr lang="en-GB" sz="1600" dirty="0" err="1">
                          <a:effectLst/>
                        </a:rPr>
                        <a:t>žena</a:t>
                      </a:r>
                      <a:r>
                        <a:rPr lang="en-GB" sz="1600" dirty="0">
                          <a:effectLst/>
                        </a:rPr>
                        <a:t>, 8. mart </a:t>
                      </a:r>
                    </a:p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n-GB" sz="1600" dirty="0" err="1">
                          <a:effectLst/>
                        </a:rPr>
                        <a:t>Svjetski</a:t>
                      </a:r>
                      <a:r>
                        <a:rPr lang="en-GB" sz="1600" dirty="0">
                          <a:effectLst/>
                        </a:rPr>
                        <a:t> dan </a:t>
                      </a:r>
                      <a:r>
                        <a:rPr lang="en-GB" sz="1600" dirty="0" err="1">
                          <a:effectLst/>
                        </a:rPr>
                        <a:t>poezije</a:t>
                      </a:r>
                      <a:r>
                        <a:rPr lang="en-GB" sz="1600" dirty="0">
                          <a:effectLst/>
                        </a:rPr>
                        <a:t>, 21. mart </a:t>
                      </a:r>
                    </a:p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n-GB" sz="1600" dirty="0" err="1">
                          <a:effectLst/>
                        </a:rPr>
                        <a:t>Svjetski</a:t>
                      </a:r>
                      <a:r>
                        <a:rPr lang="en-GB" sz="1600" dirty="0">
                          <a:effectLst/>
                        </a:rPr>
                        <a:t> dan </a:t>
                      </a:r>
                      <a:r>
                        <a:rPr lang="en-GB" sz="1600" dirty="0" err="1">
                          <a:effectLst/>
                        </a:rPr>
                        <a:t>knjige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autorskih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prava</a:t>
                      </a:r>
                      <a:r>
                        <a:rPr lang="en-GB" sz="1600" dirty="0">
                          <a:effectLst/>
                        </a:rPr>
                        <a:t>, 23. </a:t>
                      </a:r>
                      <a:r>
                        <a:rPr lang="en-GB" sz="1600" dirty="0" err="1">
                          <a:effectLst/>
                        </a:rPr>
                        <a:t>april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</a:p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n-GB" sz="1600" dirty="0">
                          <a:effectLst/>
                        </a:rPr>
                        <a:t>Dan </a:t>
                      </a:r>
                      <a:r>
                        <a:rPr lang="en-GB" sz="1600" dirty="0" err="1">
                          <a:effectLst/>
                        </a:rPr>
                        <a:t>Evrope</a:t>
                      </a:r>
                      <a:r>
                        <a:rPr lang="en-GB" sz="1600" dirty="0">
                          <a:effectLst/>
                        </a:rPr>
                        <a:t>, 9. </a:t>
                      </a:r>
                      <a:r>
                        <a:rPr lang="en-GB" sz="1600" dirty="0" err="1">
                          <a:effectLst/>
                        </a:rPr>
                        <a:t>maj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</a:p>
                    <a:p>
                      <a:r>
                        <a:rPr lang="en-GB" sz="1600" dirty="0">
                          <a:effectLst/>
                        </a:rPr>
                        <a:t>OKTOBAR - </a:t>
                      </a:r>
                      <a:r>
                        <a:rPr lang="en-GB" sz="1600" dirty="0" err="1">
                          <a:effectLst/>
                        </a:rPr>
                        <a:t>Tema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mjeseca</a:t>
                      </a:r>
                      <a:r>
                        <a:rPr lang="en-GB" sz="1600" dirty="0">
                          <a:effectLst/>
                        </a:rPr>
                        <a:t>: „</a:t>
                      </a:r>
                      <a:r>
                        <a:rPr lang="en-GB" sz="1600" dirty="0" err="1">
                          <a:effectLst/>
                        </a:rPr>
                        <a:t>Obilježavanje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Dječije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nedelje</a:t>
                      </a:r>
                      <a:r>
                        <a:rPr lang="en-GB" sz="1600" dirty="0">
                          <a:effectLst/>
                        </a:rPr>
                        <a:t>“ </a:t>
                      </a:r>
                      <a:r>
                        <a:rPr lang="hr-HR" sz="1600" dirty="0">
                          <a:effectLst/>
                        </a:rPr>
                        <a:t> i </a:t>
                      </a:r>
                      <a:r>
                        <a:rPr lang="en-GB" sz="1600" dirty="0" err="1">
                          <a:effectLst/>
                        </a:rPr>
                        <a:t>Projekat</a:t>
                      </a:r>
                      <a:r>
                        <a:rPr lang="en-GB" sz="1600" dirty="0">
                          <a:effectLst/>
                        </a:rPr>
                        <a:t>: ''</a:t>
                      </a:r>
                      <a:r>
                        <a:rPr lang="en-GB" sz="1600" dirty="0" err="1">
                          <a:effectLst/>
                        </a:rPr>
                        <a:t>Učimo</a:t>
                      </a:r>
                      <a:r>
                        <a:rPr lang="en-GB" sz="1600" dirty="0">
                          <a:effectLst/>
                        </a:rPr>
                        <a:t> da </a:t>
                      </a:r>
                      <a:r>
                        <a:rPr lang="en-GB" sz="1600" dirty="0" err="1">
                          <a:effectLst/>
                        </a:rPr>
                        <a:t>učimo</a:t>
                      </a:r>
                      <a:r>
                        <a:rPr lang="en-GB" sz="1600" dirty="0">
                          <a:effectLst/>
                        </a:rPr>
                        <a:t>'' (</a:t>
                      </a:r>
                      <a:r>
                        <a:rPr lang="en-GB" sz="1600" dirty="0" err="1">
                          <a:effectLst/>
                        </a:rPr>
                        <a:t>nastava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zasnovana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KK) </a:t>
                      </a:r>
                    </a:p>
                    <a:p>
                      <a:r>
                        <a:rPr lang="en-GB" sz="1600" dirty="0">
                          <a:effectLst/>
                        </a:rPr>
                        <a:t>NOVEMBAR - </a:t>
                      </a:r>
                      <a:r>
                        <a:rPr lang="en-GB" sz="1600" dirty="0" err="1">
                          <a:effectLst/>
                        </a:rPr>
                        <a:t>Tema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mjeseca</a:t>
                      </a:r>
                      <a:r>
                        <a:rPr lang="en-GB" sz="1600" dirty="0">
                          <a:effectLst/>
                        </a:rPr>
                        <a:t>: </a:t>
                      </a:r>
                      <a:r>
                        <a:rPr lang="en-GB" sz="1600" dirty="0" err="1">
                          <a:effectLst/>
                        </a:rPr>
                        <a:t>Obilježavanje</a:t>
                      </a:r>
                      <a:r>
                        <a:rPr lang="en-GB" sz="1600" dirty="0">
                          <a:effectLst/>
                        </a:rPr>
                        <a:t> Dana </a:t>
                      </a:r>
                      <a:r>
                        <a:rPr lang="en-GB" sz="1600" dirty="0" err="1">
                          <a:effectLst/>
                        </a:rPr>
                        <a:t>škole</a:t>
                      </a:r>
                      <a:r>
                        <a:rPr lang="en-GB" sz="1600" dirty="0">
                          <a:effectLst/>
                        </a:rPr>
                        <a:t> (</a:t>
                      </a:r>
                      <a:r>
                        <a:rPr lang="en-GB" sz="1600" dirty="0" err="1">
                          <a:effectLst/>
                        </a:rPr>
                        <a:t>Priredba</a:t>
                      </a:r>
                      <a:r>
                        <a:rPr lang="en-GB" sz="1600" dirty="0">
                          <a:effectLst/>
                        </a:rPr>
                        <a:t>: </a:t>
                      </a:r>
                      <a:r>
                        <a:rPr lang="en-GB" sz="1600" dirty="0" err="1">
                          <a:effectLst/>
                        </a:rPr>
                        <a:t>recitacije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folklor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promocija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školskog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lista</a:t>
                      </a:r>
                      <a:r>
                        <a:rPr lang="en-GB" sz="1600" dirty="0">
                          <a:effectLst/>
                        </a:rPr>
                        <a:t>...) </a:t>
                      </a:r>
                    </a:p>
                    <a:p>
                      <a:r>
                        <a:rPr lang="en-GB" sz="1600" dirty="0">
                          <a:effectLst/>
                        </a:rPr>
                        <a:t>FEBRUAR - </a:t>
                      </a:r>
                      <a:r>
                        <a:rPr lang="en-GB" sz="1600" dirty="0" err="1">
                          <a:effectLst/>
                        </a:rPr>
                        <a:t>Tema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mjeseca</a:t>
                      </a:r>
                      <a:r>
                        <a:rPr lang="en-GB" sz="1600" dirty="0">
                          <a:effectLst/>
                        </a:rPr>
                        <a:t>: „Internet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MI = </a:t>
                      </a:r>
                      <a:r>
                        <a:rPr lang="en-GB" sz="1600" dirty="0" err="1">
                          <a:effectLst/>
                        </a:rPr>
                        <a:t>Bezbjedni</a:t>
                      </a:r>
                      <a:r>
                        <a:rPr lang="en-GB" sz="1600" dirty="0">
                          <a:effectLst/>
                        </a:rPr>
                        <a:t>“ </a:t>
                      </a:r>
                    </a:p>
                    <a:p>
                      <a:r>
                        <a:rPr lang="en-GB" sz="1600" dirty="0">
                          <a:effectLst/>
                        </a:rPr>
                        <a:t>*</a:t>
                      </a:r>
                      <a:r>
                        <a:rPr lang="en-GB" sz="1600" dirty="0" err="1">
                          <a:effectLst/>
                        </a:rPr>
                        <a:t>prezentacije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učenika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temu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bezbjednosti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internetu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</a:p>
                    <a:p>
                      <a:r>
                        <a:rPr lang="en-GB" sz="1600" dirty="0">
                          <a:effectLst/>
                        </a:rPr>
                        <a:t>*</a:t>
                      </a:r>
                      <a:r>
                        <a:rPr lang="en-GB" sz="1600" dirty="0" err="1">
                          <a:effectLst/>
                        </a:rPr>
                        <a:t>dijeljenje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edukativnih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digitalnih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sadržaja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</a:p>
                    <a:p>
                      <a:r>
                        <a:rPr lang="en-GB" sz="1600" dirty="0">
                          <a:effectLst/>
                        </a:rPr>
                        <a:t>*</a:t>
                      </a:r>
                      <a:r>
                        <a:rPr lang="en-GB" sz="1600" dirty="0" err="1">
                          <a:effectLst/>
                        </a:rPr>
                        <a:t>obilježavanje</a:t>
                      </a:r>
                      <a:r>
                        <a:rPr lang="en-GB" sz="1600" dirty="0">
                          <a:effectLst/>
                        </a:rPr>
                        <a:t> Dana </a:t>
                      </a:r>
                      <a:r>
                        <a:rPr lang="en-GB" sz="1600" dirty="0" err="1">
                          <a:effectLst/>
                        </a:rPr>
                        <a:t>sigurnijeg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interneta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7" marR="12707" marT="0" marB="0"/>
                </a:tc>
                <a:extLst>
                  <a:ext uri="{0D108BD9-81ED-4DB2-BD59-A6C34878D82A}">
                    <a16:rowId xmlns:a16="http://schemas.microsoft.com/office/drawing/2014/main" val="794689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667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720" y="912117"/>
            <a:ext cx="115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2060"/>
                </a:solidFill>
              </a:rPr>
              <a:t>Pregled tema u Akcijskim planovima za razmjenu iskustva za razvoj KK po školama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D6DEB7-6E97-4B0E-9BCE-CE7857FE8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137987"/>
              </p:ext>
            </p:extLst>
          </p:nvPr>
        </p:nvGraphicFramePr>
        <p:xfrm>
          <a:off x="119586" y="1309984"/>
          <a:ext cx="12072415" cy="54009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807">
                  <a:extLst>
                    <a:ext uri="{9D8B030D-6E8A-4147-A177-3AD203B41FA5}">
                      <a16:colId xmlns:a16="http://schemas.microsoft.com/office/drawing/2014/main" val="3851816064"/>
                    </a:ext>
                  </a:extLst>
                </a:gridCol>
                <a:gridCol w="936430">
                  <a:extLst>
                    <a:ext uri="{9D8B030D-6E8A-4147-A177-3AD203B41FA5}">
                      <a16:colId xmlns:a16="http://schemas.microsoft.com/office/drawing/2014/main" val="1833765169"/>
                    </a:ext>
                  </a:extLst>
                </a:gridCol>
                <a:gridCol w="10682178">
                  <a:extLst>
                    <a:ext uri="{9D8B030D-6E8A-4147-A177-3AD203B41FA5}">
                      <a16:colId xmlns:a16="http://schemas.microsoft.com/office/drawing/2014/main" val="4232151627"/>
                    </a:ext>
                  </a:extLst>
                </a:gridCol>
              </a:tblGrid>
              <a:tr h="10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R.br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Škola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Aktivnosti u Akcionom planu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extLst>
                  <a:ext uri="{0D108BD9-81ED-4DB2-BD59-A6C34878D82A}">
                    <a16:rowId xmlns:a16="http://schemas.microsoft.com/office/drawing/2014/main" val="2216542977"/>
                  </a:ext>
                </a:extLst>
              </a:tr>
              <a:tr h="393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7.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OŠ “Vuk Karadžić” Berane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990600" algn="l"/>
                        </a:tabLst>
                      </a:pPr>
                      <a:r>
                        <a:rPr lang="sr-Latn-CS" sz="1600" u="sng" dirty="0">
                          <a:effectLst/>
                        </a:rPr>
                        <a:t>Strateške aktivnosti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tabLst>
                          <a:tab pos="990600" algn="l"/>
                        </a:tabLst>
                      </a:pPr>
                      <a:r>
                        <a:rPr lang="sr-Latn-CS" sz="1600" dirty="0">
                          <a:effectLst/>
                        </a:rPr>
                        <a:t>- Upoznavanje članova Nastavničkog vijeća sa  konceptom razvoja ključnih kompetencija, EU i CG okvira za ključne kompetencije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tabLst>
                          <a:tab pos="990600" algn="l"/>
                        </a:tabLst>
                      </a:pPr>
                      <a:r>
                        <a:rPr lang="sr-Latn-CS" sz="1600" dirty="0">
                          <a:effectLst/>
                        </a:rPr>
                        <a:t>-Implementacija ključnih kompetencija u plan PRNŠ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tabLst>
                          <a:tab pos="990600" algn="l"/>
                        </a:tabLst>
                      </a:pPr>
                      <a:r>
                        <a:rPr lang="sr-Latn-CS" sz="1600" u="sng" dirty="0">
                          <a:effectLst/>
                        </a:rPr>
                        <a:t>Integrisane aktivnosti  na nivou škole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sr-Latn-CS" sz="1600" dirty="0">
                          <a:effectLst/>
                        </a:rPr>
                        <a:t>1. Čas odeljenske zajednice – pedagoško-psihološka služba prikuplja i koristi materijale za radionice za rad sa učenicima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sr-Latn-CS" sz="1600" dirty="0">
                          <a:effectLst/>
                        </a:rPr>
                        <a:t>2. „Učenje o učenju“ – na nivou aktiva nastavnici planiraju da se u toku  nastave učenicima daju korisne informacije kako da uče njihov predmet, kako da ekonomišu </a:t>
                      </a:r>
                      <a:r>
                        <a:rPr lang="sr-Latn-CS" sz="1600" dirty="0" err="1">
                          <a:effectLst/>
                        </a:rPr>
                        <a:t>vremenom</a:t>
                      </a:r>
                      <a:r>
                        <a:rPr lang="sr-Latn-CS" sz="1600" dirty="0">
                          <a:effectLst/>
                        </a:rPr>
                        <a:t>, koje sve izvore znanja da koriste, kako da naprave svoj plan učenja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sr-Latn-CS" sz="1600" dirty="0">
                          <a:effectLst/>
                        </a:rPr>
                        <a:t>3. Priprema zadataka sa tekstualnim dijelom koji odražavaju stvarni život, za pismene provjere znanja iz matematike za sve razrede škole.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sr-Latn-CS" sz="1600" u="sng" dirty="0">
                          <a:effectLst/>
                        </a:rPr>
                        <a:t>Integrisana nastava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sr-Latn-CS" sz="1600" dirty="0">
                          <a:effectLst/>
                        </a:rPr>
                        <a:t>1. Tema mjeseca: „Bezbjednost na internetu“</a:t>
                      </a:r>
                      <a:r>
                        <a:rPr lang="hr-HR" sz="1600" dirty="0">
                          <a:effectLst/>
                        </a:rPr>
                        <a:t>, </a:t>
                      </a:r>
                      <a:r>
                        <a:rPr lang="sr-Latn-CS" sz="1600" dirty="0">
                          <a:effectLst/>
                        </a:rPr>
                        <a:t>2. Obilježavanje dana evropskih jezika</a:t>
                      </a:r>
                      <a:r>
                        <a:rPr lang="hr-HR" sz="1600" dirty="0">
                          <a:effectLst/>
                        </a:rPr>
                        <a:t>, </a:t>
                      </a:r>
                      <a:r>
                        <a:rPr lang="sr-Latn-CS" sz="1600" dirty="0">
                          <a:effectLst/>
                        </a:rPr>
                        <a:t>3. obilježavanja „Dana nediskriminacije“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extLst>
                  <a:ext uri="{0D108BD9-81ED-4DB2-BD59-A6C34878D82A}">
                    <a16:rowId xmlns:a16="http://schemas.microsoft.com/office/drawing/2014/main" val="1633472359"/>
                  </a:ext>
                </a:extLst>
              </a:tr>
              <a:tr h="1023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8.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sr-Latn-ME" sz="1600" dirty="0">
                          <a:effectLst/>
                        </a:rPr>
                        <a:t>SSŠ Vaso </a:t>
                      </a:r>
                      <a:r>
                        <a:rPr lang="sr-Latn-ME" sz="1600" dirty="0" err="1">
                          <a:effectLst/>
                        </a:rPr>
                        <a:t>Aligrudić</a:t>
                      </a:r>
                      <a:r>
                        <a:rPr lang="sr-Latn-ME" sz="1600" dirty="0">
                          <a:effectLst/>
                        </a:rPr>
                        <a:t>, Podgorica 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effectLst/>
                        </a:rPr>
                        <a:t>Upoznavanje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Nastavničkog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vijeća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Projektom</a:t>
                      </a:r>
                      <a:r>
                        <a:rPr lang="en-GB" sz="1600" dirty="0">
                          <a:effectLst/>
                        </a:rPr>
                        <a:t> “</a:t>
                      </a:r>
                      <a:r>
                        <a:rPr lang="en-GB" sz="1600" dirty="0" err="1">
                          <a:effectLst/>
                        </a:rPr>
                        <a:t>Integracija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ključnih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kompetencija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obrazovni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sistem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Crne</a:t>
                      </a:r>
                      <a:r>
                        <a:rPr lang="en-GB" sz="1600" dirty="0">
                          <a:effectLst/>
                        </a:rPr>
                        <a:t> Gore”</a:t>
                      </a:r>
                    </a:p>
                    <a:p>
                      <a:r>
                        <a:rPr lang="en-GB" sz="1600" dirty="0">
                          <a:effectLst/>
                        </a:rPr>
                        <a:t>2. Plana </a:t>
                      </a:r>
                      <a:r>
                        <a:rPr lang="en-GB" sz="1600" dirty="0" err="1">
                          <a:effectLst/>
                        </a:rPr>
                        <a:t>vannastavnih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aktivnosti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akcentom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implementaciju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ključnih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kompetencija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nivou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škole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en-GB" sz="1600" dirty="0">
                          <a:effectLst/>
                        </a:rPr>
                        <a:t>3. </a:t>
                      </a:r>
                      <a:r>
                        <a:rPr lang="en-GB" sz="1600" dirty="0" err="1">
                          <a:effectLst/>
                        </a:rPr>
                        <a:t>Planiranje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indikatora</a:t>
                      </a:r>
                      <a:r>
                        <a:rPr lang="en-GB" sz="1600" dirty="0">
                          <a:effectLst/>
                        </a:rPr>
                        <a:t> za </a:t>
                      </a:r>
                      <a:r>
                        <a:rPr lang="en-GB" sz="1600" dirty="0" err="1">
                          <a:effectLst/>
                        </a:rPr>
                        <a:t>praćenje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implementacije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ključnikh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kompetencija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en-GB" sz="1600" dirty="0">
                          <a:effectLst/>
                        </a:rPr>
                        <a:t>4. </a:t>
                      </a:r>
                      <a:r>
                        <a:rPr lang="en-GB" sz="1600" dirty="0" err="1">
                          <a:effectLst/>
                        </a:rPr>
                        <a:t>Planiranje</a:t>
                      </a:r>
                      <a:r>
                        <a:rPr lang="en-GB" sz="1600" dirty="0">
                          <a:effectLst/>
                        </a:rPr>
                        <a:t>  </a:t>
                      </a:r>
                      <a:r>
                        <a:rPr lang="en-GB" sz="1600" dirty="0" err="1">
                          <a:effectLst/>
                        </a:rPr>
                        <a:t>projekata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uključivanje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nastavnika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učenika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nivou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škole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en-GB" sz="1600" dirty="0">
                          <a:effectLst/>
                        </a:rPr>
                        <a:t>5. </a:t>
                      </a:r>
                      <a:r>
                        <a:rPr lang="en-GB" sz="1600" dirty="0" err="1">
                          <a:effectLst/>
                        </a:rPr>
                        <a:t>Promovisanje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primjera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dobre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prakse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nastavnim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vannastavnim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aktivnostima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sjednicana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Nastavničkog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vijeća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Savjeta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roditelja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Đačkog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parlamenta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kao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zvaničnom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sajtu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škole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</a:t>
                      </a:r>
                      <a:r>
                        <a:rPr lang="en-GB" sz="1600" dirty="0">
                          <a:effectLst/>
                        </a:rPr>
                        <a:t> fb </a:t>
                      </a:r>
                      <a:r>
                        <a:rPr lang="en-GB" sz="1600" dirty="0" err="1">
                          <a:effectLst/>
                        </a:rPr>
                        <a:t>stranici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en-GB" sz="1600" dirty="0">
                          <a:effectLst/>
                        </a:rPr>
                        <a:t>6. </a:t>
                      </a:r>
                      <a:r>
                        <a:rPr lang="en-GB" sz="1600" dirty="0" err="1">
                          <a:effectLst/>
                        </a:rPr>
                        <a:t>Uključivanje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lokalne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zajednice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život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škole</a:t>
                      </a:r>
                      <a:r>
                        <a:rPr lang="hr-HR" sz="1600" dirty="0">
                          <a:effectLst/>
                        </a:rPr>
                        <a:t>:</a:t>
                      </a:r>
                      <a:endParaRPr lang="en-GB" sz="1600" dirty="0">
                        <a:effectLst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US" sz="1600" dirty="0">
                          <a:effectLst/>
                        </a:rPr>
                        <a:t>Dan </a:t>
                      </a:r>
                      <a:r>
                        <a:rPr lang="en-US" sz="1600" dirty="0" err="1">
                          <a:effectLst/>
                        </a:rPr>
                        <a:t>maternjeg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jezika</a:t>
                      </a:r>
                      <a:r>
                        <a:rPr lang="hr-HR" sz="1600" dirty="0">
                          <a:effectLst/>
                        </a:rPr>
                        <a:t>, </a:t>
                      </a:r>
                      <a:r>
                        <a:rPr lang="en-US" sz="1600" dirty="0">
                          <a:effectLst/>
                        </a:rPr>
                        <a:t>Dan </a:t>
                      </a:r>
                      <a:r>
                        <a:rPr lang="en-US" sz="1600" dirty="0" err="1">
                          <a:effectLst/>
                        </a:rPr>
                        <a:t>sigurnog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interneta</a:t>
                      </a:r>
                      <a:r>
                        <a:rPr lang="hr-HR" sz="1600" dirty="0">
                          <a:effectLst/>
                        </a:rPr>
                        <a:t>, </a:t>
                      </a:r>
                      <a:r>
                        <a:rPr lang="en-US" sz="1600" dirty="0">
                          <a:effectLst/>
                        </a:rPr>
                        <a:t>Dani </a:t>
                      </a:r>
                      <a:r>
                        <a:rPr lang="en-US" sz="1600" dirty="0" err="1">
                          <a:effectLst/>
                        </a:rPr>
                        <a:t>matematike</a:t>
                      </a:r>
                      <a:r>
                        <a:rPr lang="hr-HR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Evropski</a:t>
                      </a:r>
                      <a:r>
                        <a:rPr lang="en-US" sz="1600" dirty="0">
                          <a:effectLst/>
                        </a:rPr>
                        <a:t> dan </a:t>
                      </a:r>
                      <a:r>
                        <a:rPr lang="en-US" sz="1600" dirty="0" err="1">
                          <a:effectLst/>
                        </a:rPr>
                        <a:t>jezika</a:t>
                      </a:r>
                      <a:r>
                        <a:rPr lang="hr-HR" sz="1600" dirty="0">
                          <a:effectLst/>
                        </a:rPr>
                        <a:t>, </a:t>
                      </a:r>
                      <a:r>
                        <a:rPr lang="en-US" sz="1600" dirty="0">
                          <a:effectLst/>
                        </a:rPr>
                        <a:t>Dan </a:t>
                      </a:r>
                      <a:r>
                        <a:rPr lang="en-US" sz="1600" dirty="0" err="1">
                          <a:effectLst/>
                        </a:rPr>
                        <a:t>otvorenih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vrataDan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škole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en-GB" sz="1600" dirty="0">
                          <a:effectLst/>
                        </a:rPr>
                        <a:t>7. </a:t>
                      </a:r>
                      <a:r>
                        <a:rPr lang="en-GB" sz="1600" dirty="0" err="1">
                          <a:effectLst/>
                        </a:rPr>
                        <a:t>Realizovanje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projekta</a:t>
                      </a:r>
                      <a:r>
                        <a:rPr lang="en-GB" sz="1600" dirty="0">
                          <a:effectLst/>
                        </a:rPr>
                        <a:t>  </a:t>
                      </a:r>
                      <a:r>
                        <a:rPr lang="sr-Latn-ME" sz="1600" dirty="0">
                          <a:effectLst/>
                        </a:rPr>
                        <a:t>VET4WB</a:t>
                      </a:r>
                      <a:r>
                        <a:rPr lang="en-GB" sz="1600" dirty="0">
                          <a:effectLst/>
                        </a:rPr>
                        <a:t> koji se </a:t>
                      </a:r>
                      <a:r>
                        <a:rPr lang="en-GB" sz="1600" dirty="0" err="1">
                          <a:effectLst/>
                        </a:rPr>
                        <a:t>bazira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razvijanju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ključnih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kompetencija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kod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učenika</a:t>
                      </a:r>
                      <a:endParaRPr lang="en-GB" sz="1600" dirty="0">
                        <a:effectLst/>
                      </a:endParaRPr>
                    </a:p>
                    <a:p>
                      <a:r>
                        <a:rPr lang="en-GB" sz="1600" dirty="0">
                          <a:effectLst/>
                        </a:rPr>
                        <a:t>8. </a:t>
                      </a:r>
                      <a:r>
                        <a:rPr lang="en-GB" sz="1600" dirty="0" err="1">
                          <a:effectLst/>
                        </a:rPr>
                        <a:t>Realizovanje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projekta</a:t>
                      </a:r>
                      <a:r>
                        <a:rPr lang="en-GB" sz="1600" dirty="0">
                          <a:effectLst/>
                        </a:rPr>
                        <a:t>  Job booster – VET4all koji se </a:t>
                      </a:r>
                      <a:r>
                        <a:rPr lang="en-GB" sz="1600" dirty="0" err="1">
                          <a:effectLst/>
                        </a:rPr>
                        <a:t>bazira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razvijanju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ključnih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kompetencija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kod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učenika</a:t>
                      </a:r>
                      <a:endParaRPr lang="en-GB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7" marR="12707" marT="0" marB="0"/>
                </a:tc>
                <a:extLst>
                  <a:ext uri="{0D108BD9-81ED-4DB2-BD59-A6C34878D82A}">
                    <a16:rowId xmlns:a16="http://schemas.microsoft.com/office/drawing/2014/main" val="2425843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008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B4B43-C392-494E-A55E-B22E1A67EACE}"/>
              </a:ext>
            </a:extLst>
          </p:cNvPr>
          <p:cNvSpPr txBox="1"/>
          <p:nvPr/>
        </p:nvSpPr>
        <p:spPr>
          <a:xfrm>
            <a:off x="345472" y="847150"/>
            <a:ext cx="1150105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solidFill>
                  <a:srgbClr val="00B0F0"/>
                </a:solidFill>
              </a:rPr>
              <a:t>Hvala </a:t>
            </a:r>
          </a:p>
          <a:p>
            <a:r>
              <a:rPr lang="hr-HR" sz="2400" dirty="0"/>
              <a:t>dragim kolegama u školama, </a:t>
            </a:r>
          </a:p>
          <a:p>
            <a:r>
              <a:rPr lang="hr-HR" sz="2400" dirty="0"/>
              <a:t>		kolegama u institucijama obrazovnog sustava CG, </a:t>
            </a:r>
          </a:p>
          <a:p>
            <a:r>
              <a:rPr lang="hr-HR" sz="2400" dirty="0"/>
              <a:t>				kolegama našeg malog tima na projektu u CG i Poljskoj</a:t>
            </a:r>
          </a:p>
          <a:p>
            <a:endParaRPr lang="hr-HR" sz="2400" dirty="0"/>
          </a:p>
          <a:p>
            <a:r>
              <a:rPr lang="hr-HR" sz="2400" dirty="0"/>
              <a:t>Uživala sam radeći sa svima vama i ove dvije i po godine mog života su među najradosnijima u mom životu,  nikada vas neću zaboraviti</a:t>
            </a:r>
          </a:p>
          <a:p>
            <a:endParaRPr lang="hr-HR" sz="2400" dirty="0"/>
          </a:p>
          <a:p>
            <a:r>
              <a:rPr lang="hr-HR" sz="2400" dirty="0"/>
              <a:t>Želim vam svima od srca sve </a:t>
            </a:r>
            <a:r>
              <a:rPr lang="hr-HR" sz="2400" dirty="0" err="1"/>
              <a:t>najnajbolje</a:t>
            </a:r>
            <a:r>
              <a:rPr lang="hr-HR" sz="2400" dirty="0"/>
              <a:t> i u privatnom i profesionalnom životu</a:t>
            </a:r>
          </a:p>
          <a:p>
            <a:endParaRPr lang="hr-HR" sz="2400" dirty="0"/>
          </a:p>
          <a:p>
            <a:pPr algn="ctr"/>
            <a:r>
              <a:rPr lang="hr-HR" sz="2400" dirty="0"/>
              <a:t>..</a:t>
            </a:r>
            <a:r>
              <a:rPr lang="hr-HR" sz="2400" b="1" dirty="0"/>
              <a:t>A UČENICIMA CRNE GORE, ZBOG KOJIH SMO SVE OVO RADILI, PUNO SREĆE ZADOVOLJSTVA I RADOSTI TOKOM NASTAVE KOJA RAZVIJA KLJUČNE KOMPETENCIJE </a:t>
            </a:r>
          </a:p>
          <a:p>
            <a:pPr algn="ctr"/>
            <a:r>
              <a:rPr lang="hr-HR" sz="2400" b="1" dirty="0"/>
              <a:t>KAO I U ŽIVOTU KADA BUDU PRIMJENJIVALI I UNAPRIJEĐIVALI </a:t>
            </a:r>
          </a:p>
          <a:p>
            <a:pPr algn="ctr"/>
            <a:r>
              <a:rPr lang="hr-HR" sz="2400" b="1" dirty="0"/>
              <a:t>OSVOJENE KLJUČNE KOMPETENCIJE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590384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8CEB-218D-4602-9B52-156A6D63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37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0278D-811E-4BE8-AA8E-DB3A6CB7D496}"/>
              </a:ext>
            </a:extLst>
          </p:cNvPr>
          <p:cNvSpPr txBox="1"/>
          <p:nvPr/>
        </p:nvSpPr>
        <p:spPr>
          <a:xfrm>
            <a:off x="3048886" y="1473745"/>
            <a:ext cx="60977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r-HR" sz="1800" i="1" dirty="0">
                <a:solidFill>
                  <a:schemeClr val="accent1">
                    <a:lumMod val="50000"/>
                  </a:schemeClr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Ja živim u </a:t>
            </a:r>
            <a:r>
              <a:rPr lang="hr-HR" sz="1800" i="1" dirty="0" err="1">
                <a:solidFill>
                  <a:schemeClr val="accent1">
                    <a:lumMod val="50000"/>
                  </a:schemeClr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kruzima</a:t>
            </a:r>
            <a:r>
              <a:rPr lang="hr-HR" sz="1800" i="1" dirty="0">
                <a:solidFill>
                  <a:schemeClr val="accent1">
                    <a:lumMod val="50000"/>
                  </a:schemeClr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 koji se šire</a:t>
            </a:r>
          </a:p>
          <a:p>
            <a:pPr>
              <a:spcBef>
                <a:spcPct val="20000"/>
              </a:spcBef>
              <a:defRPr/>
            </a:pPr>
            <a:r>
              <a:rPr lang="hr-HR" i="1" dirty="0">
                <a:solidFill>
                  <a:schemeClr val="accent1">
                    <a:lumMod val="50000"/>
                  </a:schemeClr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I njima sve više obuhvatiti žudim, </a:t>
            </a:r>
          </a:p>
          <a:p>
            <a:pPr>
              <a:spcBef>
                <a:spcPct val="20000"/>
              </a:spcBef>
              <a:defRPr/>
            </a:pPr>
            <a:r>
              <a:rPr lang="hr-HR" sz="1800" i="1" dirty="0">
                <a:solidFill>
                  <a:schemeClr val="accent1">
                    <a:lumMod val="50000"/>
                  </a:schemeClr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Ja možda neću dosegnuti zadnji, konačni krug, </a:t>
            </a:r>
          </a:p>
          <a:p>
            <a:pPr>
              <a:spcBef>
                <a:spcPct val="20000"/>
              </a:spcBef>
              <a:defRPr/>
            </a:pPr>
            <a:r>
              <a:rPr lang="hr-HR" i="1" dirty="0">
                <a:solidFill>
                  <a:schemeClr val="accent1">
                    <a:lumMod val="50000"/>
                  </a:schemeClr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No ja se trudim…….</a:t>
            </a:r>
          </a:p>
          <a:p>
            <a:pPr>
              <a:spcBef>
                <a:spcPct val="20000"/>
              </a:spcBef>
              <a:defRPr/>
            </a:pPr>
            <a:r>
              <a:rPr lang="hr-HR" i="1" dirty="0">
                <a:solidFill>
                  <a:schemeClr val="accent1">
                    <a:lumMod val="50000"/>
                  </a:schemeClr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hr-HR" sz="1800" i="1" dirty="0">
              <a:solidFill>
                <a:schemeClr val="accent1">
                  <a:lumMod val="50000"/>
                </a:schemeClr>
              </a:solidFill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r">
              <a:spcBef>
                <a:spcPct val="20000"/>
              </a:spcBef>
              <a:defRPr/>
            </a:pPr>
            <a:r>
              <a:rPr lang="hr-HR" sz="1800" i="1" dirty="0">
                <a:solidFill>
                  <a:schemeClr val="accent1">
                    <a:lumMod val="50000"/>
                  </a:schemeClr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Reiner Maria Rilke</a:t>
            </a:r>
          </a:p>
        </p:txBody>
      </p:sp>
      <p:pic>
        <p:nvPicPr>
          <p:cNvPr id="9" name="Picture 2" descr="Vidi izvornu sliku">
            <a:extLst>
              <a:ext uri="{FF2B5EF4-FFF2-40B4-BE49-F238E27FC236}">
                <a16:creationId xmlns:a16="http://schemas.microsoft.com/office/drawing/2014/main" id="{6A1F0EB7-BC40-4594-B60F-BDF6D81AD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3" y="2865109"/>
            <a:ext cx="5875204" cy="330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82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368" y="1101285"/>
            <a:ext cx="10913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002060"/>
                </a:solidFill>
              </a:rPr>
              <a:t>Priprema COPKK, obuka i potrebnih materijala u suradnji s Projektnim timom</a:t>
            </a:r>
            <a:br>
              <a:rPr lang="hr-HR" sz="3200" b="1" dirty="0">
                <a:solidFill>
                  <a:srgbClr val="002060"/>
                </a:solidFill>
              </a:rPr>
            </a:br>
            <a:endParaRPr lang="hr-HR" sz="3200" b="1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011ED-4DFF-45A3-9E7A-856477B8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25338-310C-416A-AB4A-E24099715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4018" y="3109913"/>
            <a:ext cx="4571999" cy="342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C81F30-2A8E-4FCE-93FD-A7B4B0D043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1888" y="1101285"/>
            <a:ext cx="3561259" cy="2670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E59470-12BA-427B-B564-E813E37151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2895" y="3617617"/>
            <a:ext cx="3338623" cy="2503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92F72-BE70-46CC-A14C-682B1F252E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4045" y="4375297"/>
            <a:ext cx="3189767" cy="2392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44BA77-C202-4056-B581-250D65D8C8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2075" y="1886110"/>
            <a:ext cx="2670945" cy="20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367" y="878858"/>
            <a:ext cx="1125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2060"/>
                </a:solidFill>
              </a:rPr>
              <a:t>Koncept obuka nastavnika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4D88AD-CE5D-4E2F-BB98-B806D8F7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8EEA9-4998-4D6D-BC11-102C6DB03E90}"/>
              </a:ext>
            </a:extLst>
          </p:cNvPr>
          <p:cNvSpPr txBox="1"/>
          <p:nvPr/>
        </p:nvSpPr>
        <p:spPr>
          <a:xfrm>
            <a:off x="416012" y="1586744"/>
            <a:ext cx="1135997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r-Latn-ME" sz="2200" dirty="0"/>
              <a:t>Naglasak na  nastavnike </a:t>
            </a:r>
            <a:r>
              <a:rPr lang="sr-Latn-ME" sz="2200" b="1" dirty="0"/>
              <a:t>prirodne i inženjerske grupe predmeta </a:t>
            </a:r>
            <a:r>
              <a:rPr lang="sr-Latn-ME" sz="2200" dirty="0"/>
              <a:t>i nastavnike </a:t>
            </a:r>
            <a:r>
              <a:rPr lang="sr-Latn-ME" sz="2200" b="1" dirty="0"/>
              <a:t>razredne nastave</a:t>
            </a:r>
          </a:p>
          <a:p>
            <a:pPr marL="342900" indent="-342900">
              <a:buAutoNum type="arabicPeriod"/>
            </a:pPr>
            <a:r>
              <a:rPr lang="sr-Latn-ME" sz="2200" b="1" dirty="0"/>
              <a:t>Nadogradnja na dugogodišnje iskustvo </a:t>
            </a:r>
            <a:r>
              <a:rPr lang="sr-Latn-ME" sz="2200" dirty="0"/>
              <a:t>u obrazovnom sistemu Crne Gore vezano </a:t>
            </a:r>
            <a:r>
              <a:rPr lang="sr-Latn-ME" sz="2200" b="1" dirty="0"/>
              <a:t>za razvoj KK</a:t>
            </a:r>
          </a:p>
          <a:p>
            <a:pPr marL="342900" indent="-342900">
              <a:buAutoNum type="arabicPeriod"/>
            </a:pPr>
            <a:r>
              <a:rPr lang="sr-Latn-ME" sz="2200" b="1" dirty="0"/>
              <a:t>Iz jedne škole više nastavnika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ME" sz="2200" dirty="0"/>
              <a:t>U osnovnim školama </a:t>
            </a:r>
            <a:r>
              <a:rPr lang="sr-Latn-ME" sz="2200" b="1" dirty="0"/>
              <a:t>kombinacija nastavnika razredne i nastavnika predmetne nastave </a:t>
            </a:r>
            <a:r>
              <a:rPr lang="sr-Latn-ME" sz="2200" dirty="0"/>
              <a:t>(svih predmeta)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ME" sz="2200" dirty="0"/>
              <a:t>U gimnazijama, </a:t>
            </a:r>
            <a:r>
              <a:rPr lang="sr-Latn-ME" sz="2200" b="1" dirty="0"/>
              <a:t>kombinacija </a:t>
            </a:r>
            <a:r>
              <a:rPr lang="sr-Latn-ME" sz="2200" dirty="0"/>
              <a:t>nastavnika </a:t>
            </a:r>
            <a:r>
              <a:rPr lang="sr-Latn-ME" sz="2200" b="1" dirty="0"/>
              <a:t>prirodne i društvene grupe predmeta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ME" sz="2200" dirty="0"/>
              <a:t>U srednjim stručnim školama </a:t>
            </a:r>
            <a:r>
              <a:rPr lang="sr-Latn-ME" sz="2200" b="1" dirty="0"/>
              <a:t>kombinacija</a:t>
            </a:r>
            <a:r>
              <a:rPr lang="sr-Latn-ME" sz="2200" dirty="0"/>
              <a:t> nastavnika </a:t>
            </a:r>
            <a:r>
              <a:rPr lang="sr-Latn-ME" sz="2200" b="1" dirty="0"/>
              <a:t>opštih predmeta i stručnih modula</a:t>
            </a:r>
          </a:p>
          <a:p>
            <a:pPr marL="342900" indent="-342900">
              <a:buAutoNum type="arabicPeriod"/>
            </a:pPr>
            <a:r>
              <a:rPr lang="sr-Latn-ME" sz="2200" dirty="0"/>
              <a:t>Obuci nastavnika </a:t>
            </a:r>
            <a:r>
              <a:rPr lang="sr-Latn-ME" sz="2200" b="1" dirty="0"/>
              <a:t>prethodila obuka direktora i upravljačkih školskih timova </a:t>
            </a:r>
            <a:r>
              <a:rPr lang="sr-Latn-ME" sz="2200" dirty="0"/>
              <a:t>kako bi unaprijed stvorili okruženje za razvoj KK ( i razvili Akcioni plan za razvoj KK kao dio  GPPŠ),  upoznali se s ciljevima i obavezama nastavnika vezano za obuke i imenovali ih za obuku</a:t>
            </a:r>
          </a:p>
          <a:p>
            <a:pPr marL="342900" indent="-342900">
              <a:buAutoNum type="arabicPeriod"/>
            </a:pPr>
            <a:r>
              <a:rPr lang="sr-Latn-ME" sz="2200" dirty="0"/>
              <a:t>Bazirana na </a:t>
            </a:r>
            <a:r>
              <a:rPr lang="sr-Latn-ME" sz="2200" b="1" dirty="0"/>
              <a:t>razmjeni iskustava nastavnika i škola</a:t>
            </a:r>
          </a:p>
          <a:p>
            <a:pPr marL="342900" indent="-342900">
              <a:buAutoNum type="arabicPeriod"/>
            </a:pPr>
            <a:r>
              <a:rPr lang="sr-Latn-ME" sz="2200" dirty="0"/>
              <a:t>Primijenjen </a:t>
            </a:r>
            <a:r>
              <a:rPr lang="sr-Latn-ME" sz="2200" b="1" dirty="0"/>
              <a:t>princip osiguranja kvalitete održanih obuka </a:t>
            </a:r>
            <a:r>
              <a:rPr lang="sr-Latn-ME" sz="2200" dirty="0"/>
              <a:t>– primjena naučenog – uslov za certifikat</a:t>
            </a:r>
          </a:p>
          <a:p>
            <a:pPr marL="342900" indent="-342900">
              <a:buAutoNum type="arabicPeriod"/>
            </a:pPr>
            <a:r>
              <a:rPr lang="sr-Latn-ME" sz="2200" b="1" dirty="0"/>
              <a:t>Osigurana održivost </a:t>
            </a:r>
            <a:r>
              <a:rPr lang="sr-Latn-ME" sz="2200" dirty="0"/>
              <a:t>– </a:t>
            </a:r>
            <a:r>
              <a:rPr lang="sr-Latn-ME" sz="2200" dirty="0" err="1"/>
              <a:t>reakreditacija</a:t>
            </a:r>
            <a:r>
              <a:rPr lang="sr-Latn-ME" sz="2200" dirty="0"/>
              <a:t> programa obuke pri ZZŠ i CSO i trening trenera, izvrsnih i iskusnih predstavnika iz obrazovnog sistema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4713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367" y="878858"/>
            <a:ext cx="1125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2060"/>
                </a:solidFill>
              </a:rPr>
              <a:t>Seminari s upravljačkim timovima škola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4D88AD-CE5D-4E2F-BB98-B806D8F7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6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AD0048-A496-46BD-992E-B20272B3E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6012" y="1586743"/>
            <a:ext cx="2764465" cy="20733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254483-50A7-4077-AA99-20889CE6A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10600" y="2623418"/>
            <a:ext cx="3528782" cy="2646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DD372B-0FC5-42B5-A055-4B2F58410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0764" y="1458340"/>
            <a:ext cx="2935670" cy="22017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A4BEF1-569C-4938-AF7E-0EFA609D24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75562" y="1869833"/>
            <a:ext cx="3813544" cy="2860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B29AA7-E328-4B76-B822-A1F615C9D6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7865" y="4080244"/>
            <a:ext cx="3441000" cy="2580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5641E1-3D61-4041-9882-656A664C02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60381" y="4239575"/>
            <a:ext cx="3331535" cy="2498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3D3083-BD6B-4D51-9A16-A0A129B6BE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71412" y="4465559"/>
            <a:ext cx="2764471" cy="2073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E3CF11-1192-48F9-8FB0-FB6A77622A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01484" y="4945340"/>
            <a:ext cx="2390516" cy="17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367" y="878858"/>
            <a:ext cx="1125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2060"/>
                </a:solidFill>
              </a:rPr>
              <a:t>Osnovne informacije o obukama nastavnika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68CFF0-FB78-412C-99E4-C9EC1A53AF30}"/>
              </a:ext>
            </a:extLst>
          </p:cNvPr>
          <p:cNvSpPr txBox="1"/>
          <p:nvPr/>
        </p:nvSpPr>
        <p:spPr>
          <a:xfrm>
            <a:off x="336817" y="878858"/>
            <a:ext cx="11618719" cy="5255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000" b="1" dirty="0"/>
          </a:p>
          <a:p>
            <a:endParaRPr lang="hr-HR" sz="1000" b="1" dirty="0"/>
          </a:p>
          <a:p>
            <a:r>
              <a:rPr lang="hr-HR" sz="2350" dirty="0"/>
              <a:t>1. Službeni naziv obuke: </a:t>
            </a:r>
            <a:r>
              <a:rPr lang="hr-HR" sz="2350" b="1" dirty="0"/>
              <a:t>Obrazovanje nastavnika za ključne kompetencije u osnovnom i </a:t>
            </a:r>
          </a:p>
          <a:p>
            <a:r>
              <a:rPr lang="hr-HR" sz="2350" b="1" dirty="0"/>
              <a:t>     srednjem obrazovanju</a:t>
            </a:r>
          </a:p>
          <a:p>
            <a:r>
              <a:rPr lang="hr-HR" sz="2350" dirty="0"/>
              <a:t>2.</a:t>
            </a:r>
            <a:r>
              <a:rPr lang="hr-HR" sz="2350" b="1" dirty="0"/>
              <a:t> </a:t>
            </a:r>
            <a:r>
              <a:rPr lang="hr-HR" sz="2350" dirty="0"/>
              <a:t>Oznaka akreditacije obuke u Katalogu obuka Zavoda za školstvo: </a:t>
            </a:r>
            <a:r>
              <a:rPr lang="hr-HR" sz="2350" b="1" dirty="0"/>
              <a:t>146</a:t>
            </a:r>
          </a:p>
          <a:p>
            <a:r>
              <a:rPr lang="hr-HR" sz="2350" dirty="0"/>
              <a:t>3. Oznaka akreditacije obuke u Katalogu Centra za stručno obrazovanje: </a:t>
            </a:r>
            <a:endParaRPr lang="hr-HR" sz="2350" b="1" dirty="0"/>
          </a:p>
          <a:p>
            <a:pPr algn="just"/>
            <a:r>
              <a:rPr lang="hr-HR" sz="2350" dirty="0"/>
              <a:t>3. Broj obuka: </a:t>
            </a:r>
            <a:r>
              <a:rPr lang="hr-HR" sz="2350" b="1" dirty="0"/>
              <a:t>93 i </a:t>
            </a:r>
            <a:r>
              <a:rPr lang="hr-HR" sz="2350" dirty="0"/>
              <a:t>broj polaznika po jednoj obuci: </a:t>
            </a:r>
            <a:r>
              <a:rPr lang="hr-HR" sz="2350" b="1" dirty="0"/>
              <a:t>20 </a:t>
            </a:r>
            <a:r>
              <a:rPr lang="hr-HR" sz="2350" dirty="0"/>
              <a:t>(u on-line okruženju </a:t>
            </a:r>
          </a:p>
          <a:p>
            <a:pPr algn="just"/>
            <a:r>
              <a:rPr lang="hr-HR" sz="2350" dirty="0"/>
              <a:t>    prvi dan 100 polaznika)</a:t>
            </a:r>
          </a:p>
          <a:p>
            <a:pPr algn="just"/>
            <a:r>
              <a:rPr lang="hr-HR" sz="2350" dirty="0"/>
              <a:t>4. Trajanje obuke po polazniku: </a:t>
            </a:r>
            <a:r>
              <a:rPr lang="hr-HR" sz="2350" b="1" dirty="0"/>
              <a:t>2 dana</a:t>
            </a:r>
          </a:p>
          <a:p>
            <a:pPr algn="just"/>
            <a:r>
              <a:rPr lang="hr-HR" sz="2350" dirty="0"/>
              <a:t>5. Ciljna grupa: </a:t>
            </a:r>
            <a:r>
              <a:rPr lang="hr-HR" sz="2350" b="1" dirty="0"/>
              <a:t>1860 nastavnika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hr-HR" sz="2350" b="1" dirty="0"/>
              <a:t>900</a:t>
            </a:r>
            <a:r>
              <a:rPr lang="hr-HR" sz="2350" dirty="0"/>
              <a:t> nastavnika razredne nastave i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hr-HR" sz="2350" b="1" dirty="0"/>
              <a:t>960</a:t>
            </a:r>
            <a:r>
              <a:rPr lang="hr-HR" sz="2350" dirty="0"/>
              <a:t> nastavnika STEM/MINT predmeta/modula predmetne nastave u osnovnom i srednjem obrazovanju </a:t>
            </a:r>
          </a:p>
          <a:p>
            <a:pPr algn="just"/>
            <a:r>
              <a:rPr lang="hr-HR" sz="2350" dirty="0"/>
              <a:t>6. Vrijeme obuke:</a:t>
            </a:r>
            <a:r>
              <a:rPr lang="sr-Latn-ME" sz="2350" dirty="0"/>
              <a:t> </a:t>
            </a:r>
            <a:r>
              <a:rPr lang="sr-Latn-ME" sz="2350" b="1" dirty="0"/>
              <a:t>septembar </a:t>
            </a:r>
            <a:r>
              <a:rPr lang="sr-Latn-ME" sz="2350" dirty="0"/>
              <a:t>(2020), </a:t>
            </a:r>
            <a:r>
              <a:rPr lang="sr-Latn-ME" sz="2350" b="1" dirty="0"/>
              <a:t>januar </a:t>
            </a:r>
            <a:r>
              <a:rPr lang="sr-Latn-ME" sz="2350" dirty="0"/>
              <a:t>(2021), </a:t>
            </a:r>
            <a:r>
              <a:rPr lang="sr-Latn-ME" sz="2350" b="1" dirty="0"/>
              <a:t>vikendi (2020, 2021)</a:t>
            </a:r>
            <a:endParaRPr lang="hr-HR" sz="2350" b="1" dirty="0"/>
          </a:p>
          <a:p>
            <a:pPr algn="just"/>
            <a:r>
              <a:rPr lang="hr-HR" sz="2350" dirty="0"/>
              <a:t>7. Mjesta obuke: </a:t>
            </a:r>
            <a:r>
              <a:rPr lang="hr-HR" sz="2350" b="1" dirty="0"/>
              <a:t> ZOOM platforma </a:t>
            </a:r>
            <a:r>
              <a:rPr lang="hr-HR" sz="2350" dirty="0"/>
              <a:t>(u skladu s epidemiološkim uputstvima)</a:t>
            </a:r>
            <a:endParaRPr lang="hr-HR" sz="235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4D88AD-CE5D-4E2F-BB98-B806D8F7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 descr="Zvonik">
            <a:extLst>
              <a:ext uri="{FF2B5EF4-FFF2-40B4-BE49-F238E27FC236}">
                <a16:creationId xmlns:a16="http://schemas.microsoft.com/office/drawing/2014/main" id="{269CDE86-BEA4-4EED-9549-B85229AA5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319" y="1767077"/>
            <a:ext cx="2124904" cy="27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752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367" y="878858"/>
            <a:ext cx="1125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2060"/>
                </a:solidFill>
              </a:rPr>
              <a:t>Dio rasporeda obuka nastavnika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4D88AD-CE5D-4E2F-BB98-B806D8F7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EB830B-8F52-4DBC-8331-594FFB106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308283"/>
              </p:ext>
            </p:extLst>
          </p:nvPr>
        </p:nvGraphicFramePr>
        <p:xfrm>
          <a:off x="978195" y="1690577"/>
          <a:ext cx="9756798" cy="4906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5054">
                  <a:extLst>
                    <a:ext uri="{9D8B030D-6E8A-4147-A177-3AD203B41FA5}">
                      <a16:colId xmlns:a16="http://schemas.microsoft.com/office/drawing/2014/main" val="3530137414"/>
                    </a:ext>
                  </a:extLst>
                </a:gridCol>
                <a:gridCol w="1464574">
                  <a:extLst>
                    <a:ext uri="{9D8B030D-6E8A-4147-A177-3AD203B41FA5}">
                      <a16:colId xmlns:a16="http://schemas.microsoft.com/office/drawing/2014/main" val="310134169"/>
                    </a:ext>
                  </a:extLst>
                </a:gridCol>
                <a:gridCol w="1407838">
                  <a:extLst>
                    <a:ext uri="{9D8B030D-6E8A-4147-A177-3AD203B41FA5}">
                      <a16:colId xmlns:a16="http://schemas.microsoft.com/office/drawing/2014/main" val="86436698"/>
                    </a:ext>
                  </a:extLst>
                </a:gridCol>
                <a:gridCol w="1608842">
                  <a:extLst>
                    <a:ext uri="{9D8B030D-6E8A-4147-A177-3AD203B41FA5}">
                      <a16:colId xmlns:a16="http://schemas.microsoft.com/office/drawing/2014/main" val="2897538879"/>
                    </a:ext>
                  </a:extLst>
                </a:gridCol>
                <a:gridCol w="1492941">
                  <a:extLst>
                    <a:ext uri="{9D8B030D-6E8A-4147-A177-3AD203B41FA5}">
                      <a16:colId xmlns:a16="http://schemas.microsoft.com/office/drawing/2014/main" val="1399471856"/>
                    </a:ext>
                  </a:extLst>
                </a:gridCol>
                <a:gridCol w="1493751">
                  <a:extLst>
                    <a:ext uri="{9D8B030D-6E8A-4147-A177-3AD203B41FA5}">
                      <a16:colId xmlns:a16="http://schemas.microsoft.com/office/drawing/2014/main" val="3158270293"/>
                    </a:ext>
                  </a:extLst>
                </a:gridCol>
                <a:gridCol w="1373798">
                  <a:extLst>
                    <a:ext uri="{9D8B030D-6E8A-4147-A177-3AD203B41FA5}">
                      <a16:colId xmlns:a16="http://schemas.microsoft.com/office/drawing/2014/main" val="2443654821"/>
                    </a:ext>
                  </a:extLst>
                </a:gridCol>
              </a:tblGrid>
              <a:tr h="85821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R. </a:t>
                      </a:r>
                      <a:r>
                        <a:rPr lang="en-GB" sz="1600" dirty="0" err="1">
                          <a:effectLst/>
                        </a:rPr>
                        <a:t>br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</a:rPr>
                        <a:t>seminara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1. dan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Boris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2.dan/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</a:rPr>
                        <a:t>ozn.izvj</a:t>
                      </a:r>
                      <a:r>
                        <a:rPr lang="en-GB" sz="1600" dirty="0">
                          <a:effectLst/>
                        </a:rPr>
                        <a:t>./ da/ne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Maja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2.dan/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</a:rPr>
                        <a:t>ozn.izvj</a:t>
                      </a:r>
                      <a:r>
                        <a:rPr lang="en-GB" sz="1600" dirty="0">
                          <a:effectLst/>
                        </a:rPr>
                        <a:t>./ da/ne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Rajko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2.dan/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ozn.izvj./ da/ne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Ljubica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2.dan/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ozn.izvj./ da/ne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Srđan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2.dan/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ozn.izvj./ da/ne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2984049"/>
                  </a:ext>
                </a:extLst>
              </a:tr>
              <a:tr h="5294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14.9.20.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21.9.20/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1.1. Izvj.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21.9.20/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1.2. </a:t>
                      </a:r>
                      <a:r>
                        <a:rPr lang="en-GB" sz="1600" dirty="0" err="1">
                          <a:effectLst/>
                        </a:rPr>
                        <a:t>Izvj</a:t>
                      </a:r>
                      <a:r>
                        <a:rPr lang="en-GB" sz="1600" dirty="0">
                          <a:effectLst/>
                        </a:rPr>
                        <a:t>./da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21.9.20/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1.3.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21.9.20/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1.4.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21.9.20/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1.5.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2457251"/>
                  </a:ext>
                </a:extLst>
              </a:tr>
              <a:tr h="5294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15.9. 20.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22.9.20/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2.1.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22.9.20/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2.2. Izvj./da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22.9.20/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2.3. </a:t>
                      </a:r>
                      <a:r>
                        <a:rPr lang="en-GB" sz="1600" dirty="0" err="1">
                          <a:effectLst/>
                        </a:rPr>
                        <a:t>Izvj</a:t>
                      </a:r>
                      <a:r>
                        <a:rPr lang="en-GB" sz="1600" dirty="0">
                          <a:effectLst/>
                        </a:rPr>
                        <a:t>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22.9.20/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2.4.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22.9.20/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2.5.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003458"/>
                  </a:ext>
                </a:extLst>
              </a:tr>
              <a:tr h="5294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3.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16.9.20.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23.9.20/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3.1.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23.9.20/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3.2. Izvj./da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23.9.20/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3.3.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23.9.20/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3.4.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8231742"/>
                  </a:ext>
                </a:extLst>
              </a:tr>
              <a:tr h="5294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4.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17.9.20.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24.9.20/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4.1.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24.9.20/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4.2. Izvj./da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24.9.20/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4.3.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24.920./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4.4.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24.9.20/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4.5. </a:t>
                      </a:r>
                      <a:r>
                        <a:rPr lang="en-GB" sz="1600" dirty="0" err="1">
                          <a:effectLst/>
                        </a:rPr>
                        <a:t>Izvj</a:t>
                      </a:r>
                      <a:r>
                        <a:rPr lang="en-GB" sz="1600" dirty="0">
                          <a:effectLst/>
                        </a:rPr>
                        <a:t>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6638397"/>
                  </a:ext>
                </a:extLst>
              </a:tr>
              <a:tr h="5294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5.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18.9.20.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25.9.20/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5.1.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25.9.20/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5.2.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25.9.20/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5.3.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25.9.20/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5.4.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25.9.20/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5.5. </a:t>
                      </a:r>
                      <a:r>
                        <a:rPr lang="en-GB" sz="1600" dirty="0" err="1">
                          <a:effectLst/>
                        </a:rPr>
                        <a:t>Izvj</a:t>
                      </a:r>
                      <a:r>
                        <a:rPr lang="en-GB" sz="1600" dirty="0">
                          <a:effectLst/>
                        </a:rPr>
                        <a:t>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0733410"/>
                  </a:ext>
                </a:extLst>
              </a:tr>
              <a:tr h="5294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6.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28.9. 20.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29.9.20/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6.1.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29.9.20/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6.2.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29.9.20/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6.3.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29.9.20/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6.4. Izvj.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29.920./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6.5. </a:t>
                      </a:r>
                      <a:r>
                        <a:rPr lang="en-GB" sz="1600" dirty="0" err="1">
                          <a:effectLst/>
                        </a:rPr>
                        <a:t>Izvj</a:t>
                      </a:r>
                      <a:r>
                        <a:rPr lang="en-GB" sz="1600" dirty="0">
                          <a:effectLst/>
                        </a:rPr>
                        <a:t>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8413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09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368" y="977714"/>
            <a:ext cx="7995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2060"/>
                </a:solidFill>
              </a:rPr>
              <a:t>Ciljevi obuke za nastavnike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9F083-F3B7-4C2E-9790-C2E8EB938352}"/>
              </a:ext>
            </a:extLst>
          </p:cNvPr>
          <p:cNvSpPr txBox="1"/>
          <p:nvPr/>
        </p:nvSpPr>
        <p:spPr>
          <a:xfrm>
            <a:off x="276448" y="1720044"/>
            <a:ext cx="1173834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Upoznati nastavnike s Evropskim i Crnogorskim okvirom za ključne kompetencije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Motivi</a:t>
            </a:r>
            <a:r>
              <a:rPr lang="en-GB" sz="2400" b="1" dirty="0"/>
              <a:t>s</a:t>
            </a:r>
            <a:r>
              <a:rPr lang="hr-HR" sz="2400" b="1" dirty="0"/>
              <a:t>ati nastavnike za primjenu  aktivnih strategija učenja i metoda po</a:t>
            </a:r>
            <a:r>
              <a:rPr lang="en-GB" sz="2400" b="1" dirty="0"/>
              <a:t>d</a:t>
            </a:r>
            <a:r>
              <a:rPr lang="hr-HR" sz="2400" b="1" dirty="0" err="1"/>
              <a:t>učavanja</a:t>
            </a:r>
            <a:r>
              <a:rPr lang="hr-HR" sz="2400" b="1" dirty="0"/>
              <a:t> </a:t>
            </a:r>
            <a:r>
              <a:rPr lang="hr-HR" sz="2400" dirty="0"/>
              <a:t>koje su efikasne za obrazovanje za ključne kompetencije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Predstaviti instrumente za pripremu, </a:t>
            </a:r>
            <a:r>
              <a:rPr lang="en-GB" sz="2400" b="1" dirty="0"/>
              <a:t>sprovođenje</a:t>
            </a:r>
            <a:r>
              <a:rPr lang="hr-HR" sz="2400" b="1" dirty="0"/>
              <a:t> i vrednovanje uspješne nastave za ključne kompetencije</a:t>
            </a:r>
            <a:r>
              <a:rPr lang="hr-HR" sz="2400" dirty="0"/>
              <a:t> (Vodič za nastavnike - </a:t>
            </a:r>
            <a:r>
              <a:rPr lang="hr-HR" sz="2400" i="1" dirty="0"/>
              <a:t>metode i oblici sprovođenja nastave za ključne kompetencije;</a:t>
            </a:r>
            <a:r>
              <a:rPr lang="hr-HR" sz="2400" dirty="0"/>
              <a:t> priprema za nastavu - </a:t>
            </a:r>
            <a:r>
              <a:rPr lang="hr-HR" sz="2400" i="1" dirty="0" err="1"/>
              <a:t>scenario</a:t>
            </a:r>
            <a:r>
              <a:rPr lang="hr-HR" sz="2400" i="1" dirty="0"/>
              <a:t>;</a:t>
            </a:r>
            <a:r>
              <a:rPr lang="hr-HR" sz="2400" dirty="0"/>
              <a:t> indikatori kvaliteta; </a:t>
            </a:r>
            <a:r>
              <a:rPr lang="hr-HR" sz="2400" dirty="0" err="1"/>
              <a:t>samoevaluaciju</a:t>
            </a:r>
            <a:r>
              <a:rPr lang="hr-HR" sz="2400" dirty="0"/>
              <a:t> nastavnika; kolegijalno </a:t>
            </a:r>
            <a:r>
              <a:rPr lang="hr-HR" sz="2400" dirty="0" err="1"/>
              <a:t>posmatranje</a:t>
            </a:r>
            <a:r>
              <a:rPr lang="hr-HR" sz="2400" dirty="0"/>
              <a:t> nastave; učenikovu samoprocjenu naučenog; evaluaciju održane nastave i sl.)  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Prikazati dobre primjere pripreme za nastavu koja uključuje ključne kompetencije</a:t>
            </a:r>
            <a:r>
              <a:rPr lang="hr-HR" sz="2400" dirty="0"/>
              <a:t>   (</a:t>
            </a:r>
            <a:r>
              <a:rPr lang="hr-HR" sz="2400" dirty="0" err="1"/>
              <a:t>scenario</a:t>
            </a:r>
            <a:r>
              <a:rPr lang="hr-HR" sz="2400" dirty="0"/>
              <a:t> za čas – </a:t>
            </a:r>
            <a:r>
              <a:rPr lang="hr-HR" sz="2400" i="1" dirty="0"/>
              <a:t>na nivou jednog predmeta/modula, na nivou više predmeta/modula, na nivou škole, na nivou vannastavne ili vanškolske aktivnosti)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r-HR" sz="2400" b="1" dirty="0"/>
              <a:t>Izraditi individualnu ili grupnu pripremu</a:t>
            </a:r>
            <a:r>
              <a:rPr lang="hr-HR" sz="2400" dirty="0"/>
              <a:t> </a:t>
            </a:r>
            <a:r>
              <a:rPr lang="hr-HR" sz="2400" b="1" dirty="0"/>
              <a:t>za dostizanje ključnih kompetencija </a:t>
            </a:r>
            <a:r>
              <a:rPr lang="hr-HR" sz="2400" dirty="0"/>
              <a:t>usklađenu s  Godišnjim planom rada škole </a:t>
            </a:r>
            <a:endParaRPr lang="en-GB" sz="2400" b="1" dirty="0"/>
          </a:p>
          <a:p>
            <a:pPr algn="just"/>
            <a:endParaRPr lang="en-GB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1C0E4C-08C3-47B9-B3DE-C89D18699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18019AC-24CC-4410-BD32-894A65159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47" y="739622"/>
            <a:ext cx="1772092" cy="99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61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67295</TotalTime>
  <Words>4403</Words>
  <Application>Microsoft Office PowerPoint</Application>
  <PresentationFormat>Widescreen</PresentationFormat>
  <Paragraphs>636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Roboto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Petar</dc:creator>
  <cp:lastModifiedBy>Maja Jukic</cp:lastModifiedBy>
  <cp:revision>451</cp:revision>
  <cp:lastPrinted>2021-01-11T07:55:11Z</cp:lastPrinted>
  <dcterms:created xsi:type="dcterms:W3CDTF">2019-03-11T14:15:27Z</dcterms:created>
  <dcterms:modified xsi:type="dcterms:W3CDTF">2021-12-22T15:03:44Z</dcterms:modified>
</cp:coreProperties>
</file>