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837" r:id="rId4"/>
    <p:sldId id="838" r:id="rId5"/>
    <p:sldId id="839" r:id="rId6"/>
    <p:sldId id="832" r:id="rId7"/>
    <p:sldId id="831" r:id="rId8"/>
  </p:sldIdLst>
  <p:sldSz cx="12192000" cy="6858000"/>
  <p:notesSz cx="6797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02" autoAdjust="0"/>
    <p:restoredTop sz="88000" autoAdjust="0"/>
  </p:normalViewPr>
  <p:slideViewPr>
    <p:cSldViewPr snapToGrid="0" showGuides="1">
      <p:cViewPr varScale="1">
        <p:scale>
          <a:sx n="79" d="100"/>
          <a:sy n="79" d="100"/>
        </p:scale>
        <p:origin x="61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737F5-6ED0-4A70-BD8E-BB5CEA117EC9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40333-AC54-422A-A121-5E725DCF5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25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CEFB5-F3F7-43FA-9B42-6CEBCDD3ADD8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5B058-2CED-45BC-B8F0-005CF4AD9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279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889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81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178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588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033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59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03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0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8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62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8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87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658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35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6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9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81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00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76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90463-C568-4ECC-9B54-7C3C29DCA999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2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Animacije/4.a%20Animacija%20-%20Digitalna.mp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Animacije/Master%20Film%20Finalno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7E31155-986B-CD4E-9F2D-4A81C9F184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760" y="4149791"/>
            <a:ext cx="11216640" cy="2446081"/>
          </a:xfrm>
        </p:spPr>
        <p:txBody>
          <a:bodyPr>
            <a:noAutofit/>
          </a:bodyPr>
          <a:lstStyle/>
          <a:p>
            <a:pPr algn="r"/>
            <a:r>
              <a:rPr lang="en-US" sz="4000" b="1" dirty="0">
                <a:solidFill>
                  <a:srgbClr val="002060"/>
                </a:solidFill>
                <a:hlinkClick r:id="rId4" action="ppaction://hlinkfile"/>
              </a:rPr>
              <a:t>KLJUČNE KOMPETENCIJE</a:t>
            </a:r>
            <a:br>
              <a:rPr lang="hr-HR" sz="4000" b="1" dirty="0">
                <a:solidFill>
                  <a:srgbClr val="002060"/>
                </a:solidFill>
              </a:rPr>
            </a:br>
            <a:br>
              <a:rPr lang="hr-HR" sz="4000" b="1" dirty="0">
                <a:solidFill>
                  <a:srgbClr val="002060"/>
                </a:solidFill>
              </a:rPr>
            </a:br>
            <a:r>
              <a:rPr lang="en-US" sz="4000" b="1" dirty="0">
                <a:solidFill>
                  <a:srgbClr val="002060"/>
                </a:solidFill>
              </a:rPr>
              <a:t> </a:t>
            </a:r>
            <a:br>
              <a:rPr lang="hr-HR" sz="3000" b="1" dirty="0">
                <a:solidFill>
                  <a:srgbClr val="002060"/>
                </a:solidFill>
              </a:rPr>
            </a:br>
            <a:r>
              <a:rPr lang="hr-HR" sz="3000" b="1" dirty="0">
                <a:solidFill>
                  <a:srgbClr val="002060"/>
                </a:solidFill>
              </a:rPr>
              <a:t>Predstavljanje aktivnosti i rezultata vezanih za  ključne kompetencije</a:t>
            </a:r>
            <a:br>
              <a:rPr lang="hr-HR" sz="3000" b="1" dirty="0">
                <a:solidFill>
                  <a:srgbClr val="002060"/>
                </a:solidFill>
              </a:rPr>
            </a:br>
            <a:r>
              <a:rPr lang="hr-HR" sz="3000" b="1" dirty="0">
                <a:solidFill>
                  <a:srgbClr val="002060"/>
                </a:solidFill>
              </a:rPr>
              <a:t>u izradi i provedbi ispita u obrazovnom sistemu Crne Gore</a:t>
            </a:r>
            <a:br>
              <a:rPr lang="hr-HR" sz="3000" b="1" dirty="0">
                <a:solidFill>
                  <a:srgbClr val="002060"/>
                </a:solidFill>
              </a:rPr>
            </a:br>
            <a:br>
              <a:rPr lang="hr-HR" sz="3000" b="1" dirty="0">
                <a:solidFill>
                  <a:srgbClr val="002060"/>
                </a:solidFill>
              </a:rPr>
            </a:br>
            <a:r>
              <a:rPr lang="hr-HR" sz="2400" b="1" dirty="0">
                <a:solidFill>
                  <a:srgbClr val="002060"/>
                </a:solidFill>
              </a:rPr>
              <a:t>Zorica Minić, Ispitni centar</a:t>
            </a:r>
            <a:br>
              <a:rPr lang="hr-HR" sz="2400" b="1" dirty="0">
                <a:solidFill>
                  <a:srgbClr val="002060"/>
                </a:solidFill>
              </a:rPr>
            </a:b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85C95BD-28C2-9248-9165-23F3C6141599}"/>
              </a:ext>
            </a:extLst>
          </p:cNvPr>
          <p:cNvSpPr txBox="1">
            <a:spLocks/>
          </p:cNvSpPr>
          <p:nvPr/>
        </p:nvSpPr>
        <p:spPr>
          <a:xfrm>
            <a:off x="3379857" y="5249191"/>
            <a:ext cx="5432284" cy="1013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500" b="1" dirty="0">
              <a:latin typeface="+mn-lt"/>
            </a:endParaRPr>
          </a:p>
          <a:p>
            <a:pPr algn="r"/>
            <a:r>
              <a:rPr lang="hr-HR" sz="1900" b="1" dirty="0">
                <a:latin typeface="+mn-lt"/>
              </a:rPr>
              <a:t> </a:t>
            </a:r>
            <a:endParaRPr lang="en-US" sz="1900" b="1" dirty="0">
              <a:latin typeface="+mn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AA8C32-C4A2-44EE-B11F-505D25DC250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204" y="1218052"/>
            <a:ext cx="5062394" cy="284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736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7E31155-986B-CD4E-9F2D-4A81C9F18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869" y="1089390"/>
            <a:ext cx="10515600" cy="1325563"/>
          </a:xfrm>
        </p:spPr>
        <p:txBody>
          <a:bodyPr>
            <a:noAutofit/>
          </a:bodyPr>
          <a:lstStyle/>
          <a:p>
            <a:pPr algn="l"/>
            <a:r>
              <a:rPr lang="hr-HR" sz="3600" b="1" dirty="0"/>
              <a:t>EKSTERNO TESTIRANJE I RAZVOJ KLJUČNIH KOMPETENCIJA</a:t>
            </a:r>
            <a:br>
              <a:rPr lang="hr-HR" sz="3600" b="1" dirty="0"/>
            </a:b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414953"/>
            <a:ext cx="10515600" cy="4130465"/>
          </a:xfrm>
        </p:spPr>
        <p:txBody>
          <a:bodyPr/>
          <a:lstStyle/>
          <a:p>
            <a:r>
              <a:rPr lang="sr-Latn-ME" dirty="0"/>
              <a:t>Poboljšanje kvaliteta pitanja</a:t>
            </a:r>
          </a:p>
          <a:p>
            <a:endParaRPr lang="sr-Latn-ME" dirty="0"/>
          </a:p>
          <a:p>
            <a:r>
              <a:rPr lang="sr-Latn-ME" dirty="0"/>
              <a:t>Odnos nastave i testiranja</a:t>
            </a:r>
          </a:p>
          <a:p>
            <a:endParaRPr lang="sr-Latn-ME" dirty="0"/>
          </a:p>
          <a:p>
            <a:r>
              <a:rPr lang="sr-Latn-ME" dirty="0"/>
              <a:t>Važnost provjere ključnih kompetencija</a:t>
            </a:r>
          </a:p>
          <a:p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3EE7352-74FE-3C45-9F12-04BD2D486F07}"/>
              </a:ext>
            </a:extLst>
          </p:cNvPr>
          <p:cNvSpPr txBox="1">
            <a:spLocks/>
          </p:cNvSpPr>
          <p:nvPr/>
        </p:nvSpPr>
        <p:spPr>
          <a:xfrm>
            <a:off x="786809" y="1998452"/>
            <a:ext cx="10685721" cy="47425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00" dirty="0"/>
          </a:p>
        </p:txBody>
      </p:sp>
    </p:spTree>
    <p:extLst>
      <p:ext uri="{BB962C8B-B14F-4D97-AF65-F5344CB8AC3E}">
        <p14:creationId xmlns:p14="http://schemas.microsoft.com/office/powerpoint/2010/main" val="3467718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805443"/>
            <a:ext cx="10515600" cy="1325563"/>
          </a:xfrm>
        </p:spPr>
        <p:txBody>
          <a:bodyPr/>
          <a:lstStyle/>
          <a:p>
            <a:r>
              <a:rPr lang="hr-HR" b="1" dirty="0"/>
              <a:t>AKTIVNOSTI I REZULTAT PROJEKTA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26856" y="2131006"/>
            <a:ext cx="10515600" cy="4351338"/>
          </a:xfrm>
        </p:spPr>
        <p:txBody>
          <a:bodyPr>
            <a:normAutofit/>
          </a:bodyPr>
          <a:lstStyle/>
          <a:p>
            <a:r>
              <a:rPr lang="sr-Latn-ME" dirty="0"/>
              <a:t>50 grozdova zadataka za MINT kompetencije</a:t>
            </a:r>
          </a:p>
          <a:p>
            <a:r>
              <a:rPr lang="sr-Latn-ME" dirty="0"/>
              <a:t>Rađeni po ugledu na PISA test</a:t>
            </a:r>
          </a:p>
          <a:p>
            <a:r>
              <a:rPr lang="sr-Latn-ME" dirty="0"/>
              <a:t>Odnose se na 25 originalnih tema (uvodnih tekstova, tabela i grafikona) – članci i objave na internetu, a odnose se na MINT</a:t>
            </a:r>
          </a:p>
          <a:p>
            <a:r>
              <a:rPr lang="sr-Latn-ME" dirty="0"/>
              <a:t>Teme su autentične i vezane isključivo za Crnu Goru</a:t>
            </a:r>
          </a:p>
          <a:p>
            <a:r>
              <a:rPr lang="sr-Latn-ME" dirty="0"/>
              <a:t>150 pripadajućih pitanja</a:t>
            </a:r>
          </a:p>
          <a:p>
            <a:r>
              <a:rPr lang="sr-Latn-ME" dirty="0"/>
              <a:t>Uvezuju najmanje dva predmeta</a:t>
            </a:r>
          </a:p>
          <a:p>
            <a:r>
              <a:rPr lang="sr-Latn-ME" dirty="0"/>
              <a:t>Smislenost odgovora ispred tačnosti</a:t>
            </a:r>
          </a:p>
          <a:p>
            <a:endParaRPr lang="sr-Latn-ME" dirty="0"/>
          </a:p>
          <a:p>
            <a:endParaRPr lang="sr-Latn-ME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257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5431" y="1057275"/>
            <a:ext cx="10515600" cy="5987195"/>
          </a:xfrm>
        </p:spPr>
        <p:txBody>
          <a:bodyPr/>
          <a:lstStyle/>
          <a:p>
            <a:endParaRPr lang="sr-Latn-ME" dirty="0"/>
          </a:p>
          <a:p>
            <a:endParaRPr lang="sr-Latn-ME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0276" y="1"/>
            <a:ext cx="7058024" cy="695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734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03E021-23FA-4ADE-BC05-7F1C1DDF0322}"/>
              </a:ext>
            </a:extLst>
          </p:cNvPr>
          <p:cNvSpPr txBox="1"/>
          <p:nvPr/>
        </p:nvSpPr>
        <p:spPr>
          <a:xfrm>
            <a:off x="1052623" y="2551819"/>
            <a:ext cx="981385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hr-HR" sz="2400" dirty="0">
              <a:solidFill>
                <a:prstClr val="black"/>
              </a:solidFill>
            </a:endParaRPr>
          </a:p>
          <a:p>
            <a:pPr algn="just"/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01748" y="1084840"/>
            <a:ext cx="10515600" cy="1325563"/>
          </a:xfrm>
        </p:spPr>
        <p:txBody>
          <a:bodyPr>
            <a:normAutofit/>
          </a:bodyPr>
          <a:lstStyle/>
          <a:p>
            <a:r>
              <a:rPr lang="sr-Latn-ME" dirty="0"/>
              <a:t>KORIŠĆENJE REZULTATA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82821" y="2506662"/>
            <a:ext cx="10515600" cy="4351338"/>
          </a:xfrm>
        </p:spPr>
        <p:txBody>
          <a:bodyPr/>
          <a:lstStyle/>
          <a:p>
            <a:r>
              <a:rPr lang="sr-Latn-ME" dirty="0"/>
              <a:t>Ciljna grupa – učenici VI razreda</a:t>
            </a:r>
          </a:p>
          <a:p>
            <a:endParaRPr lang="sr-Latn-ME" dirty="0"/>
          </a:p>
          <a:p>
            <a:r>
              <a:rPr lang="sr-Latn-ME" dirty="0"/>
              <a:t>Testiranje u okviru odabranih poglavlja iz prirodnih i društvenih nauka 2023. godine</a:t>
            </a:r>
          </a:p>
          <a:p>
            <a:endParaRPr lang="sr-Latn-ME" dirty="0"/>
          </a:p>
          <a:p>
            <a:r>
              <a:rPr lang="sr-Latn-ME" dirty="0"/>
              <a:t>Slijedi pilot testiranje i provjera validnosti i metrijskih karakteristika, tj. težine i diskriminativnosti pojedinačnih pitanja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708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01748" y="1084840"/>
            <a:ext cx="10515600" cy="1325563"/>
          </a:xfrm>
        </p:spPr>
        <p:txBody>
          <a:bodyPr>
            <a:normAutofit/>
          </a:bodyPr>
          <a:lstStyle/>
          <a:p>
            <a:r>
              <a:rPr lang="hr-HR" dirty="0"/>
              <a:t>OČEKIVANI EFEKTI</a:t>
            </a:r>
            <a:br>
              <a:rPr lang="hr-HR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01748" y="2135187"/>
            <a:ext cx="10515600" cy="4351338"/>
          </a:xfrm>
        </p:spPr>
        <p:txBody>
          <a:bodyPr/>
          <a:lstStyle/>
          <a:p>
            <a:r>
              <a:rPr lang="sr-Latn-ME" dirty="0"/>
              <a:t>Učenici će se navikavati na ovakva pitanja</a:t>
            </a:r>
          </a:p>
          <a:p>
            <a:endParaRPr lang="sr-Latn-ME" dirty="0"/>
          </a:p>
          <a:p>
            <a:r>
              <a:rPr lang="sr-Latn-ME" dirty="0"/>
              <a:t>Nastavnici imaju model pitanja koja mogu koristiti u nastavi</a:t>
            </a:r>
          </a:p>
          <a:p>
            <a:endParaRPr lang="sr-Latn-ME" dirty="0"/>
          </a:p>
          <a:p>
            <a:r>
              <a:rPr lang="sr-Latn-ME" dirty="0"/>
              <a:t>Unaprijeđena nastava</a:t>
            </a:r>
          </a:p>
          <a:p>
            <a:endParaRPr lang="sr-Latn-ME" dirty="0"/>
          </a:p>
          <a:p>
            <a:r>
              <a:rPr lang="sr-Latn-ME" dirty="0"/>
              <a:t>Bolja postignuća na međunarodnim testiranjima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014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03E021-23FA-4ADE-BC05-7F1C1DDF0322}"/>
              </a:ext>
            </a:extLst>
          </p:cNvPr>
          <p:cNvSpPr txBox="1"/>
          <p:nvPr/>
        </p:nvSpPr>
        <p:spPr>
          <a:xfrm>
            <a:off x="377110" y="3023017"/>
            <a:ext cx="981385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hr-HR" sz="2400" dirty="0"/>
          </a:p>
          <a:p>
            <a:pPr algn="just"/>
            <a:endParaRPr lang="en-GB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68495" y="1025962"/>
            <a:ext cx="10515600" cy="1159252"/>
          </a:xfrm>
        </p:spPr>
        <p:txBody>
          <a:bodyPr/>
          <a:lstStyle/>
          <a:p>
            <a:r>
              <a:rPr lang="sr-Latn-ME" dirty="0">
                <a:hlinkClick r:id="rId4" action="ppaction://hlinkfile"/>
              </a:rPr>
              <a:t>ŠTA DALJE?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68494" y="2506662"/>
            <a:ext cx="11279665" cy="3796602"/>
          </a:xfrm>
        </p:spPr>
        <p:txBody>
          <a:bodyPr>
            <a:normAutofit fontScale="85000" lnSpcReduction="10000"/>
          </a:bodyPr>
          <a:lstStyle/>
          <a:p>
            <a:r>
              <a:rPr lang="sr-Latn-ME" sz="4400" dirty="0"/>
              <a:t>Osposobljavati što više nastavnika za izradu zadataka koji ispituju funkcionalna i primjenjiva znanja iz više povezanih predmeta (tokom inicijalnog obrazovanja nastavnika i KPR-a)</a:t>
            </a:r>
          </a:p>
          <a:p>
            <a:pPr marL="0" indent="0">
              <a:buNone/>
            </a:pPr>
            <a:endParaRPr lang="sr-Latn-ME" sz="4400" dirty="0"/>
          </a:p>
          <a:p>
            <a:r>
              <a:rPr lang="sr-Latn-ME" sz="4400" dirty="0"/>
              <a:t>Izrađivati i primjenjivati ovakve zadatke u ispitima, gdje je god moguće (u nastavi, nacionalnim ispitima, ….)</a:t>
            </a:r>
          </a:p>
        </p:txBody>
      </p:sp>
    </p:spTree>
    <p:extLst>
      <p:ext uri="{BB962C8B-B14F-4D97-AF65-F5344CB8AC3E}">
        <p14:creationId xmlns:p14="http://schemas.microsoft.com/office/powerpoint/2010/main" val="2209759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30228</TotalTime>
  <Words>233</Words>
  <Application>Microsoft Office PowerPoint</Application>
  <PresentationFormat>Widescreen</PresentationFormat>
  <Paragraphs>44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KLJUČNE KOMPETENCIJE    Predstavljanje aktivnosti i rezultata vezanih za  ključne kompetencije u izradi i provedbi ispita u obrazovnom sistemu Crne Gore  Zorica Minić, Ispitni centar </vt:lpstr>
      <vt:lpstr>EKSTERNO TESTIRANJE I RAZVOJ KLJUČNIH KOMPETENCIJA </vt:lpstr>
      <vt:lpstr>AKTIVNOSTI I REZULTAT PROJEKTA</vt:lpstr>
      <vt:lpstr>PowerPoint Presentation</vt:lpstr>
      <vt:lpstr>KORIŠĆENJE REZULTATA</vt:lpstr>
      <vt:lpstr>OČEKIVANI EFEKTI </vt:lpstr>
      <vt:lpstr>ŠTA DALJE?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Petar</dc:creator>
  <cp:lastModifiedBy>Maja Jukic</cp:lastModifiedBy>
  <cp:revision>155</cp:revision>
  <cp:lastPrinted>2020-06-25T13:10:06Z</cp:lastPrinted>
  <dcterms:created xsi:type="dcterms:W3CDTF">2019-03-11T14:15:27Z</dcterms:created>
  <dcterms:modified xsi:type="dcterms:W3CDTF">2021-12-21T07:58:58Z</dcterms:modified>
</cp:coreProperties>
</file>