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838" r:id="rId4"/>
    <p:sldId id="836" r:id="rId5"/>
    <p:sldId id="834" r:id="rId6"/>
    <p:sldId id="833" r:id="rId7"/>
    <p:sldId id="839" r:id="rId8"/>
    <p:sldId id="818" r:id="rId9"/>
    <p:sldId id="832" r:id="rId10"/>
    <p:sldId id="841" r:id="rId11"/>
  </p:sldIdLst>
  <p:sldSz cx="12192000" cy="6858000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212" autoAdjust="0"/>
    <p:restoredTop sz="88000" autoAdjust="0"/>
  </p:normalViewPr>
  <p:slideViewPr>
    <p:cSldViewPr snapToGrid="0" showGuides="1">
      <p:cViewPr varScale="1">
        <p:scale>
          <a:sx n="79" d="100"/>
          <a:sy n="79" d="100"/>
        </p:scale>
        <p:origin x="62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3737F5-6ED0-4A70-BD8E-BB5CEA117EC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40333-AC54-422A-A121-5E725DCF5E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32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DCEFB5-F3F7-43FA-9B42-6CEBCDD3ADD8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5B058-2CED-45BC-B8F0-005CF4AD9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279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8890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725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81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61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597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75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62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5104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193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D5B058-2CED-45BC-B8F0-005CF4AD94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5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6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489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98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65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33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790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8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0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17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90463-C568-4ECC-9B54-7C3C29DCA999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139F7-2336-4837-B133-504339DE45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Animacije/3.a%20Animacija%20-%20Matematicka.mp4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andra.brkanovic@cso.gov.m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4149791"/>
            <a:ext cx="11216640" cy="2446081"/>
          </a:xfrm>
        </p:spPr>
        <p:txBody>
          <a:bodyPr>
            <a:noAutofit/>
          </a:bodyPr>
          <a:lstStyle/>
          <a:p>
            <a:pPr algn="r"/>
            <a:r>
              <a:rPr lang="en-US" sz="4000" b="1" dirty="0">
                <a:solidFill>
                  <a:srgbClr val="002060"/>
                </a:solidFill>
                <a:hlinkClick r:id="rId4" action="ppaction://hlinkfile"/>
              </a:rPr>
              <a:t>KLJUČNE KOMPETENCIJE</a:t>
            </a:r>
            <a:br>
              <a:rPr lang="hr-HR" sz="4000" b="1" dirty="0">
                <a:solidFill>
                  <a:srgbClr val="002060"/>
                </a:solidFill>
              </a:rPr>
            </a:br>
            <a:br>
              <a:rPr lang="hr-HR" sz="4000" b="1" dirty="0">
                <a:solidFill>
                  <a:srgbClr val="002060"/>
                </a:solidFill>
              </a:rPr>
            </a:br>
            <a:r>
              <a:rPr lang="en-US" sz="4000" b="1" dirty="0">
                <a:solidFill>
                  <a:srgbClr val="002060"/>
                </a:solidFill>
              </a:rPr>
              <a:t> 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Predstavljanje aktivnosti i rezultata vezanih za  ključne kompetencije</a:t>
            </a: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3000" b="1" dirty="0">
                <a:solidFill>
                  <a:srgbClr val="002060"/>
                </a:solidFill>
              </a:rPr>
              <a:t>u stručnom obrazovanju Crne Gore</a:t>
            </a:r>
            <a:br>
              <a:rPr lang="hr-HR" sz="3000" b="1" dirty="0">
                <a:solidFill>
                  <a:srgbClr val="002060"/>
                </a:solidFill>
              </a:rPr>
            </a:br>
            <a:br>
              <a:rPr lang="hr-HR" sz="3000" b="1" dirty="0">
                <a:solidFill>
                  <a:srgbClr val="002060"/>
                </a:solidFill>
              </a:rPr>
            </a:br>
            <a:r>
              <a:rPr lang="hr-HR" sz="2000" b="1" dirty="0">
                <a:solidFill>
                  <a:srgbClr val="002060"/>
                </a:solidFill>
              </a:rPr>
              <a:t>Sandra Brkanović, JU Centar za stručno obrazovanje</a:t>
            </a:r>
            <a:br>
              <a:rPr lang="hr-HR" sz="3000" b="1" dirty="0">
                <a:solidFill>
                  <a:srgbClr val="002060"/>
                </a:solidFill>
              </a:rPr>
            </a:b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385C95BD-28C2-9248-9165-23F3C6141599}"/>
              </a:ext>
            </a:extLst>
          </p:cNvPr>
          <p:cNvSpPr txBox="1">
            <a:spLocks/>
          </p:cNvSpPr>
          <p:nvPr/>
        </p:nvSpPr>
        <p:spPr>
          <a:xfrm>
            <a:off x="3379857" y="5249191"/>
            <a:ext cx="5432284" cy="10130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en-US" sz="500" b="1" dirty="0">
              <a:latin typeface="+mn-lt"/>
            </a:endParaRPr>
          </a:p>
          <a:p>
            <a:pPr algn="r"/>
            <a:r>
              <a:rPr lang="hr-HR" sz="1900" b="1" dirty="0">
                <a:latin typeface="+mn-lt"/>
              </a:rPr>
              <a:t> </a:t>
            </a:r>
            <a:endParaRPr lang="en-US" sz="190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FAA8C32-C4A2-44EE-B11F-505D25DC250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04" y="1218052"/>
            <a:ext cx="5062394" cy="284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7367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954652" y="1648305"/>
            <a:ext cx="9813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/>
          </a:p>
          <a:p>
            <a:pPr algn="ctr"/>
            <a:r>
              <a:rPr lang="sr-Latn-ME" sz="2800" b="1" dirty="0"/>
              <a:t>HVALA NA PAŽNI!</a:t>
            </a:r>
            <a:endParaRPr lang="en-GB" sz="28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F40058-9CEA-4075-8939-6C2346F8539A}"/>
              </a:ext>
            </a:extLst>
          </p:cNvPr>
          <p:cNvSpPr txBox="1"/>
          <p:nvPr/>
        </p:nvSpPr>
        <p:spPr>
          <a:xfrm>
            <a:off x="954652" y="3182161"/>
            <a:ext cx="9813851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/>
              <a:t>Sandra Brkanović</a:t>
            </a:r>
            <a:r>
              <a:rPr lang="hr-HR" sz="2400" dirty="0"/>
              <a:t>, rukovodilac odjeljenja za istraživanje i razvoj kvalifikacija, JU Centar za stručno obrazovanje</a:t>
            </a:r>
          </a:p>
          <a:p>
            <a:pPr algn="ctr"/>
            <a:endParaRPr lang="hr-HR" sz="2400" dirty="0">
              <a:hlinkClick r:id="rId4"/>
            </a:endParaRPr>
          </a:p>
          <a:p>
            <a:pPr algn="ctr"/>
            <a:r>
              <a:rPr lang="hr-HR" sz="2400" dirty="0">
                <a:hlinkClick r:id="rId4"/>
              </a:rPr>
              <a:t>sandra.brkanovic@cso.gov.me</a:t>
            </a:r>
            <a:r>
              <a:rPr lang="hr-HR" sz="2400" dirty="0"/>
              <a:t> </a:t>
            </a:r>
          </a:p>
          <a:p>
            <a:pPr algn="just"/>
            <a:endParaRPr lang="hr-HR" sz="2400" dirty="0"/>
          </a:p>
          <a:p>
            <a:pPr algn="just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9043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732" y="1084846"/>
            <a:ext cx="11582400" cy="706777"/>
          </a:xfrm>
        </p:spPr>
        <p:txBody>
          <a:bodyPr>
            <a:noAutofit/>
          </a:bodyPr>
          <a:lstStyle/>
          <a:p>
            <a:pPr algn="l"/>
            <a:br>
              <a:rPr lang="hr-HR" sz="3600" b="1" dirty="0"/>
            </a:br>
            <a:r>
              <a:rPr lang="hr-HR" sz="3600" b="1" dirty="0"/>
              <a:t>Reformski procesi u stručnom obrazovanju</a:t>
            </a: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786809" y="2412109"/>
            <a:ext cx="10082643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Uvođenje ključnih kompetencija kroz reformske procese u stručnom obrazovanju Crne Gore u okviru IPA projekata</a:t>
            </a:r>
          </a:p>
          <a:p>
            <a:endParaRPr lang="hr-H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Definisanjem</a:t>
            </a:r>
            <a:r>
              <a:rPr lang="en-US" sz="2400" dirty="0"/>
              <a:t> 8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/>
              <a:t>kompetencija</a:t>
            </a:r>
            <a:r>
              <a:rPr lang="en-US" sz="2400" dirty="0"/>
              <a:t> </a:t>
            </a:r>
            <a:r>
              <a:rPr lang="en-US" sz="2400" dirty="0" err="1"/>
              <a:t>za</a:t>
            </a:r>
            <a:r>
              <a:rPr lang="en-US" sz="2400" dirty="0"/>
              <a:t> c</a:t>
            </a:r>
            <a:r>
              <a:rPr lang="sr-Latn-ME" sz="2400" dirty="0"/>
              <a:t>j</a:t>
            </a:r>
            <a:r>
              <a:rPr lang="en-US" sz="2400" dirty="0" err="1"/>
              <a:t>eloživoto</a:t>
            </a:r>
            <a:r>
              <a:rPr lang="en-US" sz="2400" dirty="0"/>
              <a:t> </a:t>
            </a:r>
            <a:r>
              <a:rPr lang="en-US" sz="2400" dirty="0" err="1"/>
              <a:t>učenje</a:t>
            </a:r>
            <a:r>
              <a:rPr lang="en-US" sz="2400" dirty="0"/>
              <a:t> od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Evropske</a:t>
            </a:r>
            <a:r>
              <a:rPr lang="en-US" sz="2400" dirty="0"/>
              <a:t> </a:t>
            </a:r>
            <a:r>
              <a:rPr lang="en-US" sz="2400" dirty="0" err="1"/>
              <a:t>komisije</a:t>
            </a:r>
            <a:r>
              <a:rPr lang="en-US" sz="2400" dirty="0"/>
              <a:t> 2006. </a:t>
            </a:r>
            <a:r>
              <a:rPr lang="en-US" sz="2400" dirty="0" err="1"/>
              <a:t>godine</a:t>
            </a:r>
            <a:r>
              <a:rPr lang="en-US" sz="2400" dirty="0"/>
              <a:t>, a </a:t>
            </a:r>
            <a:r>
              <a:rPr lang="en-US" sz="2400" dirty="0" err="1"/>
              <a:t>nakon</a:t>
            </a:r>
            <a:r>
              <a:rPr lang="en-US" sz="2400" dirty="0"/>
              <a:t> toga </a:t>
            </a:r>
            <a:r>
              <a:rPr lang="en-US" sz="2400" dirty="0" err="1"/>
              <a:t>njihovom</a:t>
            </a:r>
            <a:r>
              <a:rPr lang="en-US" sz="2400" dirty="0"/>
              <a:t> </a:t>
            </a:r>
            <a:r>
              <a:rPr lang="en-US" sz="2400" dirty="0" err="1"/>
              <a:t>revizijom</a:t>
            </a:r>
            <a:r>
              <a:rPr lang="en-US" sz="2400" dirty="0"/>
              <a:t> 2018. </a:t>
            </a:r>
            <a:r>
              <a:rPr lang="en-US" sz="2400" dirty="0" err="1"/>
              <a:t>godine</a:t>
            </a:r>
            <a:r>
              <a:rPr lang="en-US" sz="2400" dirty="0"/>
              <a:t>, </a:t>
            </a:r>
            <a:r>
              <a:rPr lang="en-US" sz="2400" dirty="0" err="1"/>
              <a:t>sve</a:t>
            </a:r>
            <a:r>
              <a:rPr lang="en-US" sz="2400" dirty="0"/>
              <a:t> </a:t>
            </a:r>
            <a:r>
              <a:rPr lang="en-US" sz="2400" dirty="0" err="1"/>
              <a:t>zemlje</a:t>
            </a:r>
            <a:r>
              <a:rPr lang="en-US" sz="2400" dirty="0"/>
              <a:t> </a:t>
            </a:r>
            <a:r>
              <a:rPr lang="en-US" sz="2400" dirty="0" err="1"/>
              <a:t>su</a:t>
            </a:r>
            <a:r>
              <a:rPr lang="en-US" sz="2400" dirty="0"/>
              <a:t> u </a:t>
            </a:r>
            <a:r>
              <a:rPr lang="en-US" sz="2400" dirty="0" err="1"/>
              <a:t>obavezi</a:t>
            </a:r>
            <a:r>
              <a:rPr lang="en-US" sz="2400" dirty="0"/>
              <a:t> da </a:t>
            </a:r>
            <a:r>
              <a:rPr lang="en-US" sz="2400" dirty="0" err="1"/>
              <a:t>ih</a:t>
            </a:r>
            <a:r>
              <a:rPr lang="en-US" sz="2400" dirty="0"/>
              <a:t> </a:t>
            </a:r>
            <a:r>
              <a:rPr lang="en-US" sz="2400" dirty="0" err="1"/>
              <a:t>uvrste</a:t>
            </a:r>
            <a:r>
              <a:rPr lang="en-US" sz="2400" dirty="0"/>
              <a:t> u </a:t>
            </a:r>
            <a:r>
              <a:rPr lang="en-US" sz="2400" dirty="0" err="1"/>
              <a:t>svoj</a:t>
            </a:r>
            <a:r>
              <a:rPr lang="en-US" sz="2400" dirty="0"/>
              <a:t> </a:t>
            </a:r>
            <a:r>
              <a:rPr lang="en-US" sz="2400" dirty="0" err="1"/>
              <a:t>obrazovni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svim</a:t>
            </a:r>
            <a:r>
              <a:rPr lang="en-US" sz="2400" dirty="0"/>
              <a:t> </a:t>
            </a:r>
            <a:r>
              <a:rPr lang="en-US" sz="2400" dirty="0" err="1"/>
              <a:t>nivoima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. </a:t>
            </a:r>
          </a:p>
          <a:p>
            <a:endParaRPr lang="hr-HR" sz="2400" dirty="0"/>
          </a:p>
          <a:p>
            <a:endParaRPr lang="hr-H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771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291675"/>
            <a:ext cx="11582400" cy="86527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Prepoznavanje KK u ključnim dokumentima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786809" y="1998452"/>
            <a:ext cx="10082643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2400" dirty="0"/>
              <a:t>Ključne kompetencije su prepoznate u najvažnijim crnogorskim dokumentima koja se odnose na stručno obrazovanje:</a:t>
            </a:r>
          </a:p>
          <a:p>
            <a:endParaRPr lang="hr-H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Zakonu o stručnom obrazovanju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Zakonu o obrazovanju odraslih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Strategiji razvoja stručnog obrazovanja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Metodološkim dokumentima za razvoj standarda zanimanja, standarda kvalifikacija, obrazovnih programa i programa obrazovanja odraslih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Formularima za izradu godišnjeg plana rada i Plana realizacije ishoda učenja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Katalogu programa stručnog usavršavanja nastavnika i dr. dokumentima</a:t>
            </a:r>
          </a:p>
          <a:p>
            <a:endParaRPr lang="hr-H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337636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291675"/>
            <a:ext cx="11582400" cy="86527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Značaj KK u stručnom obrazovanju 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786809" y="2412109"/>
            <a:ext cx="10082643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A</a:t>
            </a:r>
            <a:r>
              <a:rPr lang="en-US" sz="2400" dirty="0" err="1"/>
              <a:t>kcenat</a:t>
            </a:r>
            <a:r>
              <a:rPr lang="sr-Latn-ME" sz="2400" dirty="0"/>
              <a:t> u stručnom obrazovanju je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sticanju</a:t>
            </a:r>
            <a:r>
              <a:rPr lang="en-US" sz="2400" dirty="0"/>
              <a:t> </a:t>
            </a:r>
            <a:r>
              <a:rPr lang="en-US" sz="2400" b="1" dirty="0" err="1"/>
              <a:t>stručnih</a:t>
            </a:r>
            <a:r>
              <a:rPr lang="en-US" sz="2400" b="1" dirty="0"/>
              <a:t> </a:t>
            </a:r>
            <a:r>
              <a:rPr lang="en-US" sz="2400" b="1" dirty="0" err="1"/>
              <a:t>kompetencija</a:t>
            </a:r>
            <a:r>
              <a:rPr lang="sr-Latn-ME" sz="2400" b="1" dirty="0"/>
              <a:t> </a:t>
            </a:r>
            <a:r>
              <a:rPr lang="sr-Latn-ME" sz="2400" dirty="0"/>
              <a:t>definisanih standardima zanimanja</a:t>
            </a:r>
            <a:r>
              <a:rPr lang="en-US" sz="2400" dirty="0"/>
              <a:t>, </a:t>
            </a:r>
            <a:r>
              <a:rPr lang="en-US" sz="2400" dirty="0" err="1"/>
              <a:t>posebno</a:t>
            </a:r>
            <a:r>
              <a:rPr lang="en-US" sz="2400" dirty="0"/>
              <a:t> </a:t>
            </a:r>
            <a:r>
              <a:rPr lang="en-US" sz="2400" dirty="0" err="1"/>
              <a:t>kroz</a:t>
            </a:r>
            <a:r>
              <a:rPr lang="en-US" sz="2400" dirty="0"/>
              <a:t> </a:t>
            </a:r>
            <a:r>
              <a:rPr lang="en-US" sz="2400" dirty="0" err="1"/>
              <a:t>praktičnu</a:t>
            </a:r>
            <a:r>
              <a:rPr lang="en-US" sz="2400" dirty="0"/>
              <a:t> </a:t>
            </a:r>
            <a:r>
              <a:rPr lang="en-US" sz="2400" dirty="0" err="1"/>
              <a:t>nastavu</a:t>
            </a:r>
            <a:r>
              <a:rPr lang="sr-Latn-ME" sz="2400" dirty="0"/>
              <a:t>, međutim, v</a:t>
            </a:r>
            <a:r>
              <a:rPr lang="en-US" sz="2400" dirty="0" err="1"/>
              <a:t>elik</a:t>
            </a:r>
            <a:r>
              <a:rPr lang="sr-Latn-ME" sz="2400" dirty="0"/>
              <a:t>a pažnja je posvećena </a:t>
            </a:r>
            <a:r>
              <a:rPr lang="en-US" sz="2400" dirty="0" err="1"/>
              <a:t>upravo</a:t>
            </a:r>
            <a:r>
              <a:rPr lang="sr-Latn-ME" sz="2400" dirty="0"/>
              <a:t> </a:t>
            </a:r>
            <a:r>
              <a:rPr lang="en-US" sz="2400" dirty="0" err="1"/>
              <a:t>sticanju</a:t>
            </a:r>
            <a:r>
              <a:rPr lang="en-US" sz="2400" dirty="0"/>
              <a:t> </a:t>
            </a:r>
            <a:r>
              <a:rPr lang="en-US" sz="2400" dirty="0" err="1"/>
              <a:t>mekih</a:t>
            </a:r>
            <a:r>
              <a:rPr lang="en-US" sz="2400" dirty="0"/>
              <a:t> </a:t>
            </a:r>
            <a:r>
              <a:rPr lang="en-US" sz="2400" dirty="0" err="1"/>
              <a:t>vještina</a:t>
            </a:r>
            <a:r>
              <a:rPr lang="en-US" sz="2400" dirty="0"/>
              <a:t>, </a:t>
            </a:r>
            <a:r>
              <a:rPr lang="en-US" sz="2400" dirty="0" err="1"/>
              <a:t>odnosno</a:t>
            </a:r>
            <a:r>
              <a:rPr lang="en-US" sz="2400" dirty="0"/>
              <a:t> </a:t>
            </a:r>
            <a:r>
              <a:rPr lang="en-US" sz="2400" b="1" dirty="0" err="1"/>
              <a:t>ključnih</a:t>
            </a:r>
            <a:r>
              <a:rPr lang="en-US" sz="2400" b="1" dirty="0"/>
              <a:t> </a:t>
            </a:r>
            <a:r>
              <a:rPr lang="en-US" sz="2400" b="1" dirty="0" err="1"/>
              <a:t>kompetencija</a:t>
            </a:r>
            <a:r>
              <a:rPr lang="sr-Latn-ME" sz="2400" b="1" dirty="0"/>
              <a:t> </a:t>
            </a:r>
            <a:r>
              <a:rPr lang="en-US" sz="2400" dirty="0"/>
              <a:t>da bi </a:t>
            </a:r>
            <a:r>
              <a:rPr lang="en-US" sz="2400" dirty="0" err="1"/>
              <a:t>učenik</a:t>
            </a:r>
            <a:r>
              <a:rPr lang="en-US" sz="2400" dirty="0"/>
              <a:t>, </a:t>
            </a:r>
            <a:r>
              <a:rPr lang="en-US" sz="2400" dirty="0" err="1"/>
              <a:t>po</a:t>
            </a:r>
            <a:r>
              <a:rPr lang="en-US" sz="2400" dirty="0"/>
              <a:t> </a:t>
            </a:r>
            <a:r>
              <a:rPr lang="en-US" sz="2400" dirty="0" err="1"/>
              <a:t>završetku</a:t>
            </a:r>
            <a:r>
              <a:rPr lang="en-US" sz="2400" dirty="0"/>
              <a:t> </a:t>
            </a:r>
            <a:r>
              <a:rPr lang="en-US" sz="2400" dirty="0" err="1"/>
              <a:t>stručnog</a:t>
            </a:r>
            <a:r>
              <a:rPr lang="en-US" sz="2400" dirty="0"/>
              <a:t> </a:t>
            </a:r>
            <a:r>
              <a:rPr lang="en-US" sz="2400" dirty="0" err="1"/>
              <a:t>obrazovanja</a:t>
            </a:r>
            <a:r>
              <a:rPr lang="en-US" sz="2400" dirty="0"/>
              <a:t> bio </a:t>
            </a:r>
            <a:r>
              <a:rPr lang="en-US" sz="2400" dirty="0" err="1"/>
              <a:t>kompletna</a:t>
            </a:r>
            <a:r>
              <a:rPr lang="en-US" sz="2400" dirty="0"/>
              <a:t> </a:t>
            </a:r>
            <a:r>
              <a:rPr lang="en-US" sz="2400" dirty="0" err="1"/>
              <a:t>ličnost</a:t>
            </a:r>
            <a:r>
              <a:rPr lang="en-US" sz="2400" dirty="0"/>
              <a:t>, </a:t>
            </a:r>
            <a:r>
              <a:rPr lang="en-US" sz="2400" dirty="0" err="1"/>
              <a:t>bilo</a:t>
            </a:r>
            <a:r>
              <a:rPr lang="en-US" sz="2400" dirty="0"/>
              <a:t> da ide </a:t>
            </a:r>
            <a:r>
              <a:rPr lang="en-US" sz="2400" dirty="0" err="1"/>
              <a:t>direktno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tržište</a:t>
            </a:r>
            <a:r>
              <a:rPr lang="en-US" sz="2400" dirty="0"/>
              <a:t> </a:t>
            </a:r>
            <a:r>
              <a:rPr lang="en-US" sz="2400" dirty="0" err="1"/>
              <a:t>rada</a:t>
            </a:r>
            <a:r>
              <a:rPr lang="en-US" sz="2400" dirty="0"/>
              <a:t> </a:t>
            </a:r>
            <a:r>
              <a:rPr lang="en-US" sz="2400" dirty="0" err="1"/>
              <a:t>ili</a:t>
            </a:r>
            <a:r>
              <a:rPr lang="en-US" sz="2400" dirty="0"/>
              <a:t> da ide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dalje</a:t>
            </a:r>
            <a:r>
              <a:rPr lang="en-US" sz="2400" dirty="0"/>
              <a:t> </a:t>
            </a:r>
            <a:r>
              <a:rPr lang="en-US" sz="2400" dirty="0" err="1"/>
              <a:t>školovanje</a:t>
            </a:r>
            <a:r>
              <a:rPr lang="en-US" sz="2400" dirty="0"/>
              <a:t>.</a:t>
            </a:r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ME" sz="2400" dirty="0"/>
          </a:p>
        </p:txBody>
      </p:sp>
    </p:spTree>
    <p:extLst>
      <p:ext uri="{BB962C8B-B14F-4D97-AF65-F5344CB8AC3E}">
        <p14:creationId xmlns:p14="http://schemas.microsoft.com/office/powerpoint/2010/main" val="3288999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291675"/>
            <a:ext cx="11582400" cy="86527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KK u formalnom i neformalnom stručnom obrazovanju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786809" y="2318252"/>
            <a:ext cx="1008264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sr-Latn-ME" altLang="sr-Latn-RS" sz="2400" dirty="0"/>
              <a:t>U formalnom obrazovanju, stručne kompetencije se dostižu kroz: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r-Latn-ME" altLang="sr-Latn-RS" sz="2400" dirty="0"/>
              <a:t>opšteobrazovne predmete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r-Latn-ME" altLang="sr-Latn-RS" sz="2400" dirty="0"/>
              <a:t>obavezne i izborne stručne module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r-Latn-ME" altLang="sr-Latn-RS" sz="2400" dirty="0"/>
              <a:t>slobodne/vannastavne aktivnosti</a:t>
            </a:r>
          </a:p>
          <a:p>
            <a:pPr marL="0" lvl="1">
              <a:defRPr/>
            </a:pPr>
            <a:endParaRPr lang="sr-Latn-ME" altLang="sr-Latn-RS" sz="2400" dirty="0"/>
          </a:p>
          <a:p>
            <a:pPr marL="0" lvl="1">
              <a:defRPr/>
            </a:pPr>
            <a:r>
              <a:rPr lang="sr-Latn-ME" altLang="sr-Latn-RS" sz="2400" dirty="0"/>
              <a:t>U neformalnom obrazovanju, stručne kompetencije se dostižu kroz: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r-Latn-ME" altLang="sr-Latn-RS" sz="2400" dirty="0"/>
              <a:t>jedinice kvalifikacije 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sr-Latn-ME" altLang="sr-Latn-RS" sz="2400" dirty="0"/>
              <a:t>posebne programe obrazovanja za sticanje ključnih kompetencija</a:t>
            </a:r>
          </a:p>
          <a:p>
            <a:pPr marL="0" lvl="1">
              <a:defRPr/>
            </a:pPr>
            <a:endParaRPr lang="sr-Latn-ME" altLang="sr-Latn-RS" sz="2400" i="1" dirty="0"/>
          </a:p>
        </p:txBody>
      </p:sp>
    </p:spTree>
    <p:extLst>
      <p:ext uri="{BB962C8B-B14F-4D97-AF65-F5344CB8AC3E}">
        <p14:creationId xmlns:p14="http://schemas.microsoft.com/office/powerpoint/2010/main" val="144777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0" y="1291675"/>
            <a:ext cx="11582400" cy="86527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KK u modulima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446315" y="1812128"/>
            <a:ext cx="11244942" cy="55399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ME" sz="2400" dirty="0"/>
              <a:t>M</a:t>
            </a:r>
            <a:r>
              <a:rPr lang="en-US" sz="2400" dirty="0" err="1"/>
              <a:t>oduli</a:t>
            </a:r>
            <a:r>
              <a:rPr lang="en-US" sz="2400" dirty="0"/>
              <a:t> </a:t>
            </a:r>
            <a:r>
              <a:rPr lang="sr-Latn-ME" sz="2400" dirty="0"/>
              <a:t>u obrazovnim programima </a:t>
            </a:r>
            <a:r>
              <a:rPr lang="en-US" sz="2400" dirty="0" err="1"/>
              <a:t>predstavljaju</a:t>
            </a:r>
            <a:r>
              <a:rPr lang="en-US" sz="2400" dirty="0"/>
              <a:t> c</a:t>
            </a:r>
            <a:r>
              <a:rPr lang="sr-Latn-ME" sz="2400" dirty="0"/>
              <a:t>j</a:t>
            </a:r>
            <a:r>
              <a:rPr lang="en-US" sz="2400" dirty="0" err="1"/>
              <a:t>elinu</a:t>
            </a:r>
            <a:r>
              <a:rPr lang="en-US" sz="2400" dirty="0"/>
              <a:t> </a:t>
            </a:r>
            <a:r>
              <a:rPr lang="en-US" sz="2400" dirty="0" err="1"/>
              <a:t>koja</a:t>
            </a:r>
            <a:r>
              <a:rPr lang="en-US" sz="2400" dirty="0"/>
              <a:t> </a:t>
            </a:r>
            <a:r>
              <a:rPr lang="en-US" sz="2400" dirty="0" err="1"/>
              <a:t>povezuje</a:t>
            </a:r>
            <a:r>
              <a:rPr lang="en-US" sz="2400" dirty="0"/>
              <a:t> </a:t>
            </a:r>
            <a:r>
              <a:rPr lang="en-US" sz="2400" dirty="0" err="1"/>
              <a:t>teorijska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praktična</a:t>
            </a:r>
            <a:r>
              <a:rPr lang="en-US" sz="2400" dirty="0"/>
              <a:t> </a:t>
            </a:r>
            <a:r>
              <a:rPr lang="en-US" sz="2400" dirty="0" err="1"/>
              <a:t>znanja</a:t>
            </a:r>
            <a:r>
              <a:rPr lang="sr-Latn-ME" sz="2400" dirty="0"/>
              <a:t>, a ključne kompetencije su njihov obavezan dio</a:t>
            </a:r>
          </a:p>
          <a:p>
            <a:r>
              <a:rPr lang="sr-Latn-ME" sz="2400" dirty="0"/>
              <a:t>T</a:t>
            </a:r>
            <a:r>
              <a:rPr lang="en-US" sz="2400" dirty="0"/>
              <a:t>o </a:t>
            </a:r>
            <a:r>
              <a:rPr lang="en-US" sz="2400" dirty="0" err="1"/>
              <a:t>znači</a:t>
            </a:r>
            <a:r>
              <a:rPr lang="en-US" sz="2400" dirty="0"/>
              <a:t> da se pored </a:t>
            </a:r>
            <a:r>
              <a:rPr lang="en-US" sz="2400" dirty="0" err="1"/>
              <a:t>struke</a:t>
            </a:r>
            <a:r>
              <a:rPr lang="en-US" sz="2400" dirty="0"/>
              <a:t>, </a:t>
            </a:r>
            <a:r>
              <a:rPr lang="sr-Latn-ME" sz="2400" dirty="0"/>
              <a:t>u okviru svakog modula </a:t>
            </a:r>
            <a:r>
              <a:rPr lang="en-US" sz="2400" dirty="0" err="1"/>
              <a:t>učeni</a:t>
            </a:r>
            <a:r>
              <a:rPr lang="sr-Latn-ME" sz="2400" dirty="0"/>
              <a:t>ci treba budu osposobljeni da: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pravilno komuniciraju,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korist</a:t>
            </a:r>
            <a:r>
              <a:rPr lang="sr-Latn-ME" sz="2400" dirty="0"/>
              <a:t>e </a:t>
            </a:r>
            <a:r>
              <a:rPr lang="en-US" sz="2400" dirty="0" err="1"/>
              <a:t>strane</a:t>
            </a:r>
            <a:r>
              <a:rPr lang="en-US" sz="2400" dirty="0"/>
              <a:t> </a:t>
            </a:r>
            <a:r>
              <a:rPr lang="en-US" sz="2400" dirty="0" err="1"/>
              <a:t>jezike</a:t>
            </a:r>
            <a:r>
              <a:rPr lang="en-US" sz="2400" dirty="0"/>
              <a:t>, </a:t>
            </a:r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budu </a:t>
            </a:r>
            <a:r>
              <a:rPr lang="en-US" sz="2400" dirty="0" err="1"/>
              <a:t>digitaln</a:t>
            </a:r>
            <a:r>
              <a:rPr lang="sr-Latn-ME" sz="2400" dirty="0"/>
              <a:t>o pismeni</a:t>
            </a:r>
            <a:r>
              <a:rPr lang="en-US" sz="2400" dirty="0"/>
              <a:t>, </a:t>
            </a:r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korist</a:t>
            </a:r>
            <a:r>
              <a:rPr lang="sr-Latn-ME" sz="2400" dirty="0"/>
              <a:t>e</a:t>
            </a:r>
            <a:r>
              <a:rPr lang="en-US" sz="2400" dirty="0"/>
              <a:t> </a:t>
            </a:r>
            <a:r>
              <a:rPr lang="en-US" sz="2400" dirty="0" err="1"/>
              <a:t>matematičku</a:t>
            </a:r>
            <a:r>
              <a:rPr lang="en-US" sz="2400" dirty="0"/>
              <a:t> </a:t>
            </a:r>
            <a:r>
              <a:rPr lang="en-US" sz="2400" dirty="0" err="1"/>
              <a:t>logiku</a:t>
            </a:r>
            <a:r>
              <a:rPr lang="sr-Latn-ME" sz="2400" dirty="0"/>
              <a:t> u različitim životnim situacijama</a:t>
            </a:r>
            <a:r>
              <a:rPr lang="en-US" sz="2400" dirty="0"/>
              <a:t>, </a:t>
            </a:r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budu </a:t>
            </a:r>
            <a:r>
              <a:rPr lang="en-US" sz="2400" dirty="0" err="1"/>
              <a:t>društveno</a:t>
            </a:r>
            <a:r>
              <a:rPr lang="en-US" sz="2400" dirty="0"/>
              <a:t> </a:t>
            </a:r>
            <a:r>
              <a:rPr lang="en-US" sz="2400" dirty="0" err="1"/>
              <a:t>odgovorn</a:t>
            </a:r>
            <a:r>
              <a:rPr lang="sr-Latn-ME" sz="2400" dirty="0"/>
              <a:t>i</a:t>
            </a:r>
            <a:r>
              <a:rPr lang="en-US" sz="2400" dirty="0"/>
              <a:t>, </a:t>
            </a:r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rad</a:t>
            </a:r>
            <a:r>
              <a:rPr lang="sr-Latn-ME" sz="2400" dirty="0"/>
              <a:t>e</a:t>
            </a:r>
            <a:r>
              <a:rPr lang="en-US" sz="2400" dirty="0"/>
              <a:t> </a:t>
            </a:r>
            <a:r>
              <a:rPr lang="en-US" sz="2400" dirty="0" err="1"/>
              <a:t>na</a:t>
            </a:r>
            <a:r>
              <a:rPr lang="en-US" sz="2400" dirty="0"/>
              <a:t> </a:t>
            </a:r>
            <a:r>
              <a:rPr lang="en-US" sz="2400" dirty="0" err="1"/>
              <a:t>sebi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sr-Latn-ME" sz="2400" dirty="0"/>
              <a:t>znaju </a:t>
            </a:r>
            <a:r>
              <a:rPr lang="en-US" sz="2400" dirty="0" err="1"/>
              <a:t>kako</a:t>
            </a:r>
            <a:r>
              <a:rPr lang="en-US" sz="2400" dirty="0"/>
              <a:t> da </a:t>
            </a:r>
            <a:r>
              <a:rPr lang="en-US" sz="2400" dirty="0" err="1"/>
              <a:t>uč</a:t>
            </a:r>
            <a:r>
              <a:rPr lang="sr-Latn-ME" sz="2400" dirty="0"/>
              <a:t>e</a:t>
            </a:r>
            <a:r>
              <a:rPr lang="en-US" sz="2400" dirty="0"/>
              <a:t>, </a:t>
            </a:r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razviju svoju kreativnost,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poštuj</a:t>
            </a:r>
            <a:r>
              <a:rPr lang="sr-Latn-ME" sz="2400" dirty="0"/>
              <a:t>u</a:t>
            </a:r>
            <a:r>
              <a:rPr lang="en-US" sz="2400" dirty="0"/>
              <a:t> </a:t>
            </a:r>
            <a:r>
              <a:rPr lang="en-US" sz="2400" dirty="0" err="1"/>
              <a:t>kulturološke</a:t>
            </a:r>
            <a:r>
              <a:rPr lang="en-US" sz="2400" dirty="0"/>
              <a:t> </a:t>
            </a:r>
            <a:r>
              <a:rPr lang="en-US" sz="2400" dirty="0" err="1"/>
              <a:t>različitosti</a:t>
            </a:r>
            <a:r>
              <a:rPr lang="en-US" sz="2400" dirty="0"/>
              <a:t>. </a:t>
            </a:r>
            <a:endParaRPr lang="sr-Latn-ME" sz="2400" dirty="0"/>
          </a:p>
          <a:p>
            <a:pPr lvl="0"/>
            <a:r>
              <a:rPr lang="en-US" sz="2400" dirty="0" err="1"/>
              <a:t>Evropska</a:t>
            </a:r>
            <a:r>
              <a:rPr lang="en-US" sz="2400" dirty="0"/>
              <a:t> </a:t>
            </a:r>
            <a:r>
              <a:rPr lang="en-US" sz="2400" dirty="0" err="1"/>
              <a:t>komisija</a:t>
            </a:r>
            <a:r>
              <a:rPr lang="en-US" sz="2400" dirty="0"/>
              <a:t> </a:t>
            </a:r>
            <a:r>
              <a:rPr lang="en-US" sz="2400" dirty="0" err="1"/>
              <a:t>ih</a:t>
            </a:r>
            <a:r>
              <a:rPr lang="en-US" sz="2400" dirty="0"/>
              <a:t> je </a:t>
            </a:r>
            <a:r>
              <a:rPr lang="en-US" sz="2400" dirty="0" err="1"/>
              <a:t>propisala</a:t>
            </a:r>
            <a:r>
              <a:rPr lang="en-US" sz="2400" dirty="0"/>
              <a:t> 8</a:t>
            </a:r>
            <a:r>
              <a:rPr lang="sr-Latn-ME" sz="2400" dirty="0"/>
              <a:t>, Crne Gora je prihvatila 8</a:t>
            </a:r>
            <a:r>
              <a:rPr lang="en-US" sz="2400" dirty="0"/>
              <a:t> i </a:t>
            </a:r>
            <a:r>
              <a:rPr lang="en-US" sz="2400" dirty="0" err="1"/>
              <a:t>sve</a:t>
            </a:r>
            <a:r>
              <a:rPr lang="en-US" sz="2400" dirty="0"/>
              <a:t> se </a:t>
            </a:r>
            <a:r>
              <a:rPr lang="en-US" sz="2400" dirty="0" err="1"/>
              <a:t>nalaze</a:t>
            </a:r>
            <a:r>
              <a:rPr lang="en-US" sz="2400" dirty="0"/>
              <a:t> u </a:t>
            </a:r>
            <a:r>
              <a:rPr lang="en-US" sz="2400" dirty="0" err="1"/>
              <a:t>modularizovanim</a:t>
            </a:r>
            <a:r>
              <a:rPr lang="en-US" sz="2400" dirty="0"/>
              <a:t> </a:t>
            </a:r>
            <a:r>
              <a:rPr lang="en-US" sz="2400" dirty="0" err="1"/>
              <a:t>obrazovnim</a:t>
            </a:r>
            <a:r>
              <a:rPr lang="en-US" sz="2400" dirty="0"/>
              <a:t> </a:t>
            </a:r>
            <a:r>
              <a:rPr lang="en-US" sz="2400" dirty="0" err="1"/>
              <a:t>programima</a:t>
            </a:r>
            <a:r>
              <a:rPr lang="en-US" sz="2400" dirty="0"/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ME" sz="2400" i="1" dirty="0"/>
          </a:p>
          <a:p>
            <a:endParaRPr lang="hr-H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2436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E31155-986B-CD4E-9F2D-4A81C9F184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8469" y="1133179"/>
            <a:ext cx="11582400" cy="865273"/>
          </a:xfrm>
        </p:spPr>
        <p:txBody>
          <a:bodyPr>
            <a:noAutofit/>
          </a:bodyPr>
          <a:lstStyle/>
          <a:p>
            <a:pPr algn="l"/>
            <a:r>
              <a:rPr lang="hr-HR" sz="3600" b="1" dirty="0"/>
              <a:t>Korelacija</a:t>
            </a:r>
            <a:br>
              <a:rPr lang="hr-HR" sz="3600" b="1" dirty="0"/>
            </a:br>
            <a:endParaRPr lang="en-US" sz="28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EE7352-74FE-3C45-9F12-04BD2D486F07}"/>
              </a:ext>
            </a:extLst>
          </p:cNvPr>
          <p:cNvSpPr txBox="1">
            <a:spLocks/>
          </p:cNvSpPr>
          <p:nvPr/>
        </p:nvSpPr>
        <p:spPr>
          <a:xfrm>
            <a:off x="786809" y="1998452"/>
            <a:ext cx="10685721" cy="4742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EFEC3C4-42BF-42D2-AD94-2931A701A2E0}"/>
              </a:ext>
            </a:extLst>
          </p:cNvPr>
          <p:cNvSpPr txBox="1"/>
          <p:nvPr/>
        </p:nvSpPr>
        <p:spPr>
          <a:xfrm>
            <a:off x="786809" y="1899216"/>
            <a:ext cx="10685721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Korelacija između opšteobrazovnih predmeta i stručnih modula u implementaciji</a:t>
            </a:r>
          </a:p>
          <a:p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Neposredna saradnja nastavnika koji planiraju i realizuju opšteobrazovne predmete i stručne module</a:t>
            </a:r>
          </a:p>
          <a:p>
            <a:endParaRPr lang="sr-Latn-ME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r-Latn-ME" sz="2400" dirty="0"/>
              <a:t>Povezivanje stručnih i ključnih kompetencija ima za cilj osposobljavanje mladih ljudi za stručnu oblast za koju su se opredijelili ali da ih ujedno formira kao kompletne ličnosti sposobne za </a:t>
            </a:r>
            <a:r>
              <a:rPr lang="hr-HR" altLang="sr-Latn-RS" sz="2400" dirty="0"/>
              <a:t>rad, socijalnu uključenost i zdrav način života.  </a:t>
            </a:r>
            <a:endParaRPr lang="sr-Latn-ME" sz="2400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sr-Latn-ME" sz="2400" i="1" dirty="0"/>
          </a:p>
          <a:p>
            <a:endParaRPr lang="hr-HR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3139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1156430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Aktivnosti i rezultati projekta iz ugla CSO-a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435430" y="1776722"/>
            <a:ext cx="1137557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sr-Latn-ME" sz="2400" dirty="0"/>
              <a:t>Projekat je uticao na: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ME" sz="2400" dirty="0"/>
              <a:t>Prepoznavanje značaja ključnih kompetencija na svim nivoima obrazovanja, </a:t>
            </a:r>
            <a:r>
              <a:rPr lang="sr-Latn-ME" sz="2400" b="1" dirty="0"/>
              <a:t>posebno u stručnom obrazovanju </a:t>
            </a:r>
            <a:r>
              <a:rPr lang="sr-Latn-ME" sz="2400" dirty="0"/>
              <a:t>iz ugla CSO-a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ME" sz="2400" dirty="0"/>
              <a:t>Povezivanje obrazovnih institucija sistema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ME" sz="2400" dirty="0"/>
              <a:t>Sistematičan pristup izradi dokumenata (crnogorskog okvira ključnih kompetencija, priručnika, primjera dobre prakse, modula)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ME" sz="2400" dirty="0"/>
              <a:t>Jasno koncipirane obuke menadžmenta škola, nastavnika i predstavnika institucija (Ključne kompetencije – Nastava kroz kurikulume, procjenjivanje i evaluacija na nivou institucije – IPA i Obrazovanje nastavnika za ključne kompetencije u  osnovnom i srednjem obrazovanju)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ME" sz="2400" dirty="0"/>
              <a:t>Implementaciju projektnih aktivnosti kroz podsticanje </a:t>
            </a:r>
            <a:r>
              <a:rPr lang="en-US" sz="2400" dirty="0" err="1"/>
              <a:t>nastavnika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učenika</a:t>
            </a:r>
            <a:r>
              <a:rPr lang="en-US" sz="2400" dirty="0"/>
              <a:t> da </a:t>
            </a:r>
            <a:r>
              <a:rPr lang="en-US" sz="2400" dirty="0" err="1"/>
              <a:t>rade</a:t>
            </a:r>
            <a:r>
              <a:rPr lang="en-US" sz="2400" dirty="0"/>
              <a:t> </a:t>
            </a:r>
            <a:r>
              <a:rPr lang="en-US" sz="2400" dirty="0" err="1"/>
              <a:t>timski</a:t>
            </a:r>
            <a:r>
              <a:rPr lang="en-US" sz="2400" dirty="0"/>
              <a:t>, da </a:t>
            </a:r>
            <a:r>
              <a:rPr lang="en-US" sz="2400" dirty="0" err="1"/>
              <a:t>realizuju</a:t>
            </a:r>
            <a:r>
              <a:rPr lang="en-US" sz="2400" dirty="0"/>
              <a:t> </a:t>
            </a:r>
            <a:r>
              <a:rPr lang="en-US" sz="2400" dirty="0" err="1"/>
              <a:t>aktivnosti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ostvaruju</a:t>
            </a:r>
            <a:r>
              <a:rPr lang="en-US" sz="2400" dirty="0"/>
              <a:t> </a:t>
            </a:r>
            <a:r>
              <a:rPr lang="en-US" sz="2400" dirty="0" err="1"/>
              <a:t>rezultate</a:t>
            </a:r>
            <a:r>
              <a:rPr lang="en-US" sz="2400" dirty="0"/>
              <a:t> </a:t>
            </a:r>
            <a:r>
              <a:rPr lang="en-US" sz="2400" dirty="0" err="1"/>
              <a:t>koji</a:t>
            </a:r>
            <a:r>
              <a:rPr lang="en-US" sz="2400" dirty="0"/>
              <a:t> </a:t>
            </a:r>
            <a:r>
              <a:rPr lang="en-US" sz="2400" dirty="0" err="1"/>
              <a:t>povezuju</a:t>
            </a:r>
            <a:r>
              <a:rPr lang="en-US" sz="2400" dirty="0"/>
              <a:t> </a:t>
            </a:r>
            <a:r>
              <a:rPr lang="en-US" sz="2400" dirty="0" err="1"/>
              <a:t>više</a:t>
            </a:r>
            <a:r>
              <a:rPr lang="en-US" sz="2400" dirty="0"/>
              <a:t> </a:t>
            </a:r>
            <a:r>
              <a:rPr lang="en-US" sz="2400" dirty="0" err="1"/>
              <a:t>različitih</a:t>
            </a:r>
            <a:r>
              <a:rPr lang="en-US" sz="2400" dirty="0"/>
              <a:t> </a:t>
            </a:r>
            <a:r>
              <a:rPr lang="en-US" sz="2400" dirty="0" err="1"/>
              <a:t>ključnih</a:t>
            </a:r>
            <a:r>
              <a:rPr lang="en-US" sz="2400" dirty="0"/>
              <a:t> </a:t>
            </a:r>
            <a:r>
              <a:rPr lang="en-US" sz="2400" dirty="0" err="1"/>
              <a:t>kompetencija</a:t>
            </a:r>
            <a:r>
              <a:rPr lang="sr-Latn-ME" sz="2400" dirty="0"/>
              <a:t> 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sr-Latn-ME" sz="2400" dirty="0"/>
              <a:t>Vidljivost rezultata kroz promotivne aktivnosti</a:t>
            </a:r>
          </a:p>
        </p:txBody>
      </p:sp>
    </p:spTree>
    <p:extLst>
      <p:ext uri="{BB962C8B-B14F-4D97-AF65-F5344CB8AC3E}">
        <p14:creationId xmlns:p14="http://schemas.microsoft.com/office/powerpoint/2010/main" val="236737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27CDE36-639E-4909-9E48-1C0F78A5CBF2}"/>
              </a:ext>
            </a:extLst>
          </p:cNvPr>
          <p:cNvSpPr txBox="1"/>
          <p:nvPr/>
        </p:nvSpPr>
        <p:spPr>
          <a:xfrm>
            <a:off x="691117" y="936974"/>
            <a:ext cx="10600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b="1" dirty="0"/>
              <a:t>Izazovi tokom realizacije projektnih aktivnosti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D03E021-23FA-4ADE-BC05-7F1C1DDF0322}"/>
              </a:ext>
            </a:extLst>
          </p:cNvPr>
          <p:cNvSpPr txBox="1"/>
          <p:nvPr/>
        </p:nvSpPr>
        <p:spPr>
          <a:xfrm>
            <a:off x="1052623" y="2551819"/>
            <a:ext cx="981385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hr-HR" sz="2400" dirty="0"/>
          </a:p>
          <a:p>
            <a:pPr algn="just"/>
            <a:endParaRPr lang="en-GB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EF40058-9CEA-4075-8939-6C2346F8539A}"/>
              </a:ext>
            </a:extLst>
          </p:cNvPr>
          <p:cNvSpPr txBox="1"/>
          <p:nvPr/>
        </p:nvSpPr>
        <p:spPr>
          <a:xfrm>
            <a:off x="769595" y="1701704"/>
            <a:ext cx="981385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Veliki broj nastavnika i dana planiranih za obuku u okviru projekta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Nedovoljna saradnja nastavnika u školama i podsticanje unapređenja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Različite nadležnosti institucija uključenih u realizaciju projektnih aktivnosti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Povezivanje svega što je do sada urađeno na ovu temu u Crnoj Gori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Pandemija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Održivost (nastaviti sa obukama i promocijom značaja ključnih kompetencija)</a:t>
            </a:r>
          </a:p>
          <a:p>
            <a:endParaRPr lang="hr-H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Odlično vođen projekat sa stručnim timom eksperata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Pozitivna energija tokom trajanja projekta </a:t>
            </a:r>
          </a:p>
          <a:p>
            <a:endParaRPr lang="hr-HR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r-HR" sz="2400" dirty="0"/>
              <a:t>Hvala u ime Centra za stručno obrazovanje!</a:t>
            </a:r>
          </a:p>
          <a:p>
            <a:pPr algn="just"/>
            <a:endParaRPr lang="hr-HR" sz="2400" dirty="0"/>
          </a:p>
          <a:p>
            <a:pPr algn="just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9001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30137</TotalTime>
  <Words>689</Words>
  <Application>Microsoft Office PowerPoint</Application>
  <PresentationFormat>Widescreen</PresentationFormat>
  <Paragraphs>81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KLJUČNE KOMPETENCIJE    Predstavljanje aktivnosti i rezultata vezanih za  ključne kompetencije u stručnom obrazovanju Crne Gore  Sandra Brkanović, JU Centar za stručno obrazovanje </vt:lpstr>
      <vt:lpstr> Reformski procesi u stručnom obrazovanju</vt:lpstr>
      <vt:lpstr>Prepoznavanje KK u ključnim dokumentima </vt:lpstr>
      <vt:lpstr>Značaj KK u stručnom obrazovanju  </vt:lpstr>
      <vt:lpstr>KK u formalnom i neformalnom stručnom obrazovanju </vt:lpstr>
      <vt:lpstr>KK u modulima </vt:lpstr>
      <vt:lpstr>Korelacija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Petar</dc:creator>
  <cp:lastModifiedBy>Maja Jukic</cp:lastModifiedBy>
  <cp:revision>220</cp:revision>
  <cp:lastPrinted>2020-06-25T13:10:06Z</cp:lastPrinted>
  <dcterms:created xsi:type="dcterms:W3CDTF">2019-03-11T14:15:27Z</dcterms:created>
  <dcterms:modified xsi:type="dcterms:W3CDTF">2021-12-21T02:20:01Z</dcterms:modified>
</cp:coreProperties>
</file>