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818" r:id="rId4"/>
    <p:sldId id="840" r:id="rId5"/>
    <p:sldId id="841" r:id="rId6"/>
    <p:sldId id="842" r:id="rId7"/>
    <p:sldId id="843" r:id="rId8"/>
    <p:sldId id="846" r:id="rId9"/>
    <p:sldId id="844" r:id="rId10"/>
    <p:sldId id="831" r:id="rId11"/>
    <p:sldId id="845" r:id="rId12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2" autoAdjust="0"/>
    <p:restoredTop sz="88000" autoAdjust="0"/>
  </p:normalViewPr>
  <p:slideViewPr>
    <p:cSldViewPr snapToGrid="0" showGuides="1">
      <p:cViewPr varScale="1">
        <p:scale>
          <a:sx n="79" d="100"/>
          <a:sy n="79" d="100"/>
        </p:scale>
        <p:origin x="62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37F5-6ED0-4A70-BD8E-BB5CEA117EC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0333-AC54-422A-A121-5E725DCF5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EFB5-F3F7-43FA-9B42-6CEBCDD3ADD8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B058-2CED-45BC-B8F0-005CF4AD9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9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03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7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8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19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46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0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22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56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93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3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9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7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0463-C568-4ECC-9B54-7C3C29DCA999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Animacije/2.a%20Animacija%20-%20Visejezicnost-Final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4149791"/>
            <a:ext cx="11216640" cy="2446081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</a:rPr>
              <a:t>KLJUČNE </a:t>
            </a:r>
            <a:r>
              <a:rPr lang="en-US" sz="4000" b="1" dirty="0">
                <a:solidFill>
                  <a:srgbClr val="002060"/>
                </a:solidFill>
                <a:hlinkClick r:id="rId4" action="ppaction://hlinkfile"/>
              </a:rPr>
              <a:t>KOMPETENCIJE</a:t>
            </a:r>
            <a:br>
              <a:rPr lang="hr-HR" sz="4000" b="1" dirty="0">
                <a:solidFill>
                  <a:srgbClr val="002060"/>
                </a:solidFill>
              </a:rPr>
            </a:br>
            <a:r>
              <a:rPr lang="hr-HR" sz="3000" b="1" dirty="0">
                <a:solidFill>
                  <a:srgbClr val="002060"/>
                </a:solidFill>
              </a:rPr>
              <a:t>Predstavljanje aktivnosti i rezultata u vezi sa ključnim kompetencijama u visokom obrazovanju budućih nastavnika u </a:t>
            </a: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3000" b="1" dirty="0">
                <a:solidFill>
                  <a:srgbClr val="002060"/>
                </a:solidFill>
              </a:rPr>
              <a:t>Crnoj  Gori    </a:t>
            </a: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3000" b="1" dirty="0">
                <a:solidFill>
                  <a:srgbClr val="002060"/>
                </a:solidFill>
              </a:rPr>
              <a:t>								</a:t>
            </a:r>
            <a:r>
              <a:rPr lang="en-GB" sz="2400" b="1" dirty="0" err="1">
                <a:solidFill>
                  <a:srgbClr val="002060"/>
                </a:solidFill>
              </a:rPr>
              <a:t>Dijana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Vučković</a:t>
            </a:r>
            <a:r>
              <a:rPr lang="en-GB" sz="2400" b="1" dirty="0">
                <a:solidFill>
                  <a:srgbClr val="002060"/>
                </a:solidFill>
              </a:rPr>
              <a:t>, docent </a:t>
            </a:r>
            <a:r>
              <a:rPr lang="en-GB" sz="2400" b="1" dirty="0" err="1">
                <a:solidFill>
                  <a:srgbClr val="002060"/>
                </a:solidFill>
              </a:rPr>
              <a:t>dr</a:t>
            </a:r>
            <a:r>
              <a:rPr lang="hr-HR" sz="2400" b="1" dirty="0">
                <a:solidFill>
                  <a:srgbClr val="002060"/>
                </a:solidFill>
              </a:rPr>
              <a:t>.</a:t>
            </a:r>
            <a:br>
              <a:rPr lang="hr-HR" sz="3000" b="1" dirty="0">
                <a:solidFill>
                  <a:srgbClr val="002060"/>
                </a:solidFill>
              </a:rPr>
            </a:b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5C95BD-28C2-9248-9165-23F3C6141599}"/>
              </a:ext>
            </a:extLst>
          </p:cNvPr>
          <p:cNvSpPr txBox="1">
            <a:spLocks/>
          </p:cNvSpPr>
          <p:nvPr/>
        </p:nvSpPr>
        <p:spPr>
          <a:xfrm>
            <a:off x="3379857" y="5249191"/>
            <a:ext cx="5432284" cy="1013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500" b="1" dirty="0">
              <a:latin typeface="+mn-lt"/>
            </a:endParaRPr>
          </a:p>
          <a:p>
            <a:pPr algn="r"/>
            <a:r>
              <a:rPr lang="hr-HR" sz="1900" b="1" dirty="0">
                <a:latin typeface="+mn-lt"/>
              </a:rPr>
              <a:t> </a:t>
            </a:r>
            <a:endParaRPr lang="en-US" sz="1900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A8C32-C4A2-44EE-B11F-505D25DC25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8" y="1024128"/>
            <a:ext cx="4546206" cy="2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3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936974"/>
            <a:ext cx="106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Zaključci o projektnim aktivnostima i njihovom nastavku nakon završenog projekta</a:t>
            </a:r>
            <a:endParaRPr lang="hr-HR" sz="3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577135" y="2536448"/>
            <a:ext cx="98138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2400" dirty="0"/>
          </a:p>
          <a:p>
            <a:pPr algn="just"/>
            <a:endParaRPr lang="en-GB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6B049C-2A78-4F10-90DC-934183EB4E62}"/>
              </a:ext>
            </a:extLst>
          </p:cNvPr>
          <p:cNvSpPr txBox="1"/>
          <p:nvPr/>
        </p:nvSpPr>
        <p:spPr>
          <a:xfrm>
            <a:off x="1414272" y="2316403"/>
            <a:ext cx="85587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r-Latn-ME" sz="2400" dirty="0"/>
              <a:t>Moduli su fleksibilni, mogu biti ’’uklopljeni’’ u različite programe.</a:t>
            </a:r>
          </a:p>
          <a:p>
            <a:pPr algn="just"/>
            <a:r>
              <a:rPr lang="sr-Latn-ME" sz="2400" dirty="0"/>
              <a:t>Akreditacija studijskih programa – uloga Univerziteta i Agencije.</a:t>
            </a:r>
          </a:p>
          <a:p>
            <a:pPr algn="just"/>
            <a:endParaRPr lang="sr-Latn-ME" sz="2400" dirty="0"/>
          </a:p>
          <a:p>
            <a:pPr algn="just"/>
            <a:r>
              <a:rPr lang="sr-Latn-ME" sz="2400" dirty="0"/>
              <a:t>Razvijene module potrebno je inkorporirati u visokoškolsko obrazovanje.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0975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1796335" y="2304800"/>
            <a:ext cx="6482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/>
              <a:t>Hvala na pažnji!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262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1291675"/>
            <a:ext cx="11582400" cy="865273"/>
          </a:xfrm>
        </p:spPr>
        <p:txBody>
          <a:bodyPr>
            <a:noAutofit/>
          </a:bodyPr>
          <a:lstStyle/>
          <a:p>
            <a:pPr algn="l"/>
            <a:r>
              <a:rPr lang="hr-HR" sz="3600" b="1" dirty="0"/>
              <a:t>Predstavljanje razvoja KK u Crnoj Gori</a:t>
            </a:r>
            <a:br>
              <a:rPr lang="hr-HR" sz="3600" b="1" dirty="0"/>
            </a:b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786809" y="1998452"/>
            <a:ext cx="10685721" cy="474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FEC3C4-42BF-42D2-AD94-2931A701A2E0}"/>
              </a:ext>
            </a:extLst>
          </p:cNvPr>
          <p:cNvSpPr txBox="1"/>
          <p:nvPr/>
        </p:nvSpPr>
        <p:spPr>
          <a:xfrm>
            <a:off x="1024129" y="2233006"/>
            <a:ext cx="1059484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i="1" dirty="0"/>
              <a:t>Za sve ključne kompetencije definisani su ishodi za visoko obrazovanje. Primjer: </a:t>
            </a:r>
            <a:endParaRPr lang="hr-H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Na kraju procesa učenja u okviru visokog obrazovanja, student: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Funkcionalno koristi jezik struke, pronalazi i analizira stručne i naučne tekstove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Kritički upoređuje i analizira informacije (činjenice, tvrdnje, koncepcije) iz literature relevantne za istraživačko polje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 err="1"/>
              <a:t>Prezentuje</a:t>
            </a:r>
            <a:r>
              <a:rPr lang="hr-HR" sz="2400" dirty="0"/>
              <a:t> složene ideje i koncepte (npr. poslovne ideje, inovacije, nove naučne spoznaje i dr.) koncizno i na uvjerljiv način, primjereno kontekstu, koristeći različite oblike grafičkih, vizuelnih, digitalnih i audio prezentacija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Piše seminarske, stručne, naučne i druge radove poštujući pravila akadmskog integriteta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Inicira i učestvuje u konstruktivnom i kritičkom dijalogu. </a:t>
            </a:r>
            <a:r>
              <a:rPr lang="hr-HR" sz="2400" i="1" dirty="0"/>
              <a:t>Kompetencija pismenost</a:t>
            </a:r>
          </a:p>
        </p:txBody>
      </p:sp>
    </p:spTree>
    <p:extLst>
      <p:ext uri="{BB962C8B-B14F-4D97-AF65-F5344CB8AC3E}">
        <p14:creationId xmlns:p14="http://schemas.microsoft.com/office/powerpoint/2010/main" val="346771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1156430"/>
            <a:ext cx="106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Za obrazovanje budućih nastavnika sistem KK ima dualno značenje: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1084521" y="2247019"/>
            <a:ext cx="9813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i="1" dirty="0"/>
              <a:t>Kao visokoškolci trebalo bi da usvoje i usavrše KK,</a:t>
            </a:r>
          </a:p>
          <a:p>
            <a:r>
              <a:rPr lang="hr-HR" sz="2400" i="1" dirty="0"/>
              <a:t>Kao budući nastavnici moraju biti pripremljeni da poučavaju KK.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673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1156430"/>
            <a:ext cx="106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Ključni dokumenti: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1084521" y="2247019"/>
            <a:ext cx="98138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Strategija obrazovanja nastavnika Crne Gore 2017–2024.</a:t>
            </a:r>
            <a:endParaRPr lang="sr-Latn-ME" sz="3600" dirty="0"/>
          </a:p>
          <a:p>
            <a:r>
              <a:rPr lang="en-US" sz="3600" dirty="0"/>
              <a:t>Standard</a:t>
            </a:r>
            <a:r>
              <a:rPr lang="sr-Latn-ME" sz="3600" dirty="0"/>
              <a:t>i</a:t>
            </a:r>
            <a:r>
              <a:rPr lang="en-US" sz="3600" dirty="0"/>
              <a:t> </a:t>
            </a:r>
            <a:r>
              <a:rPr lang="en-US" sz="3600" dirty="0" err="1"/>
              <a:t>kompetencija</a:t>
            </a:r>
            <a:r>
              <a:rPr lang="en-US" sz="3600" dirty="0"/>
              <a:t> za </a:t>
            </a:r>
            <a:r>
              <a:rPr lang="en-US" sz="3600" dirty="0" err="1"/>
              <a:t>nastavnike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direktore</a:t>
            </a:r>
            <a:r>
              <a:rPr lang="en-US" sz="3600" dirty="0"/>
              <a:t> u </a:t>
            </a:r>
            <a:r>
              <a:rPr lang="en-US" sz="3600" dirty="0" err="1"/>
              <a:t>vaspitno-obrazovnim</a:t>
            </a:r>
            <a:r>
              <a:rPr lang="en-US" sz="3600" dirty="0"/>
              <a:t> </a:t>
            </a:r>
            <a:r>
              <a:rPr lang="en-US" sz="3600" dirty="0" err="1"/>
              <a:t>ustanovama</a:t>
            </a:r>
            <a:r>
              <a:rPr lang="sr-Latn-ME" sz="3600" dirty="0"/>
              <a:t> (2016).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438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1156430"/>
            <a:ext cx="106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/>
              <a:t>Moduli koji obezbjeđuju nastavničke kompetencije</a:t>
            </a:r>
            <a:endParaRPr lang="hr-HR" sz="3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1084521" y="2247019"/>
            <a:ext cx="981385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200" dirty="0"/>
              <a:t>Psihološki,</a:t>
            </a:r>
          </a:p>
          <a:p>
            <a:r>
              <a:rPr lang="sr-Latn-ME" sz="3200" dirty="0"/>
              <a:t>Pedagoški,</a:t>
            </a:r>
          </a:p>
          <a:p>
            <a:r>
              <a:rPr lang="sr-Latn-ME" sz="3200" dirty="0"/>
              <a:t>Didaktički,</a:t>
            </a:r>
          </a:p>
          <a:p>
            <a:r>
              <a:rPr lang="sr-Latn-ME" sz="3200" dirty="0"/>
              <a:t>Metodički.</a:t>
            </a:r>
          </a:p>
          <a:p>
            <a:endParaRPr lang="sr-Latn-ME" sz="3200" dirty="0"/>
          </a:p>
          <a:p>
            <a:r>
              <a:rPr lang="sr-Latn-ME" sz="3200" dirty="0"/>
              <a:t>Svaki po 15 ECTS.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8737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1156430"/>
            <a:ext cx="106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/>
              <a:t>Psihološki modul</a:t>
            </a:r>
            <a:endParaRPr lang="hr-HR" sz="3600" b="1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1FC156D-07CB-4236-A241-A02746A56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2361701"/>
              </p:ext>
            </p:extLst>
          </p:nvPr>
        </p:nvGraphicFramePr>
        <p:xfrm>
          <a:off x="2315497" y="2005782"/>
          <a:ext cx="5722015" cy="2381084"/>
        </p:xfrm>
        <a:graphic>
          <a:graphicData uri="http://schemas.openxmlformats.org/drawingml/2006/table">
            <a:tbl>
              <a:tblPr firstRow="1" firstCol="1" bandRow="1"/>
              <a:tblGrid>
                <a:gridCol w="5722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Roboto"/>
                          <a:ea typeface="Roboto"/>
                          <a:cs typeface="Roboto"/>
                        </a:rPr>
                        <a:t>Osnove opšte i razvojne psihologije</a:t>
                      </a:r>
                      <a:endParaRPr lang="en-US" sz="18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Roboto"/>
                          <a:ea typeface="Roboto"/>
                          <a:cs typeface="Roboto"/>
                        </a:rPr>
                        <a:t>Psihologija učenja i poučavanja</a:t>
                      </a:r>
                      <a:endParaRPr lang="en-US" sz="18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Roboto"/>
                          <a:ea typeface="Roboto"/>
                          <a:cs typeface="Roboto"/>
                        </a:rPr>
                        <a:t>Ključne kompetencije za cjeloživotno učenje</a:t>
                      </a:r>
                      <a:endParaRPr lang="en-US" sz="18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Roboto"/>
                          <a:ea typeface="Roboto"/>
                          <a:cs typeface="Roboto"/>
                        </a:rPr>
                        <a:t>Profesionalna orijentacija i razvoj karijere</a:t>
                      </a:r>
                      <a:endParaRPr lang="en-US" sz="18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9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1156430"/>
            <a:ext cx="106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/>
              <a:t>Pedagoški modul</a:t>
            </a:r>
            <a:endParaRPr lang="hr-HR" sz="3600" b="1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1FC156D-07CB-4236-A241-A02746A56B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638479"/>
              </p:ext>
            </p:extLst>
          </p:nvPr>
        </p:nvGraphicFramePr>
        <p:xfrm>
          <a:off x="2609088" y="2005782"/>
          <a:ext cx="7851648" cy="2381084"/>
        </p:xfrm>
        <a:graphic>
          <a:graphicData uri="http://schemas.openxmlformats.org/drawingml/2006/table">
            <a:tbl>
              <a:tblPr firstRow="1" firstCol="1" bandRow="1"/>
              <a:tblGrid>
                <a:gridCol w="7851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Opšta pedagogija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Pedagoška komunikacija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Dokimologija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IT u obrazovanju i bezbjednost u digitalnom okruženju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598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1156430"/>
            <a:ext cx="106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/>
              <a:t>Didaktički modul</a:t>
            </a:r>
            <a:endParaRPr lang="hr-HR" sz="3600" b="1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51FC156D-07CB-4236-A241-A02746A56B17}"/>
              </a:ext>
            </a:extLst>
          </p:cNvPr>
          <p:cNvGraphicFramePr>
            <a:graphicFrameLocks/>
          </p:cNvGraphicFramePr>
          <p:nvPr/>
        </p:nvGraphicFramePr>
        <p:xfrm>
          <a:off x="2315497" y="2005782"/>
          <a:ext cx="5722015" cy="2381084"/>
        </p:xfrm>
        <a:graphic>
          <a:graphicData uri="http://schemas.openxmlformats.org/drawingml/2006/table">
            <a:tbl>
              <a:tblPr firstRow="1" firstCol="1" bandRow="1"/>
              <a:tblGrid>
                <a:gridCol w="5722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Didaktika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Metodika predmeta 1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Metodička školska praksa 1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2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Vođenje razreda – praktikum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61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1156430"/>
            <a:ext cx="106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600" b="1" dirty="0"/>
              <a:t>Metodički modul</a:t>
            </a:r>
            <a:endParaRPr lang="hr-HR" sz="3600" b="1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9D49D50-D9E6-4F75-A9A1-2AB67A2AF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221161"/>
              </p:ext>
            </p:extLst>
          </p:nvPr>
        </p:nvGraphicFramePr>
        <p:xfrm>
          <a:off x="1755058" y="2256503"/>
          <a:ext cx="6608654" cy="2961673"/>
        </p:xfrm>
        <a:graphic>
          <a:graphicData uri="http://schemas.openxmlformats.org/drawingml/2006/table">
            <a:tbl>
              <a:tblPr firstRow="1" firstCol="1" bandRow="1"/>
              <a:tblGrid>
                <a:gridCol w="6608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53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Metodika predmeta 2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5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Metodička školska praksa 2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Metodologija školskih istraživanja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37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Roboto"/>
                          <a:ea typeface="Roboto"/>
                          <a:cs typeface="Roboto"/>
                        </a:rPr>
                        <a:t>Metodika e-učenja </a:t>
                      </a:r>
                      <a:endParaRPr lang="en-US" sz="2400" dirty="0">
                        <a:effectLst/>
                        <a:latin typeface="Roboto"/>
                        <a:ea typeface="Roboto"/>
                        <a:cs typeface="Robot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678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29842</TotalTime>
  <Words>353</Words>
  <Application>Microsoft Office PowerPoint</Application>
  <PresentationFormat>Widescreen</PresentationFormat>
  <Paragraphs>61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Office Theme</vt:lpstr>
      <vt:lpstr>KLJUČNE KOMPETENCIJE Predstavljanje aktivnosti i rezultata u vezi sa ključnim kompetencijama u visokom obrazovanju budućih nastavnika u  Crnoj  Gori             Dijana Vučković, docent dr. </vt:lpstr>
      <vt:lpstr>Predstavljanje razvoja KK u Crnoj Gori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Maja Jukic</cp:lastModifiedBy>
  <cp:revision>150</cp:revision>
  <cp:lastPrinted>2020-06-25T13:10:06Z</cp:lastPrinted>
  <dcterms:created xsi:type="dcterms:W3CDTF">2019-03-11T14:15:27Z</dcterms:created>
  <dcterms:modified xsi:type="dcterms:W3CDTF">2021-12-23T06:51:44Z</dcterms:modified>
</cp:coreProperties>
</file>