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853" r:id="rId3"/>
    <p:sldId id="852" r:id="rId4"/>
    <p:sldId id="844" r:id="rId5"/>
    <p:sldId id="855" r:id="rId6"/>
    <p:sldId id="833" r:id="rId7"/>
    <p:sldId id="840" r:id="rId8"/>
    <p:sldId id="835" r:id="rId9"/>
    <p:sldId id="843" r:id="rId10"/>
    <p:sldId id="854" r:id="rId11"/>
    <p:sldId id="856" r:id="rId12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5407" autoAdjust="0"/>
  </p:normalViewPr>
  <p:slideViewPr>
    <p:cSldViewPr snapToGrid="0" showGuides="1">
      <p:cViewPr varScale="1">
        <p:scale>
          <a:sx n="90" d="100"/>
          <a:sy n="90" d="100"/>
        </p:scale>
        <p:origin x="33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37F5-6ED0-4A70-BD8E-BB5CEA117EC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40333-AC54-422A-A121-5E725DCF5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2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CEFB5-F3F7-43FA-9B42-6CEBCDD3ADD8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B058-2CED-45BC-B8F0-005CF4AD9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9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6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49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26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44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56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61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7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6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34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8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6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5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3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9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7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Animacije/1a.%20Animacija%20-%20Pismenost.mp4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keces.m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85C95BD-28C2-9248-9165-23F3C6141599}"/>
              </a:ext>
            </a:extLst>
          </p:cNvPr>
          <p:cNvSpPr txBox="1">
            <a:spLocks/>
          </p:cNvSpPr>
          <p:nvPr/>
        </p:nvSpPr>
        <p:spPr>
          <a:xfrm>
            <a:off x="3379857" y="5249191"/>
            <a:ext cx="5432284" cy="1013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500" b="1" dirty="0">
              <a:latin typeface="+mn-lt"/>
            </a:endParaRPr>
          </a:p>
          <a:p>
            <a:pPr algn="r"/>
            <a:r>
              <a:rPr lang="hr-HR" sz="1900" b="1" dirty="0">
                <a:latin typeface="+mn-lt"/>
              </a:rPr>
              <a:t> </a:t>
            </a:r>
            <a:endParaRPr lang="en-US" sz="1900" b="1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FA868A-970A-4190-957E-603FBBBB60EF}"/>
              </a:ext>
            </a:extLst>
          </p:cNvPr>
          <p:cNvSpPr txBox="1"/>
          <p:nvPr/>
        </p:nvSpPr>
        <p:spPr>
          <a:xfrm>
            <a:off x="1610730" y="291625"/>
            <a:ext cx="8205852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Integracija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ključnih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kompetencija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obrazovni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Crne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Gore</a:t>
            </a:r>
            <a:endParaRPr lang="en-GB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E4AACE-C9B7-464C-97E3-6B09887C15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04" y="1218052"/>
            <a:ext cx="5062394" cy="28487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50683BB-8910-584E-8CE7-E7E721012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79" y="3941852"/>
            <a:ext cx="11216640" cy="244608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002060"/>
                </a:solidFill>
                <a:hlinkClick r:id="rId5" action="ppaction://hlinkfile"/>
              </a:rPr>
              <a:t>KLJUČNE KOMPETENCIJE</a:t>
            </a:r>
            <a:br>
              <a:rPr lang="hr-HR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 </a:t>
            </a:r>
            <a:br>
              <a:rPr lang="hr-HR" sz="3000" b="1" dirty="0">
                <a:solidFill>
                  <a:srgbClr val="002060"/>
                </a:solidFill>
              </a:rPr>
            </a:br>
            <a:r>
              <a:rPr lang="hr-HR" sz="3000" b="1" dirty="0">
                <a:solidFill>
                  <a:srgbClr val="002060"/>
                </a:solidFill>
              </a:rPr>
              <a:t>Predstavljanje rezultata Projekta, po komponentama i predstavljanje Crnogorskog okvirnog programa ključnih kompetencija</a:t>
            </a:r>
            <a:br>
              <a:rPr lang="en-US" sz="3000" b="1" dirty="0">
                <a:solidFill>
                  <a:srgbClr val="002060"/>
                </a:solidFill>
              </a:rPr>
            </a:br>
            <a:br>
              <a:rPr lang="sr-Latn-ME" sz="3000" b="1" dirty="0">
                <a:solidFill>
                  <a:srgbClr val="002060"/>
                </a:solidFill>
              </a:rPr>
            </a:br>
            <a:r>
              <a:rPr lang="hr-HR" sz="3000" b="1" i="1" dirty="0">
                <a:solidFill>
                  <a:srgbClr val="002060"/>
                </a:solidFill>
              </a:rPr>
              <a:t>Boris Ćurković, tim lider</a:t>
            </a:r>
            <a:br>
              <a:rPr lang="hr-HR" sz="3000" b="1" dirty="0">
                <a:solidFill>
                  <a:srgbClr val="002060"/>
                </a:solidFill>
              </a:rPr>
            </a:br>
            <a:endParaRPr lang="en-US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3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1490133" y="2688393"/>
            <a:ext cx="9211733" cy="39340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hr-HR" sz="2500" dirty="0"/>
              <a:t>Izgradnju ljudskih kapaciteta – u projektne aktivnosti je bilo uključeno ukupno 2.746 ljudi koji su učestvovali na ukupno 146 obuka i sastanaka, koji su trajali ukupno 243 dana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hr-HR" sz="2500" dirty="0"/>
              <a:t>Projekt je radio sa svim nivoima obrazovnog sistema i povezao ih je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hr-HR" sz="2500" dirty="0"/>
              <a:t>Projekt je radio u </a:t>
            </a:r>
            <a:r>
              <a:rPr lang="hr-HR" sz="2500" dirty="0" err="1"/>
              <a:t>uslovima</a:t>
            </a:r>
            <a:r>
              <a:rPr lang="hr-HR" sz="2500" dirty="0"/>
              <a:t> </a:t>
            </a:r>
            <a:r>
              <a:rPr lang="hr-HR" sz="2500" dirty="0" err="1"/>
              <a:t>Covid</a:t>
            </a:r>
            <a:r>
              <a:rPr lang="hr-HR" sz="2500" dirty="0"/>
              <a:t> 19 </a:t>
            </a:r>
            <a:r>
              <a:rPr lang="hr-HR" sz="2500" dirty="0" err="1"/>
              <a:t>pandemije</a:t>
            </a:r>
            <a:r>
              <a:rPr lang="hr-HR" sz="2500" dirty="0"/>
              <a:t> – novo iskustvo, otkrivenje online obuka</a:t>
            </a:r>
            <a:endParaRPr lang="en-US" sz="25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7BCDD9A-E648-5143-A4E4-2076FFD3B9E0}"/>
              </a:ext>
            </a:extLst>
          </p:cNvPr>
          <p:cNvSpPr txBox="1">
            <a:spLocks/>
          </p:cNvSpPr>
          <p:nvPr/>
        </p:nvSpPr>
        <p:spPr>
          <a:xfrm>
            <a:off x="1734224" y="301595"/>
            <a:ext cx="10088731" cy="561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hr-HR" sz="3600" b="1" dirty="0" err="1">
                <a:solidFill>
                  <a:schemeClr val="bg1"/>
                </a:solidFill>
              </a:rPr>
              <a:t>Uticaj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11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1490133" y="2688393"/>
            <a:ext cx="9211733" cy="39340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hr-HR" sz="2500" dirty="0"/>
              <a:t>Stručnjaci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hr-HR" sz="2500" dirty="0"/>
              <a:t>Korisnici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hr-HR" sz="2500" dirty="0"/>
              <a:t>Obučavani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hr-HR" sz="2500" dirty="0"/>
              <a:t>Članovi radnih grupa, Upravni odbor i projektni tim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hr-HR" sz="2500" dirty="0"/>
              <a:t>Pojedinci</a:t>
            </a:r>
            <a:endParaRPr lang="en-US" sz="25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7BCDD9A-E648-5143-A4E4-2076FFD3B9E0}"/>
              </a:ext>
            </a:extLst>
          </p:cNvPr>
          <p:cNvSpPr txBox="1">
            <a:spLocks/>
          </p:cNvSpPr>
          <p:nvPr/>
        </p:nvSpPr>
        <p:spPr>
          <a:xfrm>
            <a:off x="1734224" y="301595"/>
            <a:ext cx="10088731" cy="561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hr-HR" sz="3600" b="1" dirty="0">
                <a:solidFill>
                  <a:schemeClr val="bg1"/>
                </a:solidFill>
              </a:rPr>
              <a:t>Doprinos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68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3" y="218943"/>
            <a:ext cx="9211733" cy="655187"/>
          </a:xfrm>
        </p:spPr>
        <p:txBody>
          <a:bodyPr>
            <a:noAutofit/>
          </a:bodyPr>
          <a:lstStyle/>
          <a:p>
            <a:pPr algn="l"/>
            <a:r>
              <a:rPr lang="hr-HR" sz="3600" b="1" dirty="0">
                <a:solidFill>
                  <a:schemeClr val="bg1"/>
                </a:solidFill>
              </a:rPr>
              <a:t>Pregled Projekta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593062B2-4B7B-5641-B365-3F1F63E6A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174956"/>
              </p:ext>
            </p:extLst>
          </p:nvPr>
        </p:nvGraphicFramePr>
        <p:xfrm>
          <a:off x="0" y="995703"/>
          <a:ext cx="12192000" cy="524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93">
                  <a:extLst>
                    <a:ext uri="{9D8B030D-6E8A-4147-A177-3AD203B41FA5}">
                      <a16:colId xmlns:a16="http://schemas.microsoft.com/office/drawing/2014/main" val="2400922722"/>
                    </a:ext>
                  </a:extLst>
                </a:gridCol>
                <a:gridCol w="10054107">
                  <a:extLst>
                    <a:ext uri="{9D8B030D-6E8A-4147-A177-3AD203B41FA5}">
                      <a16:colId xmlns:a16="http://schemas.microsoft.com/office/drawing/2014/main" val="2654516774"/>
                    </a:ext>
                  </a:extLst>
                </a:gridCol>
              </a:tblGrid>
              <a:tr h="428197">
                <a:tc>
                  <a:txBody>
                    <a:bodyPr/>
                    <a:lstStyle/>
                    <a:p>
                      <a:r>
                        <a:rPr lang="ta-IN" sz="2200" b="1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Naziv Projekta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Integracija ključnih kompetencija u obrazovni sistem Crne</a:t>
                      </a:r>
                      <a:r>
                        <a:rPr lang="ta-IN" sz="2200" baseline="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Gore</a:t>
                      </a:r>
                      <a:endParaRPr lang="en-US" sz="220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660376"/>
                  </a:ext>
                </a:extLst>
              </a:tr>
              <a:tr h="2075705">
                <a:tc>
                  <a:txBody>
                    <a:bodyPr/>
                    <a:lstStyle/>
                    <a:p>
                      <a:r>
                        <a:rPr lang="en-US" sz="2200" b="1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Opšti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cilj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Poboljšanje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dostignuća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učenika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vezi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ključnim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kompetencijama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za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cjeloživotno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učenje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kvalitetom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rada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nastave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osnovnog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srednjeg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obrazovanja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;</a:t>
                      </a:r>
                    </a:p>
                    <a:p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Unapređenje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sistema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osiguranja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kvaliteta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svim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nivoima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;</a:t>
                      </a:r>
                    </a:p>
                    <a:p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Razvijanje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obrazovanja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profesionalne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kompetencije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nastavnika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kako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inicijalnom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obrazovanju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nastavnika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tako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kontinuiranom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profesionalnom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razvoju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pogledu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integracije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ključnih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kompetencija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učenju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posebnim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fokusom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MINT discipline.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60526"/>
                  </a:ext>
                </a:extLst>
              </a:tr>
              <a:tr h="752067">
                <a:tc>
                  <a:txBody>
                    <a:bodyPr/>
                    <a:lstStyle/>
                    <a:p>
                      <a:r>
                        <a:rPr lang="ta-IN" sz="2200" b="1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Ugovorni organ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Ministarstvo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finansija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socijalnog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staranja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Crne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Gore, Direktorat za finan</a:t>
                      </a:r>
                      <a:r>
                        <a:rPr lang="ta-IN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iranje i ugovaranje sredstava EU pomoći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18609"/>
                  </a:ext>
                </a:extLst>
              </a:tr>
              <a:tr h="1082976">
                <a:tc>
                  <a:txBody>
                    <a:bodyPr/>
                    <a:lstStyle/>
                    <a:p>
                      <a:r>
                        <a:rPr lang="ta-IN" sz="2200" b="1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Institucije</a:t>
                      </a:r>
                      <a:r>
                        <a:rPr lang="ta-IN" sz="2200" b="1" baseline="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korisnice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Ministartsvo</a:t>
                      </a:r>
                      <a:r>
                        <a:rPr lang="ta-IN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ta-IN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prosvjete</a:t>
                      </a:r>
                      <a:r>
                        <a:rPr lang="hr-HR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, nauke, kulture i sporta </a:t>
                      </a:r>
                      <a:r>
                        <a:rPr lang="mr-IN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–</a:t>
                      </a:r>
                      <a:r>
                        <a:rPr lang="ta-IN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glavni korisnik</a:t>
                      </a:r>
                    </a:p>
                    <a:p>
                      <a:r>
                        <a:rPr lang="ta-IN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Zavod za školstvo; </a:t>
                      </a:r>
                      <a:r>
                        <a:rPr lang="hr-HR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Centar za stručno obrazovanje; </a:t>
                      </a:r>
                      <a:r>
                        <a:rPr lang="ta-IN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Ispitni</a:t>
                      </a:r>
                      <a:r>
                        <a:rPr lang="ta-IN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centar; Univerzitet </a:t>
                      </a:r>
                      <a:r>
                        <a:rPr lang="ta-IN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Crne</a:t>
                      </a:r>
                      <a:r>
                        <a:rPr lang="ta-IN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ta-IN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Gore</a:t>
                      </a:r>
                      <a:r>
                        <a:rPr lang="hr-HR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: </a:t>
                      </a:r>
                      <a:r>
                        <a:rPr lang="ta-IN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Prirodno-matematičk</a:t>
                      </a:r>
                      <a:r>
                        <a:rPr lang="hr-HR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, Filozofski i Filološki</a:t>
                      </a:r>
                      <a:r>
                        <a:rPr lang="ta-IN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ta-IN" sz="2200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fakultet</a:t>
                      </a:r>
                      <a:r>
                        <a:rPr lang="ta-IN" sz="220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;</a:t>
                      </a:r>
                      <a:r>
                        <a:rPr lang="hr-HR" sz="2200" baseline="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sve</a:t>
                      </a:r>
                      <a:r>
                        <a:rPr lang="ta-IN" sz="2200" baseline="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osnovne i srednje škole</a:t>
                      </a:r>
                      <a:endParaRPr lang="en-US" sz="220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817779"/>
                  </a:ext>
                </a:extLst>
              </a:tr>
              <a:tr h="4211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200" b="1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Period</a:t>
                      </a:r>
                      <a:r>
                        <a:rPr lang="ta-IN" sz="2200" b="1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lang="ta-IN" sz="2200" b="1" dirty="0" err="1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provedbe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200" b="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28 mjeseci (31.8.2019. – 30.12.2021)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466319"/>
                  </a:ext>
                </a:extLst>
              </a:tr>
              <a:tr h="421158">
                <a:tc>
                  <a:txBody>
                    <a:bodyPr/>
                    <a:lstStyle/>
                    <a:p>
                      <a:r>
                        <a:rPr lang="ta-IN" sz="2200" b="1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Ukupan budžet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200" b="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915</a:t>
                      </a:r>
                      <a:r>
                        <a:rPr lang="ta-IN" sz="2200" b="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,</a:t>
                      </a:r>
                      <a:r>
                        <a:rPr lang="hr-HR" sz="2200" b="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886.70 </a:t>
                      </a:r>
                      <a:r>
                        <a:rPr lang="pt-BR" sz="2200" b="0" dirty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€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195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57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3" y="218943"/>
            <a:ext cx="9211733" cy="655187"/>
          </a:xfrm>
        </p:spPr>
        <p:txBody>
          <a:bodyPr>
            <a:noAutofit/>
          </a:bodyPr>
          <a:lstStyle/>
          <a:p>
            <a:pPr algn="l"/>
            <a:r>
              <a:rPr lang="hr-HR" sz="3600" b="1" dirty="0">
                <a:solidFill>
                  <a:schemeClr val="bg1"/>
                </a:solidFill>
              </a:rPr>
              <a:t>Komponente projekta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1490133" y="2688393"/>
            <a:ext cx="9211733" cy="39340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l">
              <a:buFont typeface="+mj-lt"/>
              <a:buAutoNum type="arabicPeriod"/>
            </a:pPr>
            <a:r>
              <a:rPr lang="en-US" sz="2800" dirty="0" err="1">
                <a:cs typeface="Calibri" panose="020F0502020204030204" pitchFamily="34" charset="0"/>
              </a:rPr>
              <a:t>Razvoj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ključnih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politika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i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okvirnih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dokumenata</a:t>
            </a:r>
            <a:endParaRPr lang="en-US" sz="2800" dirty="0">
              <a:cs typeface="Calibri" panose="020F0502020204030204" pitchFamily="34" charset="0"/>
            </a:endParaRPr>
          </a:p>
          <a:p>
            <a:pPr marL="685800" indent="-685800" algn="l">
              <a:buFont typeface="+mj-lt"/>
              <a:buAutoNum type="arabicPeriod"/>
            </a:pPr>
            <a:r>
              <a:rPr lang="en-US" sz="2800" dirty="0" err="1">
                <a:cs typeface="Calibri" panose="020F0502020204030204" pitchFamily="34" charset="0"/>
              </a:rPr>
              <a:t>Razvoj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kurikuluma</a:t>
            </a:r>
            <a:r>
              <a:rPr lang="en-US" sz="2800" dirty="0">
                <a:cs typeface="Calibri" panose="020F0502020204030204" pitchFamily="34" charset="0"/>
              </a:rPr>
              <a:t> – </a:t>
            </a:r>
            <a:r>
              <a:rPr lang="en-US" sz="2800" dirty="0" err="1">
                <a:cs typeface="Calibri" panose="020F0502020204030204" pitchFamily="34" charset="0"/>
              </a:rPr>
              <a:t>Izrada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i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pregled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obrazovnih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programa</a:t>
            </a:r>
            <a:r>
              <a:rPr lang="en-US" sz="2800" dirty="0">
                <a:cs typeface="Calibri" panose="020F0502020204030204" pitchFamily="34" charset="0"/>
              </a:rPr>
              <a:t>, </a:t>
            </a:r>
            <a:r>
              <a:rPr lang="en-US" sz="2800" dirty="0" err="1">
                <a:cs typeface="Calibri" panose="020F0502020204030204" pitchFamily="34" charset="0"/>
              </a:rPr>
              <a:t>smjernica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i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kriterija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ocjenjivanja</a:t>
            </a:r>
            <a:endParaRPr lang="en-US" sz="2800" dirty="0">
              <a:cs typeface="Calibri" panose="020F0502020204030204" pitchFamily="34" charset="0"/>
            </a:endParaRPr>
          </a:p>
          <a:p>
            <a:pPr marL="685800" indent="-685800" algn="l">
              <a:buFont typeface="+mj-lt"/>
              <a:buAutoNum type="arabicPeriod"/>
            </a:pPr>
            <a:r>
              <a:rPr lang="en-US" sz="2800" dirty="0" err="1">
                <a:cs typeface="Calibri" panose="020F0502020204030204" pitchFamily="34" charset="0"/>
              </a:rPr>
              <a:t>Obuka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nastavnika</a:t>
            </a:r>
            <a:r>
              <a:rPr lang="en-US" sz="2800" dirty="0">
                <a:cs typeface="Calibri" panose="020F0502020204030204" pitchFamily="34" charset="0"/>
              </a:rPr>
              <a:t> (</a:t>
            </a:r>
            <a:r>
              <a:rPr lang="en-US" sz="2800" dirty="0" err="1">
                <a:cs typeface="Calibri" panose="020F0502020204030204" pitchFamily="34" charset="0"/>
              </a:rPr>
              <a:t>inicijalna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i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kontinuirani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profesionalni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razvoj</a:t>
            </a:r>
            <a:r>
              <a:rPr lang="en-US" sz="2800" dirty="0">
                <a:cs typeface="Calibri" panose="020F0502020204030204" pitchFamily="34" charset="0"/>
              </a:rPr>
              <a:t>) o </a:t>
            </a:r>
            <a:r>
              <a:rPr lang="en-US" sz="2800" dirty="0" err="1">
                <a:cs typeface="Calibri" panose="020F0502020204030204" pitchFamily="34" charset="0"/>
              </a:rPr>
              <a:t>ključnim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kompetencijama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i</a:t>
            </a:r>
            <a:r>
              <a:rPr lang="en-US" sz="2800" dirty="0">
                <a:cs typeface="Calibri" panose="020F0502020204030204" pitchFamily="34" charset="0"/>
              </a:rPr>
              <a:t> STEM-u</a:t>
            </a:r>
          </a:p>
          <a:p>
            <a:pPr marL="685800" indent="-685800" algn="l">
              <a:buFont typeface="+mj-lt"/>
              <a:buAutoNum type="arabicPeriod"/>
            </a:pPr>
            <a:r>
              <a:rPr lang="en-US" sz="2800" dirty="0" err="1">
                <a:cs typeface="Calibri" panose="020F0502020204030204" pitchFamily="34" charset="0"/>
              </a:rPr>
              <a:t>Osiguranje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kvalitete</a:t>
            </a:r>
            <a:endParaRPr lang="en-US" sz="2800" dirty="0">
              <a:cs typeface="Calibri" panose="020F0502020204030204" pitchFamily="34" charset="0"/>
            </a:endParaRPr>
          </a:p>
          <a:p>
            <a:pPr marL="685800" indent="-685800" algn="l">
              <a:buFont typeface="+mj-lt"/>
              <a:buAutoNum type="arabicPeriod"/>
            </a:pPr>
            <a:r>
              <a:rPr lang="en-US" sz="2800" dirty="0" err="1">
                <a:cs typeface="Calibri" panose="020F0502020204030204" pitchFamily="34" charset="0"/>
              </a:rPr>
              <a:t>Analiza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ulaznih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parametara</a:t>
            </a:r>
            <a:r>
              <a:rPr lang="en-US" sz="2800" dirty="0">
                <a:cs typeface="Calibri" panose="020F0502020204030204" pitchFamily="34" charset="0"/>
              </a:rPr>
              <a:t>, </a:t>
            </a:r>
            <a:r>
              <a:rPr lang="en-US" sz="2800" dirty="0" err="1">
                <a:cs typeface="Calibri" panose="020F0502020204030204" pitchFamily="34" charset="0"/>
              </a:rPr>
              <a:t>procesa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i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dirty="0" err="1">
                <a:cs typeface="Calibri" panose="020F0502020204030204" pitchFamily="34" charset="0"/>
              </a:rPr>
              <a:t>izlaza</a:t>
            </a:r>
            <a:r>
              <a:rPr lang="en-US" sz="2800" dirty="0">
                <a:cs typeface="Calibri" panose="020F0502020204030204" pitchFamily="34" charset="0"/>
              </a:rPr>
              <a:t> za STEM</a:t>
            </a:r>
            <a:endParaRPr lang="hr-HR" sz="2800" dirty="0"/>
          </a:p>
          <a:p>
            <a:pPr algn="just"/>
            <a:endParaRPr lang="hr-HR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354140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742D50B-135D-DD42-91BA-5E63DF654538}"/>
              </a:ext>
            </a:extLst>
          </p:cNvPr>
          <p:cNvSpPr txBox="1">
            <a:spLocks/>
          </p:cNvSpPr>
          <p:nvPr/>
        </p:nvSpPr>
        <p:spPr>
          <a:xfrm>
            <a:off x="1734224" y="301595"/>
            <a:ext cx="10088731" cy="561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hr-HR" sz="3600" b="1" dirty="0">
                <a:solidFill>
                  <a:schemeClr val="bg1"/>
                </a:solidFill>
              </a:rPr>
              <a:t>Komponenta 1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79627135-969D-AA45-8A60-0F4A551BEF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897535"/>
              </p:ext>
            </p:extLst>
          </p:nvPr>
        </p:nvGraphicFramePr>
        <p:xfrm>
          <a:off x="1367821" y="1044118"/>
          <a:ext cx="9179976" cy="51335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28405">
                  <a:extLst>
                    <a:ext uri="{9D8B030D-6E8A-4147-A177-3AD203B41FA5}">
                      <a16:colId xmlns:a16="http://schemas.microsoft.com/office/drawing/2014/main" val="2592446364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3181007414"/>
                    </a:ext>
                  </a:extLst>
                </a:gridCol>
                <a:gridCol w="4893972">
                  <a:extLst>
                    <a:ext uri="{9D8B030D-6E8A-4147-A177-3AD203B41FA5}">
                      <a16:colId xmlns:a16="http://schemas.microsoft.com/office/drawing/2014/main" val="3325852882"/>
                    </a:ext>
                  </a:extLst>
                </a:gridCol>
              </a:tblGrid>
              <a:tr h="506079">
                <a:tc gridSpan="3"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latin typeface="+mj-lt"/>
                        </a:rPr>
                        <a:t>Komponenta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+mj-lt"/>
                        </a:rPr>
                        <a:t> 1: </a:t>
                      </a:r>
                      <a:r>
                        <a:rPr lang="sr-Latn-ME" sz="1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Razvoj ključnih politika i okvirnih dokumenata </a:t>
                      </a:r>
                      <a:endParaRPr lang="en-US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043440"/>
                  </a:ext>
                </a:extLst>
              </a:tr>
              <a:tr h="88217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1.1.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Razvoj nacionalnog okvira ključnih kompetencija (sveobuhvatni okvirni dokument) </a:t>
                      </a:r>
                      <a:endParaRPr lang="en-US" sz="1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+mj-lt"/>
                        </a:rPr>
                        <a:t>Crnogorski</a:t>
                      </a:r>
                      <a:r>
                        <a:rPr lang="en-US" b="1" dirty="0">
                          <a:latin typeface="+mj-lt"/>
                        </a:rPr>
                        <a:t> </a:t>
                      </a:r>
                      <a:r>
                        <a:rPr lang="en-US" b="1" dirty="0" err="1">
                          <a:latin typeface="+mj-lt"/>
                        </a:rPr>
                        <a:t>okvirni</a:t>
                      </a:r>
                      <a:r>
                        <a:rPr lang="en-US" b="1" dirty="0">
                          <a:latin typeface="+mj-lt"/>
                        </a:rPr>
                        <a:t> program </a:t>
                      </a:r>
                      <a:r>
                        <a:rPr lang="en-US" b="1" dirty="0" err="1">
                          <a:latin typeface="+mj-lt"/>
                        </a:rPr>
                        <a:t>ključnih</a:t>
                      </a:r>
                      <a:r>
                        <a:rPr lang="en-US" b="1" dirty="0">
                          <a:latin typeface="+mj-lt"/>
                        </a:rPr>
                        <a:t> </a:t>
                      </a:r>
                      <a:r>
                        <a:rPr lang="en-US" b="1" dirty="0" err="1">
                          <a:latin typeface="+mj-lt"/>
                        </a:rPr>
                        <a:t>kompetncija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568053"/>
                  </a:ext>
                </a:extLst>
              </a:tr>
              <a:tr h="224546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1.2.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Izrada planova za implementaciju i praćenje MINT-a kojim se utvrđuju vremenski rokovi i dodjela odgovornosti i funkcija ključnim akterima, na osnovu razvijenog nacionalnog okvira ključnih kompetencija </a:t>
                      </a:r>
                      <a:endParaRPr lang="en-US" sz="1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Program za </a:t>
                      </a:r>
                      <a:r>
                        <a:rPr lang="en-US" b="1" dirty="0" err="1">
                          <a:latin typeface="+mj-lt"/>
                        </a:rPr>
                        <a:t>integraciju</a:t>
                      </a:r>
                      <a:r>
                        <a:rPr lang="en-US" b="1" dirty="0">
                          <a:latin typeface="+mj-lt"/>
                        </a:rPr>
                        <a:t> </a:t>
                      </a:r>
                      <a:r>
                        <a:rPr lang="en-US" b="1" dirty="0" err="1">
                          <a:latin typeface="+mj-lt"/>
                        </a:rPr>
                        <a:t>ključnih</a:t>
                      </a:r>
                      <a:r>
                        <a:rPr lang="en-US" b="1" dirty="0">
                          <a:latin typeface="+mj-lt"/>
                        </a:rPr>
                        <a:t> </a:t>
                      </a:r>
                      <a:r>
                        <a:rPr lang="en-US" b="1" dirty="0" err="1">
                          <a:latin typeface="+mj-lt"/>
                        </a:rPr>
                        <a:t>kompetencija</a:t>
                      </a:r>
                      <a:r>
                        <a:rPr lang="en-US" b="1" dirty="0">
                          <a:latin typeface="+mj-lt"/>
                        </a:rPr>
                        <a:t> u </a:t>
                      </a:r>
                      <a:r>
                        <a:rPr lang="en-US" b="1" dirty="0" err="1">
                          <a:latin typeface="+mj-lt"/>
                        </a:rPr>
                        <a:t>obrazovni</a:t>
                      </a:r>
                      <a:r>
                        <a:rPr lang="en-US" b="1" dirty="0">
                          <a:latin typeface="+mj-lt"/>
                        </a:rPr>
                        <a:t> </a:t>
                      </a:r>
                      <a:r>
                        <a:rPr lang="en-US" b="1" dirty="0" err="1">
                          <a:latin typeface="+mj-lt"/>
                        </a:rPr>
                        <a:t>sIstem</a:t>
                      </a:r>
                      <a:r>
                        <a:rPr lang="en-US" b="1" dirty="0">
                          <a:latin typeface="+mj-lt"/>
                        </a:rPr>
                        <a:t> </a:t>
                      </a:r>
                      <a:r>
                        <a:rPr lang="en-US" b="1" dirty="0" err="1">
                          <a:latin typeface="+mj-lt"/>
                        </a:rPr>
                        <a:t>Crne</a:t>
                      </a:r>
                      <a:r>
                        <a:rPr lang="en-US" b="1" dirty="0">
                          <a:latin typeface="+mj-lt"/>
                        </a:rPr>
                        <a:t> Gore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725045"/>
                  </a:ext>
                </a:extLst>
              </a:tr>
              <a:tr h="1336602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1.3.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Razvoj standarda za osiguranje kvaliteta za MINT koji će biti integrisan u nacionalne procese za osiguranje kvaliteta </a:t>
                      </a:r>
                      <a:endParaRPr lang="en-US" sz="1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+mj-lt"/>
                        </a:rPr>
                        <a:t>Protokol</a:t>
                      </a:r>
                      <a:r>
                        <a:rPr lang="en-US" b="1" dirty="0">
                          <a:latin typeface="+mj-lt"/>
                        </a:rPr>
                        <a:t> za </a:t>
                      </a:r>
                      <a:r>
                        <a:rPr lang="en-US" b="1" dirty="0" err="1">
                          <a:latin typeface="+mj-lt"/>
                        </a:rPr>
                        <a:t>praćenje</a:t>
                      </a:r>
                      <a:r>
                        <a:rPr lang="en-US" b="1" dirty="0">
                          <a:latin typeface="+mj-lt"/>
                        </a:rPr>
                        <a:t> </a:t>
                      </a:r>
                      <a:r>
                        <a:rPr lang="en-US" b="1" dirty="0" err="1">
                          <a:latin typeface="+mj-lt"/>
                        </a:rPr>
                        <a:t>integrisanosti</a:t>
                      </a:r>
                      <a:r>
                        <a:rPr lang="en-US" b="1" dirty="0">
                          <a:latin typeface="+mj-lt"/>
                        </a:rPr>
                        <a:t> </a:t>
                      </a:r>
                      <a:r>
                        <a:rPr lang="en-US" b="1" dirty="0" err="1">
                          <a:latin typeface="+mj-lt"/>
                        </a:rPr>
                        <a:t>ključnih</a:t>
                      </a:r>
                      <a:r>
                        <a:rPr lang="en-US" b="1" dirty="0">
                          <a:latin typeface="+mj-lt"/>
                        </a:rPr>
                        <a:t> </a:t>
                      </a:r>
                      <a:r>
                        <a:rPr lang="en-US" b="1" dirty="0" err="1">
                          <a:latin typeface="+mj-lt"/>
                        </a:rPr>
                        <a:t>kompetencija</a:t>
                      </a:r>
                      <a:r>
                        <a:rPr lang="en-US" b="1" dirty="0">
                          <a:latin typeface="+mj-lt"/>
                        </a:rPr>
                        <a:t> u </a:t>
                      </a:r>
                      <a:r>
                        <a:rPr lang="en-US" b="1" dirty="0" err="1">
                          <a:latin typeface="+mj-lt"/>
                        </a:rPr>
                        <a:t>školsko</a:t>
                      </a:r>
                      <a:r>
                        <a:rPr lang="en-US" b="1" dirty="0">
                          <a:latin typeface="+mj-lt"/>
                        </a:rPr>
                        <a:t> </a:t>
                      </a:r>
                      <a:r>
                        <a:rPr lang="en-US" b="1" dirty="0" err="1">
                          <a:latin typeface="+mj-lt"/>
                        </a:rPr>
                        <a:t>učenje</a:t>
                      </a:r>
                      <a:endParaRPr lang="en-US" b="1" dirty="0"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34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07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742D50B-135D-DD42-91BA-5E63DF654538}"/>
              </a:ext>
            </a:extLst>
          </p:cNvPr>
          <p:cNvSpPr txBox="1">
            <a:spLocks/>
          </p:cNvSpPr>
          <p:nvPr/>
        </p:nvSpPr>
        <p:spPr>
          <a:xfrm>
            <a:off x="1734224" y="301595"/>
            <a:ext cx="10088731" cy="561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hr-HR" sz="3000" b="1" dirty="0">
                <a:solidFill>
                  <a:schemeClr val="bg1"/>
                </a:solidFill>
              </a:rPr>
              <a:t>Crnogorski okvir ključnih kompetencija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B864C-2C21-6D49-A0EE-815F8E85B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402" y="3232597"/>
            <a:ext cx="9247031" cy="3323808"/>
          </a:xfrm>
        </p:spPr>
        <p:txBody>
          <a:bodyPr anchor="ctr">
            <a:normAutofit/>
          </a:bodyPr>
          <a:lstStyle/>
          <a:p>
            <a:r>
              <a:rPr lang="hr-HR" sz="2500" dirty="0">
                <a:latin typeface="+mj-lt"/>
              </a:rPr>
              <a:t>Razrada EU referentnog okvira ključnih kompetencija za cjeloživotno učenje (2018)</a:t>
            </a:r>
          </a:p>
          <a:p>
            <a:r>
              <a:rPr lang="hr-HR" sz="2500" dirty="0" err="1">
                <a:latin typeface="+mj-lt"/>
              </a:rPr>
              <a:t>Identifikovano</a:t>
            </a:r>
            <a:r>
              <a:rPr lang="hr-HR" sz="2500" dirty="0">
                <a:latin typeface="+mj-lt"/>
              </a:rPr>
              <a:t> 8 ključnih kompetencija: </a:t>
            </a:r>
            <a:r>
              <a:rPr lang="hr-HR" sz="1900" dirty="0">
                <a:solidFill>
                  <a:srgbClr val="800000"/>
                </a:solidFill>
                <a:latin typeface="+mj-lt"/>
              </a:rPr>
              <a:t>pismenost; višejezičnost; STEM, digitalna; lična, socijalna i učiti kako učiti; građanska; </a:t>
            </a:r>
            <a:r>
              <a:rPr lang="hr-HR" sz="1900" dirty="0" err="1">
                <a:solidFill>
                  <a:srgbClr val="800000"/>
                </a:solidFill>
                <a:latin typeface="+mj-lt"/>
              </a:rPr>
              <a:t>preduzetnička</a:t>
            </a:r>
            <a:r>
              <a:rPr lang="hr-HR" sz="1900" dirty="0">
                <a:solidFill>
                  <a:srgbClr val="800000"/>
                </a:solidFill>
                <a:latin typeface="+mj-lt"/>
              </a:rPr>
              <a:t> i kompetencija kulturološke svijesti i izražavanja</a:t>
            </a:r>
          </a:p>
          <a:p>
            <a:r>
              <a:rPr lang="hr-HR" sz="2500" dirty="0">
                <a:latin typeface="+mj-lt"/>
              </a:rPr>
              <a:t>Razvijen i ishodi učenja za 5 obrazovnih nivoa: </a:t>
            </a:r>
            <a:r>
              <a:rPr lang="hr-HR" sz="1900" dirty="0">
                <a:solidFill>
                  <a:srgbClr val="800000"/>
                </a:solidFill>
                <a:latin typeface="+mj-lt"/>
              </a:rPr>
              <a:t>predškolsko </a:t>
            </a:r>
            <a:r>
              <a:rPr lang="hr-HR" sz="1900" dirty="0" err="1">
                <a:solidFill>
                  <a:srgbClr val="800000"/>
                </a:solidFill>
                <a:latin typeface="+mj-lt"/>
              </a:rPr>
              <a:t>vaspitanje</a:t>
            </a:r>
            <a:r>
              <a:rPr lang="hr-HR" sz="1900" dirty="0">
                <a:solidFill>
                  <a:srgbClr val="800000"/>
                </a:solidFill>
                <a:latin typeface="+mj-lt"/>
              </a:rPr>
              <a:t> i obrazovanje, razredna nastava u osnovnoj školi (ISCED 1), predmetna nastava u osnovnoj školi (ISCED 2), srednja škola (ISCED 3) i visoko obrazovanje</a:t>
            </a:r>
          </a:p>
        </p:txBody>
      </p:sp>
    </p:spTree>
    <p:extLst>
      <p:ext uri="{BB962C8B-B14F-4D97-AF65-F5344CB8AC3E}">
        <p14:creationId xmlns:p14="http://schemas.microsoft.com/office/powerpoint/2010/main" val="370133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5C78ADC-FAE0-D54E-ADDF-D0E3A5BEE681}"/>
              </a:ext>
            </a:extLst>
          </p:cNvPr>
          <p:cNvSpPr txBox="1">
            <a:spLocks/>
          </p:cNvSpPr>
          <p:nvPr/>
        </p:nvSpPr>
        <p:spPr>
          <a:xfrm>
            <a:off x="1734224" y="301595"/>
            <a:ext cx="10088731" cy="561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hr-HR" sz="3600" b="1" dirty="0">
                <a:solidFill>
                  <a:schemeClr val="bg1"/>
                </a:solidFill>
              </a:rPr>
              <a:t>Komponenta 2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99D8CEA3-3E1F-3845-BA99-0CF2F8435B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532552"/>
              </p:ext>
            </p:extLst>
          </p:nvPr>
        </p:nvGraphicFramePr>
        <p:xfrm>
          <a:off x="607968" y="1272251"/>
          <a:ext cx="10261801" cy="48695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2460">
                  <a:extLst>
                    <a:ext uri="{9D8B030D-6E8A-4147-A177-3AD203B41FA5}">
                      <a16:colId xmlns:a16="http://schemas.microsoft.com/office/drawing/2014/main" val="2592446364"/>
                    </a:ext>
                  </a:extLst>
                </a:gridCol>
                <a:gridCol w="4987342">
                  <a:extLst>
                    <a:ext uri="{9D8B030D-6E8A-4147-A177-3AD203B41FA5}">
                      <a16:colId xmlns:a16="http://schemas.microsoft.com/office/drawing/2014/main" val="3181007414"/>
                    </a:ext>
                  </a:extLst>
                </a:gridCol>
                <a:gridCol w="4571999">
                  <a:extLst>
                    <a:ext uri="{9D8B030D-6E8A-4147-A177-3AD203B41FA5}">
                      <a16:colId xmlns:a16="http://schemas.microsoft.com/office/drawing/2014/main" val="3325852882"/>
                    </a:ext>
                  </a:extLst>
                </a:gridCol>
              </a:tblGrid>
              <a:tr h="362650">
                <a:tc gridSpan="3"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+mj-lt"/>
                        </a:rPr>
                        <a:t>Komponenta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 2: </a:t>
                      </a:r>
                      <a:r>
                        <a:rPr lang="sr-Latn-ME" sz="1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Razvoj kurikuluma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043440"/>
                  </a:ext>
                </a:extLst>
              </a:tr>
              <a:tr h="74248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2.1.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600" spc="-3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Pregled predmetnih programa za nauku, matematiku, inženjerstvo i tehnologiju za osnovne i srednje škole, uključujući resurse i nastavne metoda i kompetencije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Izvještaj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o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analizi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sr-Latn-ME" sz="1600" spc="-3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predmetnih programa za nauku, matematiku, inženjerstvo i tehnologiju za osnovne i srednje škole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89002"/>
                  </a:ext>
                </a:extLst>
              </a:tr>
              <a:tr h="70728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2.2.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600" spc="-3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Pregled kontinuiranog prefesionalnog razvoja i inicijalnog obrazovanja nastavnika u MINT-u sa stanovišta ključnih kompetencija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Izvještaj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o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analizi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sr-Latn-ME" sz="1600" spc="-3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kontinuiranog prefesionalnog razvoja i inicijalnog obrazovanja nastavnika u MINT-u sa stanovišta ključnih kompetencija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261803"/>
                  </a:ext>
                </a:extLst>
              </a:tr>
              <a:tr h="46681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2.3.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600" spc="-3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Organizovati prilagođenu studijsku posjetu odgovarajućoj državi članici EU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Otkazano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941563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2.4.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600" spc="-3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Razvoj smjernica za nastavnike koji podučavaju MINT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Ključne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kompetencije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–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Vodič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za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nastavnike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osnovnih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srednjih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škola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(ISCED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nivoi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1, 2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3)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sa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smjernicama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za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formativno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vrednovanje</a:t>
                      </a:r>
                      <a:endParaRPr 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568053"/>
                  </a:ext>
                </a:extLst>
              </a:tr>
              <a:tr h="74248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2.5.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600" spc="-3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Razvoj metodoloških uputstava i smjernica za kriterijume ocjenjivanja i njihovo povezivanje sa ishodima obrazovanja putem formativnog ocjenjivanja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725045"/>
                  </a:ext>
                </a:extLst>
              </a:tr>
              <a:tr h="111924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2.6.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600" spc="-3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Pilot revizija studijskog programa matematike u pogledu pedagoških i psiholoških, didaktičkih i metodoloških aspekata i sadržaja, sa fokusom na inovativnu nastavnu pedagogiju i MINT kompetencije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4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modula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 za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inicijalno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obrazovanje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nastavnika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psihološki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pedagoški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didaktički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metodički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Dodatni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kriterij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 za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akreditaciju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41857"/>
                  </a:ext>
                </a:extLst>
              </a:tr>
            </a:tbl>
          </a:graphicData>
        </a:graphic>
      </p:graphicFrame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3BAB3FE-8474-A04C-A7E4-1A19B17C4B52}"/>
              </a:ext>
            </a:extLst>
          </p:cNvPr>
          <p:cNvSpPr/>
          <p:nvPr/>
        </p:nvSpPr>
        <p:spPr>
          <a:xfrm>
            <a:off x="7611415" y="3429000"/>
            <a:ext cx="1184856" cy="27787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+mj-lt"/>
              </a:rPr>
              <a:t>otkazano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454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AA77CF9-AE7B-C347-BD0C-BAA9EE38F484}"/>
              </a:ext>
            </a:extLst>
          </p:cNvPr>
          <p:cNvSpPr txBox="1">
            <a:spLocks/>
          </p:cNvSpPr>
          <p:nvPr/>
        </p:nvSpPr>
        <p:spPr>
          <a:xfrm>
            <a:off x="1734224" y="301595"/>
            <a:ext cx="10088731" cy="561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hr-HR" sz="3600" b="1" dirty="0">
                <a:solidFill>
                  <a:schemeClr val="bg1"/>
                </a:solidFill>
              </a:rPr>
              <a:t>Komponenta 3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9720A3A3-B509-B44A-BC3B-6C7A5FA7A5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948507"/>
              </p:ext>
            </p:extLst>
          </p:nvPr>
        </p:nvGraphicFramePr>
        <p:xfrm>
          <a:off x="248992" y="1020000"/>
          <a:ext cx="11127346" cy="526382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1710">
                  <a:extLst>
                    <a:ext uri="{9D8B030D-6E8A-4147-A177-3AD203B41FA5}">
                      <a16:colId xmlns:a16="http://schemas.microsoft.com/office/drawing/2014/main" val="2592446364"/>
                    </a:ext>
                  </a:extLst>
                </a:gridCol>
                <a:gridCol w="5408006">
                  <a:extLst>
                    <a:ext uri="{9D8B030D-6E8A-4147-A177-3AD203B41FA5}">
                      <a16:colId xmlns:a16="http://schemas.microsoft.com/office/drawing/2014/main" val="3181007414"/>
                    </a:ext>
                  </a:extLst>
                </a:gridCol>
                <a:gridCol w="4957630">
                  <a:extLst>
                    <a:ext uri="{9D8B030D-6E8A-4147-A177-3AD203B41FA5}">
                      <a16:colId xmlns:a16="http://schemas.microsoft.com/office/drawing/2014/main" val="3325852882"/>
                    </a:ext>
                  </a:extLst>
                </a:gridCol>
              </a:tblGrid>
              <a:tr h="339403">
                <a:tc gridSpan="3"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+mj-lt"/>
                        </a:rPr>
                        <a:t>Komponenta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 3: </a:t>
                      </a:r>
                      <a:r>
                        <a:rPr lang="sr-Latn-ME" sz="1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Obuke nastavnika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043440"/>
                  </a:ext>
                </a:extLst>
              </a:tr>
              <a:tr h="1217842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+mj-lt"/>
                        </a:rPr>
                        <a:t>3.1.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Razvoj programa obuke za nastavnika o ključnim kompetencijama na osnovu novog strateškog okvira ključnih kompetencija, sa posebnim fokusom na MINT 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Program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obuke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–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akreditovan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I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izlistan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u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katalozima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ZzŠ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I CSO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Online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koncept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izvođenja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obuka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Plan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razvoja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ljudskih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resusrsa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478418"/>
                  </a:ext>
                </a:extLst>
              </a:tr>
              <a:tr h="663921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+mj-lt"/>
                        </a:rPr>
                        <a:t>3.2.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spc="-3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Izvođenje programa obuke nastavnika o ključnim kompetencijama za 960 nastavnika MINT-a</a:t>
                      </a:r>
                      <a:endParaRPr lang="en-US" sz="19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Online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obuke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–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započele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u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septembru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2020. </a:t>
                      </a:r>
                    </a:p>
                    <a:p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Integrisane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aktivnosti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–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obuka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je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na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nivou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škole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Obučeno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1.876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nastavnika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713994"/>
                  </a:ext>
                </a:extLst>
              </a:tr>
              <a:tr h="663921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+mj-lt"/>
                        </a:rPr>
                        <a:t>3.3.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Obuka za 900 nastavnika osnovnih škola ISCED nivoa 1 o ključnim kompetencijama</a:t>
                      </a:r>
                      <a:endParaRPr lang="en-US" sz="19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900" b="1" dirty="0"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289002"/>
                  </a:ext>
                </a:extLst>
              </a:tr>
              <a:tr h="908845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+mj-lt"/>
                        </a:rPr>
                        <a:t>3.4.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Podrška obuci, razvoju i redovnom održavanju onlajn platforme za podršku obuci nastavnika i kolegijalnom učenju kroz razmjenu prakse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Web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platforma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  <a:hlinkClick r:id="rId4"/>
                        </a:rPr>
                        <a:t>www.ikeces.me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izrađena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koristi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se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019394"/>
                  </a:ext>
                </a:extLst>
              </a:tr>
              <a:tr h="632448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+mj-lt"/>
                        </a:rPr>
                        <a:t>3.4.1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Izraditi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provesti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medijsku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kampanju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🆕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štampani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materijali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, video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materijali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socijalni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mediji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116602"/>
                  </a:ext>
                </a:extLst>
              </a:tr>
              <a:tr h="632448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+mj-lt"/>
                        </a:rPr>
                        <a:t>3.4.2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Nastavak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obuka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nastavnika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podržavajući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odabrane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pilot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škole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🆕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Rad s 20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izabranih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škola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(14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osnovnih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6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srednjih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261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93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866759" y="1382233"/>
            <a:ext cx="10685721" cy="39340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hr-HR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AB624-6CE9-024E-A906-EFAEFABF9988}"/>
              </a:ext>
            </a:extLst>
          </p:cNvPr>
          <p:cNvSpPr txBox="1">
            <a:spLocks/>
          </p:cNvSpPr>
          <p:nvPr/>
        </p:nvSpPr>
        <p:spPr>
          <a:xfrm>
            <a:off x="1734224" y="301595"/>
            <a:ext cx="10088731" cy="561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hr-HR" sz="3600" b="1" dirty="0">
                <a:solidFill>
                  <a:schemeClr val="bg1"/>
                </a:solidFill>
              </a:rPr>
              <a:t>Komponenta 4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7766AC97-6580-7840-977B-A4AA9EA344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686846"/>
              </p:ext>
            </p:extLst>
          </p:nvPr>
        </p:nvGraphicFramePr>
        <p:xfrm>
          <a:off x="865545" y="1032879"/>
          <a:ext cx="10261801" cy="51842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2460">
                  <a:extLst>
                    <a:ext uri="{9D8B030D-6E8A-4147-A177-3AD203B41FA5}">
                      <a16:colId xmlns:a16="http://schemas.microsoft.com/office/drawing/2014/main" val="2592446364"/>
                    </a:ext>
                  </a:extLst>
                </a:gridCol>
                <a:gridCol w="4987342">
                  <a:extLst>
                    <a:ext uri="{9D8B030D-6E8A-4147-A177-3AD203B41FA5}">
                      <a16:colId xmlns:a16="http://schemas.microsoft.com/office/drawing/2014/main" val="3181007414"/>
                    </a:ext>
                  </a:extLst>
                </a:gridCol>
                <a:gridCol w="4571999">
                  <a:extLst>
                    <a:ext uri="{9D8B030D-6E8A-4147-A177-3AD203B41FA5}">
                      <a16:colId xmlns:a16="http://schemas.microsoft.com/office/drawing/2014/main" val="3325852882"/>
                    </a:ext>
                  </a:extLst>
                </a:gridCol>
              </a:tblGrid>
              <a:tr h="339643">
                <a:tc gridSpan="3"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+mj-lt"/>
                        </a:rPr>
                        <a:t>Komponenta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 4: </a:t>
                      </a:r>
                      <a:r>
                        <a:rPr lang="sr-Latn-ME" sz="1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Osiguranje kvaliteta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043440"/>
                  </a:ext>
                </a:extLst>
              </a:tr>
              <a:tr h="1218704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+mj-lt"/>
                        </a:rPr>
                        <a:t>4.1.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spc="-3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Razvoj i uvođenje indikatora za ključne kompetencije u metodologiju i reviziju osguranja kvaliteta, te poboljšanje odgovarajućih kriterijuma i procesa interne i eksterne evaluacije </a:t>
                      </a:r>
                      <a:endParaRPr lang="en-US" sz="19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Povezano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s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aktivnostima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1.3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4.3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478418"/>
                  </a:ext>
                </a:extLst>
              </a:tr>
              <a:tr h="909487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+mj-lt"/>
                        </a:rPr>
                        <a:t>4.2.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spc="-3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Konsultacije (obuka) članova školskog tima za internu evaluaciju za interno ocjenjivanje u osnovnim i srednjim školama 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Obuke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338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članova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uprava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škola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obavljene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– 17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radionica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(6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sjever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, 8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centralna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regija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, 3 jug)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505486"/>
                  </a:ext>
                </a:extLst>
              </a:tr>
              <a:tr h="689463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+mj-lt"/>
                        </a:rPr>
                        <a:t>4.2.1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Priručnik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obuka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internom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osiguranju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kvalitete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za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školske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timove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🆕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Izraditi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QA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priručnik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provesti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obuku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za 176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članova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školskih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timova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548521"/>
                  </a:ext>
                </a:extLst>
              </a:tr>
              <a:tr h="1837136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+mj-lt"/>
                        </a:rPr>
                        <a:t>4.3.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spc="-3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Obuka i podrška zaposlenima u Zavodu za školstvo, Centru za stručno obrazovanje, školama i visokoškolskim ustanovama koji su direktno odgovorni za osiguranje kvaliteta (uključujući internu i eksternu evaluaciju) u odnosu na MINT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Radionice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s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nadzornicima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Zavoda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za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škosltvo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, Centra za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stručno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obrazovanje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813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68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1CE03A9-615F-304F-85A9-EB4A82576038}"/>
              </a:ext>
            </a:extLst>
          </p:cNvPr>
          <p:cNvSpPr txBox="1">
            <a:spLocks/>
          </p:cNvSpPr>
          <p:nvPr/>
        </p:nvSpPr>
        <p:spPr>
          <a:xfrm>
            <a:off x="1734224" y="301595"/>
            <a:ext cx="10088731" cy="561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hr-HR" sz="3600" b="1" dirty="0">
                <a:solidFill>
                  <a:schemeClr val="bg1"/>
                </a:solidFill>
              </a:rPr>
              <a:t>Komponenta 5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A479E8E1-1EDB-6145-BB9E-BEAD4F4CF2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725366"/>
              </p:ext>
            </p:extLst>
          </p:nvPr>
        </p:nvGraphicFramePr>
        <p:xfrm>
          <a:off x="814030" y="1277578"/>
          <a:ext cx="10261801" cy="331804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2460">
                  <a:extLst>
                    <a:ext uri="{9D8B030D-6E8A-4147-A177-3AD203B41FA5}">
                      <a16:colId xmlns:a16="http://schemas.microsoft.com/office/drawing/2014/main" val="2592446364"/>
                    </a:ext>
                  </a:extLst>
                </a:gridCol>
                <a:gridCol w="4987342">
                  <a:extLst>
                    <a:ext uri="{9D8B030D-6E8A-4147-A177-3AD203B41FA5}">
                      <a16:colId xmlns:a16="http://schemas.microsoft.com/office/drawing/2014/main" val="3181007414"/>
                    </a:ext>
                  </a:extLst>
                </a:gridCol>
                <a:gridCol w="4571999">
                  <a:extLst>
                    <a:ext uri="{9D8B030D-6E8A-4147-A177-3AD203B41FA5}">
                      <a16:colId xmlns:a16="http://schemas.microsoft.com/office/drawing/2014/main" val="3325852882"/>
                    </a:ext>
                  </a:extLst>
                </a:gridCol>
              </a:tblGrid>
              <a:tr h="362650">
                <a:tc gridSpan="3"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+mj-lt"/>
                        </a:rPr>
                        <a:t>Komponenta</a:t>
                      </a:r>
                      <a:r>
                        <a:rPr lang="en-US" dirty="0">
                          <a:solidFill>
                            <a:srgbClr val="800000"/>
                          </a:solidFill>
                          <a:latin typeface="+mn-lt"/>
                        </a:rPr>
                        <a:t> 5: </a:t>
                      </a:r>
                      <a:r>
                        <a:rPr lang="sr-Latn-ME" sz="1800" b="1" kern="120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 inputa, procesa i ishoda MINT-a </a:t>
                      </a:r>
                      <a:endParaRPr lang="en-US" dirty="0">
                        <a:solidFill>
                          <a:srgbClr val="8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043440"/>
                  </a:ext>
                </a:extLst>
              </a:tr>
              <a:tr h="742481"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5.1.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spc="-3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Sprovođenje nacionalnog istraživanja za drugi i treći ciklus (ISCED novi 1 i 2) za MINT discipline </a:t>
                      </a:r>
                      <a:endParaRPr lang="en-US" sz="1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0" dirty="0" err="1">
                          <a:latin typeface="+mn-lt"/>
                        </a:rPr>
                        <a:t>Izrađen</a:t>
                      </a:r>
                      <a:r>
                        <a:rPr lang="en-US" sz="1900" b="0" dirty="0">
                          <a:latin typeface="+mn-lt"/>
                        </a:rPr>
                        <a:t> </a:t>
                      </a:r>
                      <a:r>
                        <a:rPr lang="en-US" sz="1900" b="0" dirty="0" err="1">
                          <a:latin typeface="+mn-lt"/>
                        </a:rPr>
                        <a:t>izvještaj</a:t>
                      </a:r>
                      <a:endParaRPr lang="en-US" sz="1900" b="0" dirty="0">
                        <a:latin typeface="+mn-lt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0" dirty="0" err="1">
                          <a:latin typeface="+mn-lt"/>
                        </a:rPr>
                        <a:t>Obuka</a:t>
                      </a:r>
                      <a:r>
                        <a:rPr lang="en-US" sz="1900" b="0" dirty="0">
                          <a:latin typeface="+mn-lt"/>
                        </a:rPr>
                        <a:t> o </a:t>
                      </a:r>
                      <a:r>
                        <a:rPr lang="en-US" sz="1900" b="0" dirty="0" err="1">
                          <a:latin typeface="+mn-lt"/>
                        </a:rPr>
                        <a:t>psihometriji</a:t>
                      </a:r>
                      <a:r>
                        <a:rPr lang="en-US" sz="1900" b="0" dirty="0">
                          <a:latin typeface="+mn-lt"/>
                        </a:rPr>
                        <a:t> za </a:t>
                      </a:r>
                      <a:r>
                        <a:rPr lang="en-US" sz="1900" b="0" dirty="0" err="1">
                          <a:latin typeface="+mn-lt"/>
                        </a:rPr>
                        <a:t>ključno</a:t>
                      </a:r>
                      <a:r>
                        <a:rPr lang="en-US" sz="1900" b="0" dirty="0">
                          <a:latin typeface="+mn-lt"/>
                        </a:rPr>
                        <a:t> </a:t>
                      </a:r>
                      <a:r>
                        <a:rPr lang="en-US" sz="1900" b="0" dirty="0" err="1">
                          <a:latin typeface="+mn-lt"/>
                        </a:rPr>
                        <a:t>osoblje</a:t>
                      </a:r>
                      <a:r>
                        <a:rPr lang="en-US" sz="1900" b="0" dirty="0">
                          <a:latin typeface="+mn-lt"/>
                        </a:rPr>
                        <a:t> </a:t>
                      </a:r>
                      <a:r>
                        <a:rPr lang="en-US" sz="1900" b="0" dirty="0" err="1">
                          <a:latin typeface="+mn-lt"/>
                        </a:rPr>
                        <a:t>Ispitnog</a:t>
                      </a:r>
                      <a:r>
                        <a:rPr lang="en-US" sz="1900" b="0" dirty="0">
                          <a:latin typeface="+mn-lt"/>
                        </a:rPr>
                        <a:t> centra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478418"/>
                  </a:ext>
                </a:extLst>
              </a:tr>
              <a:tr h="742481"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5.2.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spc="-3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Razvijanje novih načina za testiranje za učenička postignuća u disciplinama MINT-a</a:t>
                      </a:r>
                      <a:endParaRPr lang="en-US" sz="1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="0" dirty="0" err="1">
                          <a:latin typeface="+mn-lt"/>
                        </a:rPr>
                        <a:t>Razvijeno</a:t>
                      </a:r>
                      <a:r>
                        <a:rPr lang="en-US" sz="1900" b="0" dirty="0">
                          <a:latin typeface="+mn-lt"/>
                        </a:rPr>
                        <a:t> 50 </a:t>
                      </a:r>
                      <a:r>
                        <a:rPr lang="en-US" sz="1900" b="0" dirty="0" err="1">
                          <a:latin typeface="+mn-lt"/>
                        </a:rPr>
                        <a:t>zadataka</a:t>
                      </a:r>
                      <a:endParaRPr lang="en-US" sz="1900" b="0" dirty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="0" dirty="0" err="1">
                          <a:latin typeface="+mn-lt"/>
                        </a:rPr>
                        <a:t>Obučeno</a:t>
                      </a:r>
                      <a:r>
                        <a:rPr lang="en-US" sz="1900" b="0" dirty="0">
                          <a:latin typeface="+mn-lt"/>
                        </a:rPr>
                        <a:t> 203 </a:t>
                      </a:r>
                      <a:r>
                        <a:rPr lang="en-US" sz="1900" b="0" dirty="0" err="1">
                          <a:latin typeface="+mn-lt"/>
                        </a:rPr>
                        <a:t>članova</a:t>
                      </a:r>
                      <a:r>
                        <a:rPr lang="en-US" sz="1900" b="0" dirty="0">
                          <a:latin typeface="+mn-lt"/>
                        </a:rPr>
                        <a:t> </a:t>
                      </a:r>
                      <a:r>
                        <a:rPr lang="en-US" sz="1900" b="0" dirty="0" err="1">
                          <a:latin typeface="+mn-lt"/>
                        </a:rPr>
                        <a:t>Državne</a:t>
                      </a:r>
                      <a:r>
                        <a:rPr lang="en-US" sz="1900" b="0" dirty="0">
                          <a:latin typeface="+mn-lt"/>
                        </a:rPr>
                        <a:t> </a:t>
                      </a:r>
                      <a:r>
                        <a:rPr lang="en-US" sz="1900" b="0" dirty="0" err="1">
                          <a:latin typeface="+mn-lt"/>
                        </a:rPr>
                        <a:t>komisije</a:t>
                      </a:r>
                      <a:r>
                        <a:rPr lang="en-US" sz="1900" b="0" dirty="0">
                          <a:latin typeface="+mn-lt"/>
                        </a:rPr>
                        <a:t> za mature </a:t>
                      </a:r>
                      <a:r>
                        <a:rPr lang="en-US" sz="1900" b="0" dirty="0" err="1">
                          <a:latin typeface="+mn-lt"/>
                        </a:rPr>
                        <a:t>i</a:t>
                      </a:r>
                      <a:r>
                        <a:rPr lang="en-US" sz="1900" b="0" dirty="0">
                          <a:latin typeface="+mn-lt"/>
                        </a:rPr>
                        <a:t> 10  </a:t>
                      </a:r>
                      <a:r>
                        <a:rPr lang="en-US" sz="1900" b="0" dirty="0" err="1">
                          <a:latin typeface="+mn-lt"/>
                        </a:rPr>
                        <a:t>nastavnika</a:t>
                      </a:r>
                      <a:r>
                        <a:rPr lang="en-US" sz="1900" b="0" dirty="0">
                          <a:latin typeface="+mn-lt"/>
                        </a:rPr>
                        <a:t> za </a:t>
                      </a:r>
                      <a:r>
                        <a:rPr lang="en-US" sz="1900" b="0" dirty="0" err="1">
                          <a:latin typeface="+mn-lt"/>
                        </a:rPr>
                        <a:t>izradu</a:t>
                      </a:r>
                      <a:r>
                        <a:rPr lang="en-US" sz="1900" b="0" dirty="0">
                          <a:latin typeface="+mn-lt"/>
                        </a:rPr>
                        <a:t> PISA like </a:t>
                      </a:r>
                      <a:r>
                        <a:rPr lang="en-US" sz="1900" b="0" dirty="0" err="1">
                          <a:latin typeface="+mn-lt"/>
                        </a:rPr>
                        <a:t>zadataka</a:t>
                      </a:r>
                      <a:endParaRPr lang="en-US" sz="19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505486"/>
                  </a:ext>
                </a:extLst>
              </a:tr>
              <a:tr h="742481"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+mn-lt"/>
                        </a:rPr>
                        <a:t>5.3.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900" spc="-3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Sve aktivnosti pod ovom komponentom treba koordinirati vremenski i prema rezultatima </a:t>
                      </a:r>
                      <a:endParaRPr lang="en-US" sz="1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="0" dirty="0" err="1">
                          <a:latin typeface="+mn-lt"/>
                        </a:rPr>
                        <a:t>Zajednička</a:t>
                      </a:r>
                      <a:r>
                        <a:rPr lang="en-US" sz="1900" b="0" dirty="0">
                          <a:latin typeface="+mn-lt"/>
                        </a:rPr>
                        <a:t> </a:t>
                      </a:r>
                      <a:r>
                        <a:rPr lang="en-US" sz="1900" b="0" dirty="0" err="1">
                          <a:latin typeface="+mn-lt"/>
                        </a:rPr>
                        <a:t>aktivnost</a:t>
                      </a:r>
                      <a:r>
                        <a:rPr lang="en-US" sz="1900" b="0" dirty="0">
                          <a:latin typeface="+mn-lt"/>
                        </a:rPr>
                        <a:t> za </a:t>
                      </a:r>
                      <a:r>
                        <a:rPr lang="en-US" sz="1900" b="0" dirty="0" err="1">
                          <a:latin typeface="+mn-lt"/>
                        </a:rPr>
                        <a:t>sve</a:t>
                      </a:r>
                      <a:r>
                        <a:rPr lang="en-US" sz="1900" b="0" dirty="0">
                          <a:latin typeface="+mn-lt"/>
                        </a:rPr>
                        <a:t> </a:t>
                      </a:r>
                      <a:r>
                        <a:rPr lang="en-US" sz="1900" b="0" dirty="0" err="1">
                          <a:latin typeface="+mn-lt"/>
                        </a:rPr>
                        <a:t>komponente</a:t>
                      </a:r>
                      <a:endParaRPr lang="en-US" sz="19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515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43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38911</TotalTime>
  <Words>1098</Words>
  <Application>Microsoft Office PowerPoint</Application>
  <PresentationFormat>Widescreen</PresentationFormat>
  <Paragraphs>133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KLJUČNE KOMPETENCIJE   Predstavljanje rezultata Projekta, po komponentama i predstavljanje Crnogorskog okvirnog programa ključnih kompetencija  Boris Ćurković, tim lider </vt:lpstr>
      <vt:lpstr>Pregled Projekta</vt:lpstr>
      <vt:lpstr>Komponente projekta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</dc:creator>
  <cp:lastModifiedBy>Maja Jukic</cp:lastModifiedBy>
  <cp:revision>149</cp:revision>
  <cp:lastPrinted>2021-11-02T23:32:26Z</cp:lastPrinted>
  <dcterms:created xsi:type="dcterms:W3CDTF">2019-03-11T14:15:27Z</dcterms:created>
  <dcterms:modified xsi:type="dcterms:W3CDTF">2021-12-21T08:08:20Z</dcterms:modified>
</cp:coreProperties>
</file>