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835" r:id="rId4"/>
    <p:sldId id="833" r:id="rId5"/>
    <p:sldId id="837" r:id="rId6"/>
    <p:sldId id="838" r:id="rId7"/>
    <p:sldId id="839" r:id="rId8"/>
    <p:sldId id="840" r:id="rId9"/>
    <p:sldId id="831" r:id="rId10"/>
    <p:sldId id="843" r:id="rId11"/>
    <p:sldId id="842" r:id="rId12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12" autoAdjust="0"/>
    <p:restoredTop sz="88000" autoAdjust="0"/>
  </p:normalViewPr>
  <p:slideViewPr>
    <p:cSldViewPr snapToGrid="0" showGuides="1">
      <p:cViewPr varScale="1">
        <p:scale>
          <a:sx n="79" d="100"/>
          <a:sy n="79" d="100"/>
        </p:scale>
        <p:origin x="6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7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5B058-2CED-45BC-B8F0-005CF4AD94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8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0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463-C568-4ECC-9B54-7C3C29DCA9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Animacije/3.a%20Animacija%20-%20Matematicka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49791"/>
            <a:ext cx="11216640" cy="2446081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002060"/>
                </a:solidFill>
                <a:hlinkClick r:id="rId4" action="ppaction://hlinkfile"/>
              </a:rPr>
              <a:t>KLJUČNE KOMPETENCIJE</a:t>
            </a:r>
            <a:br>
              <a:rPr lang="hr-HR" sz="4000" b="1" dirty="0">
                <a:solidFill>
                  <a:srgbClr val="002060"/>
                </a:solidFill>
                <a:hlinkClick r:id="rId4" action="ppaction://hlinkfile"/>
              </a:rPr>
            </a:br>
            <a:br>
              <a:rPr lang="hr-HR" sz="4000" b="1" dirty="0">
                <a:solidFill>
                  <a:srgbClr val="002060"/>
                </a:solidFill>
                <a:hlinkClick r:id="rId4" action="ppaction://hlinkfile"/>
              </a:rPr>
            </a:br>
            <a:r>
              <a:rPr lang="en-US" sz="4000" b="1" dirty="0">
                <a:solidFill>
                  <a:srgbClr val="002060"/>
                </a:solidFill>
              </a:rPr>
              <a:t>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Predstavljanje aktivnosti i rezultata 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za  razvoj učeničkih ključnih kompetencija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u </a:t>
            </a:r>
            <a:r>
              <a:rPr lang="en-US" sz="3000" b="1" dirty="0" err="1">
                <a:solidFill>
                  <a:srgbClr val="002060"/>
                </a:solidFill>
              </a:rPr>
              <a:t>Srednjoj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err="1">
                <a:solidFill>
                  <a:srgbClr val="002060"/>
                </a:solidFill>
              </a:rPr>
              <a:t>elektrotehni</a:t>
            </a:r>
            <a:r>
              <a:rPr lang="sr-Latn-ME" sz="3000" b="1" dirty="0" err="1">
                <a:solidFill>
                  <a:srgbClr val="002060"/>
                </a:solidFill>
              </a:rPr>
              <a:t>čkoj</a:t>
            </a:r>
            <a:r>
              <a:rPr lang="sr-Latn-ME" sz="3000" b="1" dirty="0">
                <a:solidFill>
                  <a:srgbClr val="002060"/>
                </a:solidFill>
              </a:rPr>
              <a:t> školi „Vaso </a:t>
            </a:r>
            <a:r>
              <a:rPr lang="sr-Latn-ME" sz="3000" b="1" dirty="0" err="1">
                <a:solidFill>
                  <a:srgbClr val="002060"/>
                </a:solidFill>
              </a:rPr>
              <a:t>Aligrudić</a:t>
            </a:r>
            <a:r>
              <a:rPr lang="sr-Latn-ME" sz="3000" b="1" dirty="0">
                <a:solidFill>
                  <a:srgbClr val="002060"/>
                </a:solidFill>
              </a:rPr>
              <a:t>“</a:t>
            </a:r>
            <a:br>
              <a:rPr lang="sr-Latn-ME" sz="3000" b="1" dirty="0">
                <a:solidFill>
                  <a:srgbClr val="002060"/>
                </a:solidFill>
              </a:rPr>
            </a:br>
            <a:br>
              <a:rPr lang="sr-Latn-ME" sz="3000" b="1" dirty="0">
                <a:solidFill>
                  <a:srgbClr val="002060"/>
                </a:solidFill>
              </a:rPr>
            </a:br>
            <a:r>
              <a:rPr lang="sr-Latn-ME" sz="2400" b="1" dirty="0">
                <a:solidFill>
                  <a:srgbClr val="002060"/>
                </a:solidFill>
              </a:rPr>
              <a:t>Marija </a:t>
            </a:r>
            <a:r>
              <a:rPr lang="sr-Latn-ME" sz="2400" b="1" dirty="0" err="1">
                <a:solidFill>
                  <a:srgbClr val="002060"/>
                </a:solidFill>
              </a:rPr>
              <a:t>Žeželj</a:t>
            </a:r>
            <a:r>
              <a:rPr lang="sr-Latn-ME" sz="2400" b="1" dirty="0">
                <a:solidFill>
                  <a:srgbClr val="002060"/>
                </a:solidFill>
              </a:rPr>
              <a:t>, profesorica informatike</a:t>
            </a:r>
            <a:br>
              <a:rPr lang="hr-HR" sz="3000" b="1" dirty="0">
                <a:solidFill>
                  <a:srgbClr val="002060"/>
                </a:solidFill>
              </a:rPr>
            </a:br>
            <a:r>
              <a:rPr lang="hr-HR" sz="3000" b="1" dirty="0">
                <a:solidFill>
                  <a:srgbClr val="002060"/>
                </a:solidFill>
              </a:rPr>
              <a:t> 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5C95BD-28C2-9248-9165-23F3C6141599}"/>
              </a:ext>
            </a:extLst>
          </p:cNvPr>
          <p:cNvSpPr txBox="1">
            <a:spLocks/>
          </p:cNvSpPr>
          <p:nvPr/>
        </p:nvSpPr>
        <p:spPr>
          <a:xfrm>
            <a:off x="3379857" y="5249191"/>
            <a:ext cx="5432284" cy="1013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500" b="1" dirty="0">
              <a:latin typeface="+mn-lt"/>
            </a:endParaRPr>
          </a:p>
          <a:p>
            <a:pPr algn="r"/>
            <a:r>
              <a:rPr lang="hr-HR" sz="1900" b="1" dirty="0">
                <a:latin typeface="+mn-lt"/>
              </a:rPr>
              <a:t> </a:t>
            </a:r>
            <a:endParaRPr lang="en-US" sz="19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8C32-C4A2-44EE-B11F-505D25DC2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4" y="1218052"/>
            <a:ext cx="5062394" cy="28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 ’’ Integracija ključnih kompetencija u obrazovni sistem Crne Gore’’</a:t>
            </a:r>
            <a:endParaRPr lang="hr-H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414272" y="2316403"/>
            <a:ext cx="85587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ME" sz="2400" dirty="0"/>
              <a:t>Omogućeno usavršavanje nastavnika kroz dvodnevnu obuku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ME" sz="2400" dirty="0"/>
              <a:t>Portal ikces.me i primjeri dobre prakse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ME" sz="2400" dirty="0"/>
              <a:t>Upotreba priručnika prilikom planiranja aktivnosti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sr-Latn-ME" sz="2400" dirty="0"/>
              <a:t>Posjeta trenera školi i dobijanje novih ideja za aktivnosti koje će omogućiti razvoj KK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693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Linkovi za video</a:t>
            </a:r>
            <a:endParaRPr lang="hr-H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414272" y="2316403"/>
            <a:ext cx="85587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Simulacija</a:t>
            </a:r>
            <a:r>
              <a:rPr lang="en-GB" sz="2400" dirty="0"/>
              <a:t> </a:t>
            </a:r>
            <a:r>
              <a:rPr lang="en-GB" sz="2400" dirty="0" err="1"/>
              <a:t>prijavljivanja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intervjua</a:t>
            </a:r>
            <a:r>
              <a:rPr lang="en-GB" sz="2400" dirty="0"/>
              <a:t> za </a:t>
            </a:r>
            <a:r>
              <a:rPr lang="en-GB" sz="2400" dirty="0" err="1"/>
              <a:t>posao</a:t>
            </a:r>
            <a:r>
              <a:rPr lang="en-GB" sz="2400" dirty="0"/>
              <a:t> </a:t>
            </a:r>
            <a:r>
              <a:rPr lang="en-GB" sz="2400" dirty="0" err="1"/>
              <a:t>grafičkog</a:t>
            </a:r>
            <a:r>
              <a:rPr lang="en-GB" sz="2400" dirty="0"/>
              <a:t> </a:t>
            </a:r>
            <a:r>
              <a:rPr lang="en-GB" sz="2400" dirty="0" err="1"/>
              <a:t>dizajnera</a:t>
            </a:r>
            <a:r>
              <a:rPr lang="en-GB" sz="2400" dirty="0"/>
              <a:t> u </a:t>
            </a:r>
            <a:r>
              <a:rPr lang="en-GB" sz="2400" dirty="0" err="1"/>
              <a:t>stranoj</a:t>
            </a:r>
            <a:r>
              <a:rPr lang="en-GB" sz="2400" dirty="0"/>
              <a:t> </a:t>
            </a:r>
            <a:r>
              <a:rPr lang="en-GB" sz="2400" dirty="0" err="1"/>
              <a:t>firmi</a:t>
            </a:r>
            <a:r>
              <a:rPr lang="sr-Latn-ME" sz="2400" dirty="0"/>
              <a:t> – https://www.youtube.com/watch?v=3M4HAkWu25c</a:t>
            </a:r>
          </a:p>
          <a:p>
            <a:endParaRPr lang="sr-Latn-ME" sz="2400" dirty="0"/>
          </a:p>
          <a:p>
            <a:r>
              <a:rPr lang="en-GB" sz="2400" dirty="0" err="1"/>
              <a:t>Rekonstrukcija</a:t>
            </a:r>
            <a:r>
              <a:rPr lang="en-GB" sz="2400" dirty="0"/>
              <a:t> </a:t>
            </a:r>
            <a:r>
              <a:rPr lang="en-GB" sz="2400" dirty="0" err="1"/>
              <a:t>električnih</a:t>
            </a:r>
            <a:r>
              <a:rPr lang="en-GB" sz="2400" dirty="0"/>
              <a:t> </a:t>
            </a:r>
            <a:r>
              <a:rPr lang="en-GB" sz="2400" dirty="0" err="1"/>
              <a:t>instalacija</a:t>
            </a:r>
            <a:r>
              <a:rPr lang="en-GB" sz="2400" dirty="0"/>
              <a:t> u </a:t>
            </a:r>
            <a:r>
              <a:rPr lang="en-GB" sz="2400" dirty="0" err="1"/>
              <a:t>računarskoj</a:t>
            </a:r>
            <a:r>
              <a:rPr lang="en-GB" sz="2400" dirty="0"/>
              <a:t> </a:t>
            </a:r>
            <a:r>
              <a:rPr lang="en-GB" sz="2400" dirty="0" err="1"/>
              <a:t>učionici</a:t>
            </a:r>
            <a:r>
              <a:rPr lang="sr-Latn-ME" sz="2400" dirty="0"/>
              <a:t> -</a:t>
            </a:r>
            <a:r>
              <a:rPr lang="en-GB" sz="2400" dirty="0"/>
              <a:t>https://www.youtube.com/watch?v=vWt_ZqJuZbg</a:t>
            </a:r>
            <a:br>
              <a:rPr lang="en-GB" sz="2800" dirty="0"/>
            </a:br>
            <a:endParaRPr lang="hr-HR" sz="2400" i="1" dirty="0"/>
          </a:p>
          <a:p>
            <a:pPr marL="342900" indent="-342900" algn="just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182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087"/>
            <a:ext cx="10515600" cy="1325563"/>
          </a:xfrm>
        </p:spPr>
        <p:txBody>
          <a:bodyPr>
            <a:noAutofit/>
          </a:bodyPr>
          <a:lstStyle/>
          <a:p>
            <a:r>
              <a:rPr lang="hr-HR" sz="3600" b="1" dirty="0"/>
              <a:t>Tema - </a:t>
            </a:r>
            <a:r>
              <a:rPr lang="en-GB" sz="3600" dirty="0" err="1"/>
              <a:t>Simulacija</a:t>
            </a:r>
            <a:r>
              <a:rPr lang="en-GB" sz="3600" dirty="0"/>
              <a:t> </a:t>
            </a:r>
            <a:r>
              <a:rPr lang="en-GB" sz="3600" dirty="0" err="1"/>
              <a:t>prijavljivanja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intervjua</a:t>
            </a:r>
            <a:r>
              <a:rPr lang="en-GB" sz="3600" dirty="0"/>
              <a:t> za </a:t>
            </a:r>
            <a:r>
              <a:rPr lang="en-GB" sz="3600" dirty="0" err="1"/>
              <a:t>posao</a:t>
            </a:r>
            <a:r>
              <a:rPr lang="en-GB" sz="3600" dirty="0"/>
              <a:t> </a:t>
            </a:r>
            <a:r>
              <a:rPr lang="en-GB" sz="3600" dirty="0" err="1"/>
              <a:t>grafičkog</a:t>
            </a:r>
            <a:r>
              <a:rPr lang="en-GB" sz="3600" dirty="0"/>
              <a:t> </a:t>
            </a:r>
            <a:r>
              <a:rPr lang="en-GB" sz="3600" dirty="0" err="1"/>
              <a:t>dizajnera</a:t>
            </a:r>
            <a:r>
              <a:rPr lang="en-GB" sz="3600" dirty="0"/>
              <a:t> u </a:t>
            </a:r>
            <a:r>
              <a:rPr lang="en-GB" sz="3600" dirty="0" err="1"/>
              <a:t>stranoj</a:t>
            </a:r>
            <a:r>
              <a:rPr lang="en-GB" sz="3600" dirty="0"/>
              <a:t> </a:t>
            </a:r>
            <a:r>
              <a:rPr lang="en-GB" sz="3600" dirty="0" err="1"/>
              <a:t>firmi</a:t>
            </a:r>
            <a:br>
              <a:rPr lang="en-GB" sz="4000" dirty="0"/>
            </a:br>
            <a:r>
              <a:rPr lang="hr-HR" sz="3600" b="1" dirty="0"/>
              <a:t> </a:t>
            </a:r>
            <a:endParaRPr lang="en-US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07786-D771-434F-AE86-9E46D7FAB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0213"/>
            <a:ext cx="10515600" cy="4351338"/>
          </a:xfrm>
        </p:spPr>
        <p:txBody>
          <a:bodyPr>
            <a:normAutofit/>
          </a:bodyPr>
          <a:lstStyle/>
          <a:p>
            <a:r>
              <a:rPr lang="sr-Latn-ME" dirty="0"/>
              <a:t>Integrisana nastava</a:t>
            </a:r>
            <a:endParaRPr lang="sr-Latn-ME" sz="2800" dirty="0"/>
          </a:p>
          <a:p>
            <a:r>
              <a:rPr lang="sr-Latn-ME" dirty="0"/>
              <a:t>Aktivnosti učenika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r-Latn-ME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C28BDA-4F8A-43AB-9838-5F448DC1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80326"/>
              </p:ext>
            </p:extLst>
          </p:nvPr>
        </p:nvGraphicFramePr>
        <p:xfrm>
          <a:off x="1021347" y="3429000"/>
          <a:ext cx="1012791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514">
                  <a:extLst>
                    <a:ext uri="{9D8B030D-6E8A-4147-A177-3AD203B41FA5}">
                      <a16:colId xmlns:a16="http://schemas.microsoft.com/office/drawing/2014/main" val="1997346589"/>
                    </a:ext>
                  </a:extLst>
                </a:gridCol>
                <a:gridCol w="3338213">
                  <a:extLst>
                    <a:ext uri="{9D8B030D-6E8A-4147-A177-3AD203B41FA5}">
                      <a16:colId xmlns:a16="http://schemas.microsoft.com/office/drawing/2014/main" val="3830288821"/>
                    </a:ext>
                  </a:extLst>
                </a:gridCol>
                <a:gridCol w="2765188">
                  <a:extLst>
                    <a:ext uri="{9D8B030D-6E8A-4147-A177-3AD203B41FA5}">
                      <a16:colId xmlns:a16="http://schemas.microsoft.com/office/drawing/2014/main" val="1350086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Računarska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grafika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animacija</a:t>
                      </a:r>
                      <a:endParaRPr lang="sr-Latn-ME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Diskusija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postojećem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grafičkom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rješenju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Diskusija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trendovima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grafičkom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dizajnu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za 2020.godinu</a:t>
                      </a:r>
                      <a:endParaRPr lang="sr-Latn-ME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Kreiranje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predloga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dizajna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novog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logotipa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firme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traženom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formatu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programu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za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obradu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vektorske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grafike</a:t>
                      </a:r>
                      <a:endParaRPr lang="sr-Latn-ME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sr-Latn-M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C-SBH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jezik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književnost</a:t>
                      </a:r>
                      <a:endParaRPr lang="sr-Latn-ME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Izrada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CV-a u Word-u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Pisanje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formalnog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e-mail-a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Simulacija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razgovora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za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posao</a:t>
                      </a:r>
                      <a:endParaRPr lang="sr-Latn-ME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sr-Latn-M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sr-Latn-ME" b="1" dirty="0">
                          <a:solidFill>
                            <a:schemeClr val="tx1"/>
                          </a:solidFill>
                        </a:rPr>
                        <a:t>Engleski jezik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Prevođenje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CV-a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kreiranog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časovma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C-SBH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jezika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književnosti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engleski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jezik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Pisanje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formalnog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e-mail-a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engleskom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jeziku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Simulacija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razgovora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za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posao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engleskom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</a:rPr>
                        <a:t>jeziku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sr-Latn-M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78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7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681819"/>
            <a:ext cx="11582400" cy="865273"/>
          </a:xfrm>
        </p:spPr>
        <p:txBody>
          <a:bodyPr>
            <a:noAutofit/>
          </a:bodyPr>
          <a:lstStyle/>
          <a:p>
            <a:pPr algn="l"/>
            <a:r>
              <a:rPr lang="hr-HR" sz="3600" b="1" dirty="0"/>
              <a:t>Nastavni materijali</a:t>
            </a:r>
            <a:br>
              <a:rPr lang="hr-HR" sz="3600" b="1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933256" y="2001358"/>
            <a:ext cx="1101490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Izrada logotipa u programu za vektorsku grafiku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Pisanje CV-a i formalnog e-mail-a na C-SBH jeziku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Primjer razgovora za posao – video klip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Pisanje CV-a i formalnog e-mail-a na engleskom jeziku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1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4872F-0B78-4BBE-8163-B7FD3B1D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1" y="3934574"/>
            <a:ext cx="4148546" cy="2550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8DC11-3CDA-43D6-A9C6-C74A13AED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06" t="28223" r="21384" b="6997"/>
          <a:stretch/>
        </p:blipFill>
        <p:spPr>
          <a:xfrm>
            <a:off x="8256814" y="1681819"/>
            <a:ext cx="3935186" cy="2501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8D1E5F-F43E-431C-9230-735A5A45D2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581" t="28223" r="23795"/>
          <a:stretch/>
        </p:blipFill>
        <p:spPr>
          <a:xfrm>
            <a:off x="6440708" y="3429000"/>
            <a:ext cx="3935187" cy="30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wo people in a room with computers&#10;&#10;Description automatically generated with low confidence">
            <a:extLst>
              <a:ext uri="{FF2B5EF4-FFF2-40B4-BE49-F238E27FC236}">
                <a16:creationId xmlns:a16="http://schemas.microsoft.com/office/drawing/2014/main" id="{256DE7C1-48DE-43D6-BFCC-3CA922D91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1" r="-3" b="11128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0" name="Picture 9" descr="A person standing in front of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005A8B5E-1432-49E4-8D7D-56F522923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Picture 11" descr="A picture containing text, computer, electronics, display&#10;&#10;Description automatically generated">
            <a:extLst>
              <a:ext uri="{FF2B5EF4-FFF2-40B4-BE49-F238E27FC236}">
                <a16:creationId xmlns:a16="http://schemas.microsoft.com/office/drawing/2014/main" id="{4935EF26-B60B-445B-97B4-25378C9B77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8" name="Picture 7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6482B0C6-3FFE-4ED4-8588-AB46EE2CA8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34" b="-3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15509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1087015"/>
            <a:ext cx="10515600" cy="1325563"/>
          </a:xfrm>
        </p:spPr>
        <p:txBody>
          <a:bodyPr>
            <a:noAutofit/>
          </a:bodyPr>
          <a:lstStyle/>
          <a:p>
            <a:r>
              <a:rPr lang="hr-HR" sz="3600" b="1" dirty="0"/>
              <a:t>Tema - </a:t>
            </a:r>
            <a:r>
              <a:rPr lang="en-GB" sz="3600" dirty="0" err="1"/>
              <a:t>Rekonstrukcija</a:t>
            </a:r>
            <a:r>
              <a:rPr lang="en-GB" sz="3600" dirty="0"/>
              <a:t> </a:t>
            </a:r>
            <a:r>
              <a:rPr lang="en-GB" sz="3600" dirty="0" err="1"/>
              <a:t>električnih</a:t>
            </a:r>
            <a:r>
              <a:rPr lang="en-GB" sz="3600" dirty="0"/>
              <a:t> </a:t>
            </a:r>
            <a:r>
              <a:rPr lang="en-GB" sz="3600" dirty="0" err="1"/>
              <a:t>instalacija</a:t>
            </a:r>
            <a:r>
              <a:rPr lang="en-GB" sz="3600" dirty="0"/>
              <a:t> u </a:t>
            </a:r>
            <a:r>
              <a:rPr lang="en-GB" sz="3600" dirty="0" err="1"/>
              <a:t>računarskoj</a:t>
            </a:r>
            <a:r>
              <a:rPr lang="en-GB" sz="3600" dirty="0"/>
              <a:t> </a:t>
            </a:r>
            <a:r>
              <a:rPr lang="en-GB" sz="3600" dirty="0" err="1"/>
              <a:t>učionici</a:t>
            </a:r>
            <a:br>
              <a:rPr lang="en-GB" sz="4000" dirty="0"/>
            </a:br>
            <a:r>
              <a:rPr lang="hr-HR" sz="3600" b="1" dirty="0"/>
              <a:t> 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8EA7AB-20B4-4B25-8385-FA364A61C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208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Vannastavna aktivnost </a:t>
            </a:r>
          </a:p>
          <a:p>
            <a:r>
              <a:rPr lang="sr-Latn-ME" dirty="0"/>
              <a:t>Predmeti i moduli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Matematika</a:t>
            </a:r>
            <a:r>
              <a:rPr lang="en-GB" dirty="0"/>
              <a:t> (I)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Informatika</a:t>
            </a:r>
            <a:r>
              <a:rPr lang="en-GB" dirty="0"/>
              <a:t> (II)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Fizika</a:t>
            </a:r>
            <a:r>
              <a:rPr lang="en-GB" dirty="0"/>
              <a:t> (I)</a:t>
            </a:r>
            <a:endParaRPr lang="sr-Latn-ME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Električne</a:t>
            </a:r>
            <a:r>
              <a:rPr lang="en-GB" dirty="0"/>
              <a:t> </a:t>
            </a:r>
            <a:r>
              <a:rPr lang="en-GB" dirty="0" err="1"/>
              <a:t>instalacije</a:t>
            </a:r>
            <a:r>
              <a:rPr lang="en-GB" dirty="0"/>
              <a:t> (I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Izvođenje</a:t>
            </a:r>
            <a:r>
              <a:rPr lang="en-GB" dirty="0"/>
              <a:t> </a:t>
            </a:r>
            <a:r>
              <a:rPr lang="en-GB" dirty="0" err="1"/>
              <a:t>električnih</a:t>
            </a:r>
            <a:r>
              <a:rPr lang="en-GB" dirty="0"/>
              <a:t> </a:t>
            </a:r>
            <a:r>
              <a:rPr lang="en-GB" dirty="0" err="1"/>
              <a:t>instalacija</a:t>
            </a:r>
            <a:r>
              <a:rPr lang="en-GB" dirty="0"/>
              <a:t> (II)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Softverski</a:t>
            </a:r>
            <a:r>
              <a:rPr lang="en-GB" dirty="0"/>
              <a:t> </a:t>
            </a:r>
            <a:r>
              <a:rPr lang="en-GB" dirty="0" err="1"/>
              <a:t>alati</a:t>
            </a:r>
            <a:r>
              <a:rPr lang="en-GB" dirty="0"/>
              <a:t> za </a:t>
            </a:r>
            <a:r>
              <a:rPr lang="en-GB" dirty="0" err="1"/>
              <a:t>projektovanje</a:t>
            </a:r>
            <a:r>
              <a:rPr lang="en-GB" dirty="0"/>
              <a:t> u </a:t>
            </a:r>
            <a:r>
              <a:rPr lang="en-GB" dirty="0" err="1"/>
              <a:t>elektrotehnici</a:t>
            </a:r>
            <a:r>
              <a:rPr lang="en-GB" dirty="0"/>
              <a:t> (III)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/>
              <a:t>Projektovanje</a:t>
            </a:r>
            <a:r>
              <a:rPr lang="en-GB" dirty="0"/>
              <a:t> u </a:t>
            </a:r>
            <a:r>
              <a:rPr lang="en-GB" dirty="0" err="1"/>
              <a:t>elektroenergetici</a:t>
            </a:r>
            <a:r>
              <a:rPr lang="en-GB" dirty="0"/>
              <a:t> (IV)</a:t>
            </a:r>
          </a:p>
          <a:p>
            <a:endParaRPr lang="sr-Latn-ME" dirty="0"/>
          </a:p>
          <a:p>
            <a:pPr marL="0" indent="0">
              <a:buNone/>
            </a:pPr>
            <a:endParaRPr lang="sr-Latn-ME" sz="2800" dirty="0"/>
          </a:p>
          <a:p>
            <a:pPr marL="0" indent="0">
              <a:buNone/>
            </a:pPr>
            <a:endParaRPr lang="sr-Latn-ME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sr-Latn-ME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C33131-E715-47DD-9AFE-7045BC33D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208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Aktivnosti učenika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Mjerenje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Crtanje osnove pomoću </a:t>
            </a:r>
            <a:r>
              <a:rPr lang="sr-Latn-ME" dirty="0" err="1"/>
              <a:t>AutoCAD</a:t>
            </a:r>
            <a:r>
              <a:rPr lang="sr-Latn-ME" dirty="0"/>
              <a:t>-a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Projektovanje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Izrada tekstualnog dijela projekta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 err="1"/>
              <a:t>Predmjer</a:t>
            </a:r>
            <a:r>
              <a:rPr lang="sr-Latn-ME" dirty="0"/>
              <a:t> i predračun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r-Latn-ME" dirty="0"/>
              <a:t>Izvođenje</a:t>
            </a:r>
          </a:p>
          <a:p>
            <a:endParaRPr lang="sr-Latn-M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3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E31155-986B-CD4E-9F2D-4A81C9F1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681819"/>
            <a:ext cx="11582400" cy="865273"/>
          </a:xfrm>
        </p:spPr>
        <p:txBody>
          <a:bodyPr>
            <a:noAutofit/>
          </a:bodyPr>
          <a:lstStyle/>
          <a:p>
            <a:pPr algn="l"/>
            <a:r>
              <a:rPr lang="hr-HR" sz="3600" b="1" dirty="0"/>
              <a:t>Nastavni materijali</a:t>
            </a:r>
            <a:br>
              <a:rPr lang="hr-HR" sz="3600" b="1" dirty="0"/>
            </a:b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E7352-74FE-3C45-9F12-04BD2D486F07}"/>
              </a:ext>
            </a:extLst>
          </p:cNvPr>
          <p:cNvSpPr txBox="1">
            <a:spLocks/>
          </p:cNvSpPr>
          <p:nvPr/>
        </p:nvSpPr>
        <p:spPr>
          <a:xfrm>
            <a:off x="786809" y="1998452"/>
            <a:ext cx="10685721" cy="4742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EC3C4-42BF-42D2-AD94-2931A701A2E0}"/>
              </a:ext>
            </a:extLst>
          </p:cNvPr>
          <p:cNvSpPr txBox="1"/>
          <p:nvPr/>
        </p:nvSpPr>
        <p:spPr>
          <a:xfrm>
            <a:off x="933256" y="2001358"/>
            <a:ext cx="1101490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Uputstvo za realizaciju aktivnosti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Radni listovi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Udžbenik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Katalog kablova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Tehnički propisi iz oblasti </a:t>
            </a:r>
            <a:r>
              <a:rPr lang="hr-HR" sz="2400" i="1" dirty="0" err="1"/>
              <a:t>projektovanja</a:t>
            </a:r>
            <a:r>
              <a:rPr lang="hr-HR" sz="2400" i="1" dirty="0"/>
              <a:t> distributivnih mreža i električnih instalacija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Izvještaj o realizaciji aktivnosti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 err="1"/>
              <a:t>Evaluacioni</a:t>
            </a:r>
            <a:r>
              <a:rPr lang="hr-HR" sz="2400" i="1" dirty="0"/>
              <a:t> listovi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2400" i="1" dirty="0"/>
          </a:p>
          <a:p>
            <a:endParaRPr lang="hr-H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44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2E0C4699-D555-4C0E-B00A-0EDEFA84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53" r="14837" b="8364"/>
          <a:stretch/>
        </p:blipFill>
        <p:spPr>
          <a:xfrm>
            <a:off x="1231294" y="643467"/>
            <a:ext cx="4520210" cy="2543217"/>
          </a:xfrm>
          <a:prstGeom prst="rect">
            <a:avLst/>
          </a:prstGeom>
        </p:spPr>
      </p:pic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DC36C99-0E04-4E23-95F8-524D1ECFA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04" t="33564" b="10219"/>
          <a:stretch/>
        </p:blipFill>
        <p:spPr>
          <a:xfrm>
            <a:off x="6827014" y="643467"/>
            <a:ext cx="3755543" cy="2543217"/>
          </a:xfrm>
          <a:prstGeom prst="rect">
            <a:avLst/>
          </a:prstGeom>
        </p:spPr>
      </p:pic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6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8748096-9D2F-40A6-827F-59999C94A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70" r="19509" b="11648"/>
          <a:stretch/>
        </p:blipFill>
        <p:spPr>
          <a:xfrm>
            <a:off x="1129115" y="3803808"/>
            <a:ext cx="4724569" cy="22808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FC7ED-56D4-419C-9B97-602A27068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48" r="16696" b="10219"/>
          <a:stretch/>
        </p:blipFill>
        <p:spPr>
          <a:xfrm>
            <a:off x="6338316" y="3699540"/>
            <a:ext cx="4732940" cy="24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Zaključci vezani za provedene školske aktivnosti i rezultate za razvoj KK u sklopu projekta (</a:t>
            </a:r>
            <a:r>
              <a:rPr lang="hr-HR" sz="3600" b="1" dirty="0" err="1"/>
              <a:t>samorefleksija</a:t>
            </a:r>
            <a:r>
              <a:rPr lang="hr-HR" sz="3600" b="1" dirty="0"/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7A3B4-6C39-436E-B287-EBF9622E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62817"/>
              </p:ext>
            </p:extLst>
          </p:nvPr>
        </p:nvGraphicFramePr>
        <p:xfrm>
          <a:off x="1791369" y="3058160"/>
          <a:ext cx="8128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814404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10406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ME" dirty="0">
                          <a:solidFill>
                            <a:schemeClr val="tx1"/>
                          </a:solidFill>
                        </a:rPr>
                        <a:t>Pozitivni aspekti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>
                          <a:solidFill>
                            <a:schemeClr val="tx1"/>
                          </a:solidFill>
                        </a:rPr>
                        <a:t>Nedostaci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9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Razmjena iskustva među nastavnicima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Sticanje iskustva mlađih nastavnika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Razvijanje vještina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Timska procjena rezultata</a:t>
                      </a:r>
                    </a:p>
                    <a:p>
                      <a:endParaRPr lang="sr-Latn-M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Poboljšanje timskog rada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Poboljšanje komunikacije</a:t>
                      </a:r>
                    </a:p>
                    <a:p>
                      <a:pPr marL="342900" indent="-342900" algn="just">
                        <a:buFont typeface="Wingdings" panose="05000000000000000000" pitchFamily="2" charset="2"/>
                        <a:buChar char="ü"/>
                      </a:pPr>
                      <a:r>
                        <a:rPr lang="hr-HR" sz="1800" dirty="0"/>
                        <a:t>Uključivanje poslodavaca u vannastavne aktivnosti za razvijanje KK učenika kroz IU</a:t>
                      </a:r>
                    </a:p>
                    <a:p>
                      <a:endParaRPr lang="sr-Latn-M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6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6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CDE36-639E-4909-9E48-1C0F78A5CBF2}"/>
              </a:ext>
            </a:extLst>
          </p:cNvPr>
          <p:cNvSpPr txBox="1"/>
          <p:nvPr/>
        </p:nvSpPr>
        <p:spPr>
          <a:xfrm>
            <a:off x="691117" y="936974"/>
            <a:ext cx="106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Zaključci o projektnim aktivnostima i njihovom nastavku nakon završenog projekta</a:t>
            </a:r>
            <a:endParaRPr lang="hr-H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3E021-23FA-4ADE-BC05-7F1C1DDF0322}"/>
              </a:ext>
            </a:extLst>
          </p:cNvPr>
          <p:cNvSpPr txBox="1"/>
          <p:nvPr/>
        </p:nvSpPr>
        <p:spPr>
          <a:xfrm>
            <a:off x="577135" y="2536448"/>
            <a:ext cx="9813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400" dirty="0"/>
          </a:p>
          <a:p>
            <a:pPr algn="just"/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049C-2A78-4F10-90DC-934183EB4E62}"/>
              </a:ext>
            </a:extLst>
          </p:cNvPr>
          <p:cNvSpPr txBox="1"/>
          <p:nvPr/>
        </p:nvSpPr>
        <p:spPr>
          <a:xfrm>
            <a:off x="1414272" y="2316403"/>
            <a:ext cx="85587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Dobrobit projekta za školu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Stečena nova znanja i vještine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i="1" dirty="0"/>
              <a:t>Primjena drugačijeg pristupa prilikom razvijanje KK kako učenika tako i nastavnika</a:t>
            </a:r>
          </a:p>
          <a:p>
            <a:pPr algn="just"/>
            <a:endParaRPr lang="hr-HR" sz="2400" i="1" dirty="0"/>
          </a:p>
          <a:p>
            <a:pPr algn="just"/>
            <a:r>
              <a:rPr lang="hr-HR" sz="2400" dirty="0"/>
              <a:t>Dalji rad na razvoju KK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sz="2400" dirty="0"/>
              <a:t>Formiran je tim za razvoj ključnih kompetencija na nivou škole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sz="2400" dirty="0"/>
              <a:t>Kreiran plan </a:t>
            </a:r>
            <a:r>
              <a:rPr lang="hr-HR" sz="2400" dirty="0" err="1"/>
              <a:t>vannnastavnih</a:t>
            </a:r>
            <a:r>
              <a:rPr lang="hr-HR" sz="2400" dirty="0"/>
              <a:t> aktivnosti sa akcentom na razvoju KK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975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30956</TotalTime>
  <Words>470</Words>
  <Application>Microsoft Office PowerPoint</Application>
  <PresentationFormat>Widescreen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KLJUČNE KOMPETENCIJE    Predstavljanje aktivnosti i rezultata   za  razvoj učeničkih ključnih kompetencija u Srednjoj elektrotehničkoj školi „Vaso Aligrudić“  Marija Žeželj, profesorica informatike  </vt:lpstr>
      <vt:lpstr>Tema - Simulacija prijavljivanja i intervjua za posao grafičkog dizajnera u stranoj firmi  </vt:lpstr>
      <vt:lpstr>Nastavni materijali </vt:lpstr>
      <vt:lpstr>PowerPoint Presentation</vt:lpstr>
      <vt:lpstr>Tema - Rekonstrukcija električnih instalacija u računarskoj učionici  </vt:lpstr>
      <vt:lpstr>Nastavni materijali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148</cp:revision>
  <cp:lastPrinted>2020-06-25T13:10:06Z</cp:lastPrinted>
  <dcterms:created xsi:type="dcterms:W3CDTF">2019-03-11T14:15:27Z</dcterms:created>
  <dcterms:modified xsi:type="dcterms:W3CDTF">2021-12-21T02:36:59Z</dcterms:modified>
</cp:coreProperties>
</file>