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846" r:id="rId3"/>
    <p:sldId id="258" r:id="rId4"/>
    <p:sldId id="839" r:id="rId5"/>
    <p:sldId id="834" r:id="rId6"/>
    <p:sldId id="844" r:id="rId7"/>
    <p:sldId id="840" r:id="rId8"/>
    <p:sldId id="835" r:id="rId9"/>
    <p:sldId id="841" r:id="rId10"/>
    <p:sldId id="836" r:id="rId11"/>
    <p:sldId id="833" r:id="rId12"/>
    <p:sldId id="837" r:id="rId13"/>
    <p:sldId id="832" r:id="rId14"/>
    <p:sldId id="831" r:id="rId15"/>
    <p:sldId id="838" r:id="rId16"/>
    <p:sldId id="845" r:id="rId17"/>
  </p:sldIdLst>
  <p:sldSz cx="12192000" cy="6858000"/>
  <p:notesSz cx="6797675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212" autoAdjust="0"/>
    <p:restoredTop sz="88000" autoAdjust="0"/>
  </p:normalViewPr>
  <p:slideViewPr>
    <p:cSldViewPr snapToGrid="0" showGuides="1">
      <p:cViewPr varScale="1">
        <p:scale>
          <a:sx n="104" d="100"/>
          <a:sy n="104" d="100"/>
        </p:scale>
        <p:origin x="402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737F5-6ED0-4A70-BD8E-BB5CEA117EC9}" type="datetimeFigureOut">
              <a:rPr lang="en-US" smtClean="0"/>
              <a:t>23-Dec-21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B40333-AC54-422A-A121-5E725DCF5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3253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DCEFB5-F3F7-43FA-9B42-6CEBCDD3ADD8}" type="datetimeFigureOut">
              <a:rPr lang="en-US" smtClean="0"/>
              <a:t>23-Dec-21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D5B058-2CED-45BC-B8F0-005CF4AD9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279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D5B058-2CED-45BC-B8F0-005CF4AD94F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8890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D5B058-2CED-45BC-B8F0-005CF4AD94F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050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D5B058-2CED-45BC-B8F0-005CF4AD94F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4636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5B058-2CED-45BC-B8F0-005CF4AD94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1036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D5B058-2CED-45BC-B8F0-005CF4AD94F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9590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D5B058-2CED-45BC-B8F0-005CF4AD94F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1036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D5B058-2CED-45BC-B8F0-005CF4AD94F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9602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D5B058-2CED-45BC-B8F0-005CF4AD94F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548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D5B058-2CED-45BC-B8F0-005CF4AD94F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4547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D5B058-2CED-45BC-B8F0-005CF4AD94F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481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D5B058-2CED-45BC-B8F0-005CF4AD94F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003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D5B058-2CED-45BC-B8F0-005CF4AD94F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9235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D5B058-2CED-45BC-B8F0-005CF4AD94F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0628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D5B058-2CED-45BC-B8F0-005CF4AD94F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9174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D5B058-2CED-45BC-B8F0-005CF4AD94F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0899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D5B058-2CED-45BC-B8F0-005CF4AD94F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154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0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0463-C568-4ECC-9B54-7C3C29DCA999}" type="datetimeFigureOut">
              <a:rPr lang="en-US" smtClean="0"/>
              <a:t>23-Dec-21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139F7-2336-4837-B133-504339DE4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78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0463-C568-4ECC-9B54-7C3C29DCA999}" type="datetimeFigureOut">
              <a:rPr lang="en-US" smtClean="0"/>
              <a:t>23-Dec-21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139F7-2336-4837-B133-504339DE4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762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0463-C568-4ECC-9B54-7C3C29DCA999}" type="datetimeFigureOut">
              <a:rPr lang="en-US" smtClean="0"/>
              <a:t>23-Dec-21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139F7-2336-4837-B133-504339DE4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489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0463-C568-4ECC-9B54-7C3C29DCA999}" type="datetimeFigureOut">
              <a:rPr lang="en-US" smtClean="0"/>
              <a:t>23-Dec-21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139F7-2336-4837-B133-504339DE4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987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0463-C568-4ECC-9B54-7C3C29DCA999}" type="datetimeFigureOut">
              <a:rPr lang="en-US" smtClean="0"/>
              <a:t>23-Dec-21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139F7-2336-4837-B133-504339DE4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658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0463-C568-4ECC-9B54-7C3C29DCA999}" type="datetimeFigureOut">
              <a:rPr lang="en-US" smtClean="0"/>
              <a:t>23-Dec-21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139F7-2336-4837-B133-504339DE4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335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0463-C568-4ECC-9B54-7C3C29DCA999}" type="datetimeFigureOut">
              <a:rPr lang="en-US" smtClean="0"/>
              <a:t>23-Dec-21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139F7-2336-4837-B133-504339DE4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564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0463-C568-4ECC-9B54-7C3C29DCA999}" type="datetimeFigureOut">
              <a:rPr lang="en-US" smtClean="0"/>
              <a:t>23-Dec-21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139F7-2336-4837-B133-504339DE4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790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0463-C568-4ECC-9B54-7C3C29DCA999}" type="datetimeFigureOut">
              <a:rPr lang="en-US" smtClean="0"/>
              <a:t>23-Dec-21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139F7-2336-4837-B133-504339DE4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881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0463-C568-4ECC-9B54-7C3C29DCA999}" type="datetimeFigureOut">
              <a:rPr lang="en-US" smtClean="0"/>
              <a:t>23-Dec-21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139F7-2336-4837-B133-504339DE4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800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0463-C568-4ECC-9B54-7C3C29DCA999}" type="datetimeFigureOut">
              <a:rPr lang="en-US" smtClean="0"/>
              <a:t>23-Dec-21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139F7-2336-4837-B133-504339DE4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176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890463-C568-4ECC-9B54-7C3C29DCA999}" type="datetimeFigureOut">
              <a:rPr lang="en-US" smtClean="0"/>
              <a:t>23-Dec-21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5139F7-2336-4837-B133-504339DE4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32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2.jpeg"/><Relationship Id="rId4" Type="http://schemas.openxmlformats.org/officeDocument/2006/relationships/hyperlink" Target="Animacije/2.a%20Animacija%20-%20Visejezicnost-Final.mp4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jp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31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.jp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07E31155-986B-CD4E-9F2D-4A81C9F184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33848" y="4149791"/>
            <a:ext cx="7948551" cy="2446081"/>
          </a:xfrm>
        </p:spPr>
        <p:txBody>
          <a:bodyPr>
            <a:noAutofit/>
          </a:bodyPr>
          <a:lstStyle/>
          <a:p>
            <a:pPr algn="r"/>
            <a:r>
              <a:rPr lang="en-US" sz="4000" b="1" dirty="0">
                <a:solidFill>
                  <a:srgbClr val="002060"/>
                </a:solidFill>
                <a:hlinkClick r:id="rId4" action="ppaction://hlinkfile"/>
              </a:rPr>
              <a:t>KLJUČNE KOMPETENCIJE</a:t>
            </a:r>
            <a:r>
              <a:rPr lang="hr-HR" sz="4000" b="1" dirty="0">
                <a:solidFill>
                  <a:srgbClr val="002060"/>
                </a:solidFill>
              </a:rPr>
              <a:t/>
            </a:r>
            <a:br>
              <a:rPr lang="hr-HR" sz="4000" b="1" dirty="0">
                <a:solidFill>
                  <a:srgbClr val="002060"/>
                </a:solidFill>
              </a:rPr>
            </a:br>
            <a:r>
              <a:rPr lang="hr-HR" sz="4000" b="1" dirty="0">
                <a:solidFill>
                  <a:srgbClr val="002060"/>
                </a:solidFill>
              </a:rPr>
              <a:t/>
            </a:r>
            <a:br>
              <a:rPr lang="hr-HR" sz="4000" b="1" dirty="0">
                <a:solidFill>
                  <a:srgbClr val="002060"/>
                </a:solidFill>
              </a:rPr>
            </a:b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hr-HR" sz="3000" b="1" dirty="0">
                <a:solidFill>
                  <a:srgbClr val="002060"/>
                </a:solidFill>
              </a:rPr>
              <a:t/>
            </a:r>
            <a:br>
              <a:rPr lang="hr-HR" sz="3000" b="1" dirty="0">
                <a:solidFill>
                  <a:srgbClr val="002060"/>
                </a:solidFill>
              </a:rPr>
            </a:br>
            <a:r>
              <a:rPr lang="hr-HR" sz="3000" b="1" dirty="0">
                <a:solidFill>
                  <a:srgbClr val="002060"/>
                </a:solidFill>
              </a:rPr>
              <a:t>Predstavljanje aktivnosti i rezultata </a:t>
            </a:r>
            <a:br>
              <a:rPr lang="hr-HR" sz="3000" b="1" dirty="0">
                <a:solidFill>
                  <a:srgbClr val="002060"/>
                </a:solidFill>
              </a:rPr>
            </a:br>
            <a:r>
              <a:rPr lang="hr-HR" sz="3000" b="1" dirty="0">
                <a:solidFill>
                  <a:srgbClr val="002060"/>
                </a:solidFill>
              </a:rPr>
              <a:t> za  razvoj učeničkih ključnih kompetencija </a:t>
            </a:r>
            <a:br>
              <a:rPr lang="hr-HR" sz="3000" b="1" dirty="0">
                <a:solidFill>
                  <a:srgbClr val="002060"/>
                </a:solidFill>
              </a:rPr>
            </a:br>
            <a:r>
              <a:rPr lang="hr-HR" sz="3000" b="1" dirty="0">
                <a:solidFill>
                  <a:srgbClr val="002060"/>
                </a:solidFill>
              </a:rPr>
              <a:t>u integrisanoj predmetnoj  nastavi</a:t>
            </a:r>
            <a:br>
              <a:rPr lang="hr-HR" sz="3000" b="1" dirty="0">
                <a:solidFill>
                  <a:srgbClr val="002060"/>
                </a:solidFill>
              </a:rPr>
            </a:br>
            <a:r>
              <a:rPr lang="hr-HR" sz="3000" b="1" dirty="0">
                <a:solidFill>
                  <a:srgbClr val="002060"/>
                </a:solidFill>
              </a:rPr>
              <a:t>u školi  OŠ ,,Kekec, Sutomore”</a:t>
            </a:r>
            <a:br>
              <a:rPr lang="hr-HR" sz="3000" b="1" dirty="0">
                <a:solidFill>
                  <a:srgbClr val="002060"/>
                </a:solidFill>
              </a:rPr>
            </a:br>
            <a:r>
              <a:rPr lang="hr-HR" sz="3000" b="1" dirty="0">
                <a:solidFill>
                  <a:srgbClr val="002060"/>
                </a:solidFill>
              </a:rPr>
              <a:t/>
            </a:r>
            <a:br>
              <a:rPr lang="hr-HR" sz="3000" b="1" dirty="0">
                <a:solidFill>
                  <a:srgbClr val="002060"/>
                </a:solidFill>
              </a:rPr>
            </a:br>
            <a:r>
              <a:rPr lang="hr-HR" sz="3000" b="1" dirty="0">
                <a:solidFill>
                  <a:srgbClr val="002060"/>
                </a:solidFill>
              </a:rPr>
              <a:t>  </a:t>
            </a:r>
            <a:endParaRPr lang="en-US" sz="3000" b="1" dirty="0">
              <a:solidFill>
                <a:srgbClr val="002060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385C95BD-28C2-9248-9165-23F3C6141599}"/>
              </a:ext>
            </a:extLst>
          </p:cNvPr>
          <p:cNvSpPr txBox="1">
            <a:spLocks/>
          </p:cNvSpPr>
          <p:nvPr/>
        </p:nvSpPr>
        <p:spPr>
          <a:xfrm>
            <a:off x="3379857" y="5249191"/>
            <a:ext cx="5432284" cy="1013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n-US" sz="500" b="1" dirty="0">
              <a:latin typeface="+mn-lt"/>
            </a:endParaRPr>
          </a:p>
          <a:p>
            <a:pPr algn="r"/>
            <a:r>
              <a:rPr lang="hr-HR" sz="1900" b="1" dirty="0">
                <a:latin typeface="+mn-lt"/>
              </a:rPr>
              <a:t> </a:t>
            </a:r>
            <a:endParaRPr lang="en-US" sz="1900" b="1" dirty="0"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FAA8C32-C4A2-44EE-B11F-505D25DC25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123" y="1047081"/>
            <a:ext cx="2776141" cy="1377538"/>
          </a:xfrm>
          <a:prstGeom prst="rect">
            <a:avLst/>
          </a:prstGeom>
        </p:spPr>
      </p:pic>
      <p:pic>
        <p:nvPicPr>
          <p:cNvPr id="3" name="Picture 2" descr="A house with a red roof&#10;&#10;Description automatically generated with low confidence">
            <a:extLst>
              <a:ext uri="{FF2B5EF4-FFF2-40B4-BE49-F238E27FC236}">
                <a16:creationId xmlns:a16="http://schemas.microsoft.com/office/drawing/2014/main" xmlns="" id="{A756A247-E3CD-466F-B6E3-C5C834E2D6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1735850"/>
            <a:ext cx="4115480" cy="41154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16736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="" id="{23EE7352-74FE-3C45-9F12-04BD2D486F07}"/>
              </a:ext>
            </a:extLst>
          </p:cNvPr>
          <p:cNvSpPr txBox="1">
            <a:spLocks/>
          </p:cNvSpPr>
          <p:nvPr/>
        </p:nvSpPr>
        <p:spPr>
          <a:xfrm>
            <a:off x="786809" y="1998452"/>
            <a:ext cx="10685721" cy="47425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3DB1E10-9D53-48A9-91E4-2C283A52BA21}"/>
              </a:ext>
            </a:extLst>
          </p:cNvPr>
          <p:cNvSpPr txBox="1"/>
          <p:nvPr/>
        </p:nvSpPr>
        <p:spPr>
          <a:xfrm>
            <a:off x="786809" y="320634"/>
            <a:ext cx="9381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200" b="1" i="1" dirty="0">
                <a:solidFill>
                  <a:schemeClr val="bg1"/>
                </a:solidFill>
              </a:rPr>
              <a:t>AKTIVNOSTI UČENIKA</a:t>
            </a:r>
            <a:endParaRPr lang="sr-Cyrl-ME" sz="3200" b="1" i="1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42AE040-AF6A-4465-997C-48AC284FB976}"/>
              </a:ext>
            </a:extLst>
          </p:cNvPr>
          <p:cNvSpPr txBox="1"/>
          <p:nvPr/>
        </p:nvSpPr>
        <p:spPr>
          <a:xfrm>
            <a:off x="601683" y="1380907"/>
            <a:ext cx="11590317" cy="3603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sr-Latn-ME" sz="2000" b="1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Geografija (2 časa, VII razred):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sr-Latn-ME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učenici navode vrste zagađenja i glavne zagađivače mora u našem mjestu;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sr-Latn-ME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na internetu pronalaze podatke o zagađenju mora u Crnoj Gori i prepoznaju da li ih ima u našem mjestu;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sr-Latn-ME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ispituju na terenu porijeklo otpada, fotografišu;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sr-Latn-ME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objedinjuju rezultate istraživanja i na planu naselja označe crne tačke zagađenja i put smeća do mora;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sr-Latn-ME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daju ideje na koji način iskorijeniti ovu pojavu;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sr-Latn-ME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prave letke za stanovnike da bi skrenuli pažnju na ovu pojavu sa porukama i preporukama kako smanjiti zagađenje mora.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4914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2384209-CB15-4CDF-9D31-C44FD9A3F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633B3B5-CC90-43F0-8714-D31D1F3F02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23EE7352-74FE-3C45-9F12-04BD2D486F07}"/>
              </a:ext>
            </a:extLst>
          </p:cNvPr>
          <p:cNvSpPr txBox="1">
            <a:spLocks/>
          </p:cNvSpPr>
          <p:nvPr/>
        </p:nvSpPr>
        <p:spPr>
          <a:xfrm>
            <a:off x="786809" y="1998452"/>
            <a:ext cx="10685721" cy="47425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00" dirty="0"/>
          </a:p>
        </p:txBody>
      </p:sp>
      <p:pic>
        <p:nvPicPr>
          <p:cNvPr id="4" name="Vesna film 2">
            <a:hlinkClick r:id="" action="ppaction://media"/>
            <a:extLst>
              <a:ext uri="{FF2B5EF4-FFF2-40B4-BE49-F238E27FC236}">
                <a16:creationId xmlns:a16="http://schemas.microsoft.com/office/drawing/2014/main" xmlns="" id="{71F94394-DFD3-4294-A583-C1269FFD05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5694" y="114618"/>
            <a:ext cx="8835241" cy="662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93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2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27CDE36-639E-4909-9E48-1C0F78A5CBF2}"/>
              </a:ext>
            </a:extLst>
          </p:cNvPr>
          <p:cNvSpPr txBox="1"/>
          <p:nvPr/>
        </p:nvSpPr>
        <p:spPr>
          <a:xfrm>
            <a:off x="691117" y="936974"/>
            <a:ext cx="106006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Zaključci o projektnim aktivnostima i njihovom nastavku nakon završenog projekta</a:t>
            </a:r>
            <a:endParaRPr kumimoji="0" lang="hr-HR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D03E021-23FA-4ADE-BC05-7F1C1DDF0322}"/>
              </a:ext>
            </a:extLst>
          </p:cNvPr>
          <p:cNvSpPr txBox="1"/>
          <p:nvPr/>
        </p:nvSpPr>
        <p:spPr>
          <a:xfrm>
            <a:off x="577135" y="2536448"/>
            <a:ext cx="981385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874B336-369B-4BFD-96EA-108B14C75B8A}"/>
              </a:ext>
            </a:extLst>
          </p:cNvPr>
          <p:cNvSpPr txBox="1"/>
          <p:nvPr/>
        </p:nvSpPr>
        <p:spPr>
          <a:xfrm>
            <a:off x="676088" y="2215559"/>
            <a:ext cx="1083982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sr-Latn-R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Sprovođenjem  aktivnosti iz kk uočeno je da učešće uzimaju i učenici sa nižim postignućima.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sr-Latn-R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Nastava je interesantnija učenicima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sr-Latn-RS" sz="2400" b="1" dirty="0">
                <a:solidFill>
                  <a:prstClr val="black"/>
                </a:solidFill>
                <a:latin typeface="Calibri" panose="020F0502020204030204"/>
              </a:rPr>
              <a:t>Nastava odgovara različitim stilovima učenja</a:t>
            </a:r>
            <a:endParaRPr kumimoji="0" lang="sr-Latn-R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sr-Latn-R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 drugačiji način pristupaju učenju gradiva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sr-Latn-R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Učenici iskazuju interesovanje da se što više nastavnog gradiva realizuje na ovakav način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sr-Latn-R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Unapređivanje časova redovne nastave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sr-Latn-RS" sz="2400" b="1" dirty="0">
                <a:solidFill>
                  <a:prstClr val="black"/>
                </a:solidFill>
                <a:latin typeface="Calibri" panose="020F0502020204030204"/>
              </a:rPr>
              <a:t>Znanja su trajnija i daju bolje rezultate</a:t>
            </a:r>
            <a:endParaRPr kumimoji="0" lang="sr-Latn-R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39145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27CDE36-639E-4909-9E48-1C0F78A5CBF2}"/>
              </a:ext>
            </a:extLst>
          </p:cNvPr>
          <p:cNvSpPr txBox="1"/>
          <p:nvPr/>
        </p:nvSpPr>
        <p:spPr>
          <a:xfrm>
            <a:off x="691117" y="1083278"/>
            <a:ext cx="1060066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/>
              <a:t>Zaključci vezani za provedene školske aktivnosti i rezultate za razvoj KK u sklopu projekta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/>
              <a:t>predstavljan Akcioni plan KK za tekuću školsku godinu,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/>
              <a:t>uključeni su svi predmetni nastavnici,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/>
              <a:t>postignuta je veća korelacija između predmeta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/>
              <a:t>primjenom kk kao obrazovne doktrine primjećena je veća angažovanost i saradnja  </a:t>
            </a:r>
            <a:r>
              <a:rPr lang="sr-Latn-RS" sz="2400" dirty="0"/>
              <a:t>nastavnika na istim ili sličnim temama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Latn-RS" sz="2400" dirty="0"/>
              <a:t>prisutna je i primjetna veća krativnost nastavnika u radu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Latn-RS" sz="2400" dirty="0"/>
              <a:t>detaljnije planiranje i pripremanje nastavnih planova</a:t>
            </a:r>
            <a:endParaRPr lang="hr-H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/>
              <a:t>pojačava se međuvršnjačko učenje kako  u sklopu razreda tako i međurazredno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/>
              <a:t>uspješnija saradnja sa lokalnom zajednicom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/>
              <a:t>veće učešće roditelja  preko Savjeta roditelja</a:t>
            </a:r>
            <a:endParaRPr lang="hr-HR" sz="3600" dirty="0"/>
          </a:p>
        </p:txBody>
      </p:sp>
    </p:spTree>
    <p:extLst>
      <p:ext uri="{BB962C8B-B14F-4D97-AF65-F5344CB8AC3E}">
        <p14:creationId xmlns:p14="http://schemas.microsoft.com/office/powerpoint/2010/main" val="19900141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27CDE36-639E-4909-9E48-1C0F78A5CBF2}"/>
              </a:ext>
            </a:extLst>
          </p:cNvPr>
          <p:cNvSpPr txBox="1"/>
          <p:nvPr/>
        </p:nvSpPr>
        <p:spPr>
          <a:xfrm>
            <a:off x="691117" y="936974"/>
            <a:ext cx="106006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/>
              <a:t>Zaključci o projektnim aktivnostima i njihovom nastavku nakon završenog projekta</a:t>
            </a:r>
            <a:endParaRPr lang="hr-HR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D03E021-23FA-4ADE-BC05-7F1C1DDF0322}"/>
              </a:ext>
            </a:extLst>
          </p:cNvPr>
          <p:cNvSpPr txBox="1"/>
          <p:nvPr/>
        </p:nvSpPr>
        <p:spPr>
          <a:xfrm>
            <a:off x="577135" y="2536448"/>
            <a:ext cx="981385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hr-HR" sz="2400" dirty="0"/>
          </a:p>
          <a:p>
            <a:pPr algn="just"/>
            <a:endParaRPr lang="en-GB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285D6A9-7AD5-4B4E-B255-3376D3665B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558" t="27186" r="20227" b="11862"/>
          <a:stretch/>
        </p:blipFill>
        <p:spPr>
          <a:xfrm>
            <a:off x="577135" y="2137303"/>
            <a:ext cx="3099460" cy="2204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2CB00FF-F0B3-4C9D-9177-A94E48812BC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046" t="26493" r="20422" b="13662"/>
          <a:stretch/>
        </p:blipFill>
        <p:spPr>
          <a:xfrm>
            <a:off x="577135" y="4341363"/>
            <a:ext cx="3099460" cy="2195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E1D9762-427C-4687-A55F-FC0689D0CF2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688" t="28398" r="22328" b="10303"/>
          <a:stretch/>
        </p:blipFill>
        <p:spPr>
          <a:xfrm>
            <a:off x="7567307" y="1541244"/>
            <a:ext cx="3476745" cy="2351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FE983F7-FE16-447C-A68C-93DC5399A15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883" t="28052" r="11851" b="11342"/>
          <a:stretch/>
        </p:blipFill>
        <p:spPr>
          <a:xfrm>
            <a:off x="3860619" y="4787742"/>
            <a:ext cx="2613284" cy="1454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03A2C60-5639-4E9E-B611-CC77CE39A8F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467" t="27879" r="11948" b="11287"/>
          <a:stretch/>
        </p:blipFill>
        <p:spPr>
          <a:xfrm>
            <a:off x="3952405" y="2004801"/>
            <a:ext cx="2521498" cy="1424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ED45AD3-346A-4DDE-B26E-32D960F7417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6495" t="38615" r="11363" b="9264"/>
          <a:stretch/>
        </p:blipFill>
        <p:spPr>
          <a:xfrm>
            <a:off x="3778129" y="3476993"/>
            <a:ext cx="2778265" cy="1310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A picture containing text, indoor, window, room&#10;&#10;Description automatically generated">
            <a:extLst>
              <a:ext uri="{FF2B5EF4-FFF2-40B4-BE49-F238E27FC236}">
                <a16:creationId xmlns:a16="http://schemas.microsoft.com/office/drawing/2014/main" xmlns="" id="{506CB576-8EB3-4E44-8C62-472DFBAA8C9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5" t="13663" r="39221" b="36696"/>
          <a:stretch/>
        </p:blipFill>
        <p:spPr>
          <a:xfrm>
            <a:off x="7309601" y="3925510"/>
            <a:ext cx="4184057" cy="2842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0975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2384209-CB15-4CDF-9D31-C44FD9A3F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633B3B5-CC90-43F0-8714-D31D1F3F02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Text, letter&#10;&#10;Description automatically generated">
            <a:extLst>
              <a:ext uri="{FF2B5EF4-FFF2-40B4-BE49-F238E27FC236}">
                <a16:creationId xmlns:a16="http://schemas.microsoft.com/office/drawing/2014/main" xmlns="" id="{E1262CBC-71D1-41EA-849C-5377C3985F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1" t="11668" r="6333" b="13853"/>
          <a:stretch/>
        </p:blipFill>
        <p:spPr>
          <a:xfrm>
            <a:off x="793568" y="145258"/>
            <a:ext cx="10821297" cy="65670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D03E021-23FA-4ADE-BC05-7F1C1DDF0322}"/>
              </a:ext>
            </a:extLst>
          </p:cNvPr>
          <p:cNvSpPr txBox="1"/>
          <p:nvPr/>
        </p:nvSpPr>
        <p:spPr>
          <a:xfrm>
            <a:off x="577135" y="2536448"/>
            <a:ext cx="9813851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endParaRPr lang="hr-HR" sz="2400"/>
          </a:p>
          <a:p>
            <a:pPr algn="just">
              <a:spcAft>
                <a:spcPts val="600"/>
              </a:spcAft>
            </a:pPr>
            <a:endParaRPr lang="en-GB" sz="2800"/>
          </a:p>
        </p:txBody>
      </p:sp>
    </p:spTree>
    <p:extLst>
      <p:ext uri="{BB962C8B-B14F-4D97-AF65-F5344CB8AC3E}">
        <p14:creationId xmlns:p14="http://schemas.microsoft.com/office/powerpoint/2010/main" val="17561753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xmlns="" id="{82A5F716-98EF-42EF-A471-87C6DFDCC7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xmlns="" id="{B87687D8-4EF1-4EF2-BF7E-74BB4A3D18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0931529">
            <a:off x="2173916" y="2300932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7" name="Picture 6" descr="A house with a red roof&#10;&#10;Description automatically generated with low confidence">
            <a:extLst>
              <a:ext uri="{FF2B5EF4-FFF2-40B4-BE49-F238E27FC236}">
                <a16:creationId xmlns:a16="http://schemas.microsoft.com/office/drawing/2014/main" xmlns="" id="{38FF89F2-7A1A-4898-A575-6533AF4DA2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23" t="31623"/>
          <a:stretch/>
        </p:blipFill>
        <p:spPr>
          <a:xfrm>
            <a:off x="89064" y="81148"/>
            <a:ext cx="12013871" cy="67768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Poziv na javno savjetovanje – razmatranje ključnih kompetencija za  cjeloživotno učenje | Udruga Bonsai">
            <a:extLst>
              <a:ext uri="{FF2B5EF4-FFF2-40B4-BE49-F238E27FC236}">
                <a16:creationId xmlns:a16="http://schemas.microsoft.com/office/drawing/2014/main" xmlns="" id="{95ACF299-342C-414C-B456-A578A4B604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131" b="91414" l="8268" r="89764">
                        <a14:foregroundMark x1="9055" y1="24242" x2="29134" y2="24747"/>
                        <a14:foregroundMark x1="29134" y1="24747" x2="35433" y2="24747"/>
                        <a14:foregroundMark x1="35433" y1="24747" x2="36614" y2="24747"/>
                        <a14:foregroundMark x1="45669" y1="14141" x2="45669" y2="14141"/>
                        <a14:foregroundMark x1="42913" y1="31818" x2="42913" y2="31818"/>
                        <a14:foregroundMark x1="45276" y1="32828" x2="45276" y2="32828"/>
                        <a14:foregroundMark x1="59843" y1="13636" x2="59843" y2="13636"/>
                        <a14:foregroundMark x1="74016" y1="30808" x2="87402" y2="62121"/>
                        <a14:foregroundMark x1="20866" y1="19697" x2="20866" y2="19697"/>
                        <a14:foregroundMark x1="53150" y1="91414" x2="53150" y2="91414"/>
                        <a14:foregroundMark x1="66142" y1="91414" x2="66142" y2="91414"/>
                        <a14:foregroundMark x1="86614" y1="70707" x2="86614" y2="70707"/>
                        <a14:foregroundMark x1="74016" y1="36364" x2="85433" y2="59596"/>
                        <a14:foregroundMark x1="85433" y1="59596" x2="85433" y2="595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116" r="1" b="579"/>
          <a:stretch/>
        </p:blipFill>
        <p:spPr bwMode="auto">
          <a:xfrm rot="219354">
            <a:off x="-2875556" y="5991957"/>
            <a:ext cx="4757011" cy="3383254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3D4F99D-C1D5-4107-B168-FF98B4C08FC6}"/>
              </a:ext>
            </a:extLst>
          </p:cNvPr>
          <p:cNvSpPr/>
          <p:nvPr/>
        </p:nvSpPr>
        <p:spPr>
          <a:xfrm>
            <a:off x="2281307" y="-19044"/>
            <a:ext cx="72256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r-Latn-R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JU OŠ „Kekec“ Sutomore</a:t>
            </a:r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4259BA7-E3F9-4D95-A1FB-638B2C095328}"/>
              </a:ext>
            </a:extLst>
          </p:cNvPr>
          <p:cNvSpPr txBox="1"/>
          <p:nvPr/>
        </p:nvSpPr>
        <p:spPr>
          <a:xfrm>
            <a:off x="-2361251" y="6231701"/>
            <a:ext cx="1721922" cy="380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KOMPETENCIJE</a:t>
            </a:r>
            <a:endParaRPr lang="sr-Cyrl-ME" b="1" dirty="0"/>
          </a:p>
        </p:txBody>
      </p:sp>
    </p:spTree>
    <p:extLst>
      <p:ext uri="{BB962C8B-B14F-4D97-AF65-F5344CB8AC3E}">
        <p14:creationId xmlns:p14="http://schemas.microsoft.com/office/powerpoint/2010/main" val="2818451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68 -0.15625 L 0.22396 -0.15625 C 0.29584 -0.15625 0.38438 -0.23009 0.38438 -0.28981 L 0.38438 -0.42315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29" y="-133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59259E-6 L 0.18308 -2.59259E-6 C 0.26511 -2.59259E-6 0.36628 -0.125 0.36628 -0.22615 L 0.36628 -0.45231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07" y="-2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385C95BD-28C2-9248-9165-23F3C6141599}"/>
              </a:ext>
            </a:extLst>
          </p:cNvPr>
          <p:cNvSpPr txBox="1">
            <a:spLocks/>
          </p:cNvSpPr>
          <p:nvPr/>
        </p:nvSpPr>
        <p:spPr>
          <a:xfrm>
            <a:off x="3379857" y="5249191"/>
            <a:ext cx="5432284" cy="1013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n-US" sz="500" b="1" dirty="0">
              <a:latin typeface="+mn-lt"/>
            </a:endParaRPr>
          </a:p>
          <a:p>
            <a:pPr algn="r"/>
            <a:r>
              <a:rPr lang="hr-HR" sz="1900" b="1" dirty="0">
                <a:latin typeface="+mn-lt"/>
              </a:rPr>
              <a:t> </a:t>
            </a:r>
            <a:endParaRPr lang="en-US" sz="1900" b="1" dirty="0"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FAFA37E-D1A1-40E6-9055-15AB922D583C}"/>
              </a:ext>
            </a:extLst>
          </p:cNvPr>
          <p:cNvSpPr txBox="1"/>
          <p:nvPr/>
        </p:nvSpPr>
        <p:spPr>
          <a:xfrm>
            <a:off x="700644" y="1401288"/>
            <a:ext cx="1088967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r-Latn-RS" sz="2400" dirty="0">
                <a:latin typeface="Arial" panose="020B0604020202020204" pitchFamily="34" charset="0"/>
                <a:cs typeface="Arial" panose="020B0604020202020204" pitchFamily="34" charset="0"/>
              </a:rPr>
              <a:t>Naša priča počinje 27. februara 2021. godine kada je veći dio  članovi našeg kolektiva pristupio obuci „</a:t>
            </a:r>
            <a:r>
              <a:rPr lang="en-US" sz="2400" b="1" i="0" dirty="0" err="1">
                <a:solidFill>
                  <a:srgbClr val="32313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Integracija</a:t>
            </a:r>
            <a:r>
              <a:rPr lang="en-US" sz="2400" b="1" i="0" dirty="0">
                <a:solidFill>
                  <a:srgbClr val="32313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rgbClr val="32313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ključnih</a:t>
            </a:r>
            <a:r>
              <a:rPr lang="en-US" sz="2400" b="1" i="0" dirty="0">
                <a:solidFill>
                  <a:srgbClr val="32313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rgbClr val="32313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kompetencija</a:t>
            </a:r>
            <a:r>
              <a:rPr lang="en-US" sz="2400" b="1" i="0" dirty="0">
                <a:solidFill>
                  <a:srgbClr val="32313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2400" b="1" i="0" dirty="0" err="1">
                <a:solidFill>
                  <a:srgbClr val="32313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obrazovni</a:t>
            </a:r>
            <a:r>
              <a:rPr lang="en-US" sz="2400" b="1" i="0" dirty="0">
                <a:solidFill>
                  <a:srgbClr val="32313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rgbClr val="32313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sistem</a:t>
            </a:r>
            <a:r>
              <a:rPr lang="en-US" sz="2400" b="1" i="0" dirty="0">
                <a:solidFill>
                  <a:srgbClr val="32313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rgbClr val="32313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Crne</a:t>
            </a:r>
            <a:r>
              <a:rPr lang="en-US" sz="2400" b="1" i="0" dirty="0">
                <a:solidFill>
                  <a:srgbClr val="32313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Gore"</a:t>
            </a:r>
            <a:r>
              <a:rPr lang="sr-Latn-R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sr-Latn-RS" sz="2400" dirty="0">
                <a:latin typeface="Arial" panose="020B0604020202020204" pitchFamily="34" charset="0"/>
                <a:cs typeface="Arial" panose="020B0604020202020204" pitchFamily="34" charset="0"/>
              </a:rPr>
              <a:t>Nakon savladane obuke, zahvaljujući odličnim mentorima Maji Jukić i Borisu Ćurkoviću pristupuli smo realizaciji.</a:t>
            </a:r>
          </a:p>
          <a:p>
            <a:pPr algn="just"/>
            <a:endParaRPr lang="sr-Latn-R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sr-Latn-RS" sz="2400" dirty="0">
                <a:latin typeface="Arial" panose="020B0604020202020204" pitchFamily="34" charset="0"/>
                <a:cs typeface="Arial" panose="020B0604020202020204" pitchFamily="34" charset="0"/>
              </a:rPr>
              <a:t>Tokom septembra </a:t>
            </a:r>
            <a:r>
              <a:rPr lang="sr-Latn-RS" sz="2400" dirty="0" err="1">
                <a:latin typeface="Arial" panose="020B0604020202020204" pitchFamily="34" charset="0"/>
                <a:cs typeface="Arial" panose="020B0604020202020204" pitchFamily="34" charset="0"/>
              </a:rPr>
              <a:t>mjeseca</a:t>
            </a:r>
            <a:r>
              <a:rPr lang="sr-Latn-RS" sz="2400" dirty="0">
                <a:latin typeface="Arial" panose="020B0604020202020204" pitchFamily="34" charset="0"/>
                <a:cs typeface="Arial" panose="020B0604020202020204" pitchFamily="34" charset="0"/>
              </a:rPr>
              <a:t> imali smo čast da ugostimo Maju Jukić i </a:t>
            </a:r>
            <a:r>
              <a:rPr lang="en-US" sz="2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Ljubic</a:t>
            </a:r>
            <a:r>
              <a:rPr lang="sr-Latn-RS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Špirić</a:t>
            </a:r>
            <a:r>
              <a:rPr lang="sr-Latn-RS" sz="2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RS" sz="2400" dirty="0">
                <a:latin typeface="Arial" panose="020B0604020202020204" pitchFamily="34" charset="0"/>
                <a:cs typeface="Arial" panose="020B0604020202020204" pitchFamily="34" charset="0"/>
              </a:rPr>
              <a:t> i  predstavimo sve što je urađeno od februara do septembra,  kao da im predočimo i naše planove za dalji rad. Zajedno sa mentorkama  odrađena je radionica na koji način možemo pripremiti Akcioni plan škole.</a:t>
            </a:r>
          </a:p>
          <a:p>
            <a:pPr algn="just"/>
            <a:endParaRPr lang="sr-Latn-R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sr-Latn-RS" sz="2400" dirty="0">
                <a:latin typeface="Arial" panose="020B0604020202020204" pitchFamily="34" charset="0"/>
                <a:cs typeface="Arial" panose="020B0604020202020204" pitchFamily="34" charset="0"/>
              </a:rPr>
              <a:t>Novembra mjeseca predstavnici škole su prezentovali  Akcioni </a:t>
            </a:r>
            <a:r>
              <a:rPr lang="en-US" sz="2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pla</a:t>
            </a:r>
            <a:r>
              <a:rPr lang="sr-Latn-RS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za </a:t>
            </a:r>
            <a:r>
              <a:rPr lang="en-US" sz="2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implementaciju</a:t>
            </a:r>
            <a:r>
              <a:rPr lang="en-US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KK</a:t>
            </a:r>
            <a:r>
              <a:rPr lang="sr-Latn-RS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 na online sastanku</a:t>
            </a:r>
            <a:r>
              <a:rPr lang="sr-Latn-RS" sz="2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sr-Cyrl-M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8953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07E31155-986B-CD4E-9F2D-4A81C9F184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60" y="977174"/>
            <a:ext cx="11582400" cy="865273"/>
          </a:xfrm>
        </p:spPr>
        <p:txBody>
          <a:bodyPr>
            <a:noAutofit/>
          </a:bodyPr>
          <a:lstStyle/>
          <a:p>
            <a:pPr algn="l"/>
            <a:r>
              <a:rPr lang="hr-HR" sz="3600" b="1" dirty="0"/>
              <a:t/>
            </a:r>
            <a:br>
              <a:rPr lang="hr-HR" sz="3600" b="1" dirty="0"/>
            </a:br>
            <a:r>
              <a:rPr lang="hr-HR" sz="3600" b="1" dirty="0"/>
              <a:t/>
            </a:r>
            <a:br>
              <a:rPr lang="hr-HR" sz="3600" b="1" dirty="0"/>
            </a:br>
            <a:endParaRPr lang="en-US" sz="28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23EE7352-74FE-3C45-9F12-04BD2D486F07}"/>
              </a:ext>
            </a:extLst>
          </p:cNvPr>
          <p:cNvSpPr txBox="1">
            <a:spLocks/>
          </p:cNvSpPr>
          <p:nvPr/>
        </p:nvSpPr>
        <p:spPr>
          <a:xfrm>
            <a:off x="786809" y="1998452"/>
            <a:ext cx="10685721" cy="47425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EFEC3C4-42BF-42D2-AD94-2931A701A2E0}"/>
              </a:ext>
            </a:extLst>
          </p:cNvPr>
          <p:cNvSpPr txBox="1"/>
          <p:nvPr/>
        </p:nvSpPr>
        <p:spPr>
          <a:xfrm>
            <a:off x="243840" y="825407"/>
            <a:ext cx="117043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4000" i="1" dirty="0"/>
              <a:t>Tema:  Zagađenje mora u Sutomoru  </a:t>
            </a:r>
          </a:p>
          <a:p>
            <a:pPr algn="ctr"/>
            <a:r>
              <a:rPr lang="hr-HR" sz="4000" i="1" dirty="0"/>
              <a:t>integrisana nastava</a:t>
            </a:r>
          </a:p>
        </p:txBody>
      </p:sp>
      <p:pic>
        <p:nvPicPr>
          <p:cNvPr id="5" name="Picture 4" descr="A picture containing ground, outdoor, beach, nature&#10;&#10;Description automatically generated">
            <a:extLst>
              <a:ext uri="{FF2B5EF4-FFF2-40B4-BE49-F238E27FC236}">
                <a16:creationId xmlns:a16="http://schemas.microsoft.com/office/drawing/2014/main" xmlns="" id="{42DED30B-4677-46F9-85CE-D942997E1C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370" y="2148846"/>
            <a:ext cx="5571790" cy="4143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A rocky beach with a body of water in the background&#10;&#10;Description automatically generated with medium confidence">
            <a:extLst>
              <a:ext uri="{FF2B5EF4-FFF2-40B4-BE49-F238E27FC236}">
                <a16:creationId xmlns:a16="http://schemas.microsoft.com/office/drawing/2014/main" xmlns="" id="{A30FF3BD-A927-4632-95B9-E086D5835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79" y="2148846"/>
            <a:ext cx="6141491" cy="3940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67718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07E31155-986B-CD4E-9F2D-4A81C9F184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60" y="977174"/>
            <a:ext cx="11582400" cy="865273"/>
          </a:xfrm>
        </p:spPr>
        <p:txBody>
          <a:bodyPr>
            <a:noAutofit/>
          </a:bodyPr>
          <a:lstStyle/>
          <a:p>
            <a:pPr algn="l"/>
            <a:r>
              <a:rPr lang="hr-HR" sz="3600" b="1" dirty="0"/>
              <a:t/>
            </a:r>
            <a:br>
              <a:rPr lang="hr-HR" sz="3600" b="1" dirty="0"/>
            </a:br>
            <a:r>
              <a:rPr lang="hr-HR" sz="3600" b="1" dirty="0"/>
              <a:t/>
            </a:r>
            <a:br>
              <a:rPr lang="hr-HR" sz="3600" b="1" dirty="0"/>
            </a:br>
            <a:endParaRPr lang="en-US" sz="28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23EE7352-74FE-3C45-9F12-04BD2D486F07}"/>
              </a:ext>
            </a:extLst>
          </p:cNvPr>
          <p:cNvSpPr txBox="1">
            <a:spLocks/>
          </p:cNvSpPr>
          <p:nvPr/>
        </p:nvSpPr>
        <p:spPr>
          <a:xfrm>
            <a:off x="786809" y="1998452"/>
            <a:ext cx="10685721" cy="47425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5F9FE36-D740-418D-81A0-E41A27C2751B}"/>
              </a:ext>
            </a:extLst>
          </p:cNvPr>
          <p:cNvSpPr txBox="1"/>
          <p:nvPr/>
        </p:nvSpPr>
        <p:spPr>
          <a:xfrm>
            <a:off x="33669" y="1721555"/>
            <a:ext cx="12192000" cy="44273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sr-Latn-ME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1. Kompetencija pismenosti – </a:t>
            </a:r>
            <a:r>
              <a:rPr lang="sr-Latn-M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Pisanje eseja na zadanu temu (2.1.1.), (2.1.2.), (2.1.3.)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sr-Latn-ME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2. Kompetencija višejezičnosti – </a:t>
            </a:r>
            <a:r>
              <a:rPr lang="sr-Latn-M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Prilikom gledanja videa na stranom jeziku (2.2.1. i 2.2.6.)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sr-Latn-ME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3. STEM kompetencija</a:t>
            </a:r>
            <a:r>
              <a:rPr lang="sr-Latn-M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r-Latn-ME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–</a:t>
            </a:r>
            <a:r>
              <a:rPr lang="sr-Latn-M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Pri matematičkim proračunima na osnovu istraživanja u biologiji i geografiji  (2.3.1.) i (2.3.4.)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sr-Latn-ME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4. Digitalna kompetencija – </a:t>
            </a:r>
            <a:r>
              <a:rPr lang="sr-Latn-M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Pri obradi podataka u geografiji, biologiji, matematici, kod kucanja sastava u maternjem jeziku (2.4.6.) i (2.4.8.)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sr-Latn-ME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5. Lična, društvena i kompetencija učenja kako učiti – </a:t>
            </a:r>
            <a:r>
              <a:rPr lang="sr-Latn-M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Pri radu u svim predmetima argumentuju svoje mišljenje, konstruktivno komunicira sa drugima (2.5.8), (2.5.15.) i (2.5.16.)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sr-Latn-ME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6. Građanska kompetencija – </a:t>
            </a:r>
            <a:r>
              <a:rPr lang="sr-Latn-M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Pri obrazlaganju stavova i  rješenja problema zagađenja, pri iskazivanju stavova o odgovornom odnosu prema životnoj sredini (2.6.10.) i (2.6.16.)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sr-Latn-ME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7. Preduzetnička kompetencija – </a:t>
            </a:r>
            <a:r>
              <a:rPr lang="sr-Latn-M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 svim predmetima kod mobilisanja resursa kako bi se održale planirane aktivnosti (2.7.4.)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sr-Latn-ME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</a:rPr>
              <a:t>8. Kompetencija kulturološke svijesti i izražavanja – </a:t>
            </a:r>
            <a:r>
              <a:rPr lang="sr-Latn-M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</a:rPr>
              <a:t>Prilikom prenosa ideja kod kreiranja produkata rada, generisanje ideja na zadatu temu kod pisanja sastava, stvaranje kod organizovanih kolektivnih procesa (2.8.2.), (2.8.4.) i (2.8.5.)</a:t>
            </a:r>
            <a:endParaRPr lang="sr-Cyrl-M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CF02667-00A4-4DB9-9F1A-4B77FD74B093}"/>
              </a:ext>
            </a:extLst>
          </p:cNvPr>
          <p:cNvSpPr txBox="1"/>
          <p:nvPr/>
        </p:nvSpPr>
        <p:spPr>
          <a:xfrm>
            <a:off x="2054431" y="1043403"/>
            <a:ext cx="7564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200" b="1" i="1" dirty="0"/>
              <a:t>KLJUČNE KOMPETENCIJE</a:t>
            </a:r>
            <a:endParaRPr lang="sr-Cyrl-ME" sz="3200" b="1" i="1" dirty="0"/>
          </a:p>
        </p:txBody>
      </p:sp>
    </p:spTree>
    <p:extLst>
      <p:ext uri="{BB962C8B-B14F-4D97-AF65-F5344CB8AC3E}">
        <p14:creationId xmlns:p14="http://schemas.microsoft.com/office/powerpoint/2010/main" val="1207757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="" id="{23EE7352-74FE-3C45-9F12-04BD2D486F07}"/>
              </a:ext>
            </a:extLst>
          </p:cNvPr>
          <p:cNvSpPr txBox="1">
            <a:spLocks/>
          </p:cNvSpPr>
          <p:nvPr/>
        </p:nvSpPr>
        <p:spPr>
          <a:xfrm>
            <a:off x="786809" y="1998452"/>
            <a:ext cx="10685721" cy="47425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3DB1E10-9D53-48A9-91E4-2C283A52BA21}"/>
              </a:ext>
            </a:extLst>
          </p:cNvPr>
          <p:cNvSpPr txBox="1"/>
          <p:nvPr/>
        </p:nvSpPr>
        <p:spPr>
          <a:xfrm>
            <a:off x="1021278" y="938151"/>
            <a:ext cx="9381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200" b="1" i="1" dirty="0"/>
              <a:t>AKTIVNOSTI UČENIKA</a:t>
            </a:r>
            <a:endParaRPr lang="sr-Cyrl-ME" sz="3200" b="1" i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E1360D7-24AE-4539-97CC-7A2F46AFED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278" y="1421918"/>
            <a:ext cx="11479763" cy="2743438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F7E10B66-AA67-4FC5-9EE7-87A1770346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" t="1645" r="1706" b="6796"/>
          <a:stretch/>
        </p:blipFill>
        <p:spPr>
          <a:xfrm rot="16200000">
            <a:off x="1929195" y="3555614"/>
            <a:ext cx="2707148" cy="3647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B281B6D-F895-4DB4-9498-78878E7D940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045" t="17663" r="17327" b="5627"/>
          <a:stretch/>
        </p:blipFill>
        <p:spPr>
          <a:xfrm>
            <a:off x="6921717" y="3865918"/>
            <a:ext cx="4550813" cy="2992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3919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="" id="{23EE7352-74FE-3C45-9F12-04BD2D486F07}"/>
              </a:ext>
            </a:extLst>
          </p:cNvPr>
          <p:cNvSpPr txBox="1">
            <a:spLocks/>
          </p:cNvSpPr>
          <p:nvPr/>
        </p:nvSpPr>
        <p:spPr>
          <a:xfrm>
            <a:off x="786809" y="1998452"/>
            <a:ext cx="10685721" cy="47425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EDC3E9D-C386-4FE9-9EF9-3193040D33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533" r="35130" b="16017"/>
          <a:stretch/>
        </p:blipFill>
        <p:spPr>
          <a:xfrm>
            <a:off x="128649" y="1086964"/>
            <a:ext cx="11934702" cy="6810127"/>
          </a:xfrm>
          <a:prstGeom prst="rect">
            <a:avLst/>
          </a:prstGeom>
        </p:spPr>
      </p:pic>
      <p:pic>
        <p:nvPicPr>
          <p:cNvPr id="4" name="Picture 3" descr="A picture containing person&#10;&#10;Description automatically generated">
            <a:extLst>
              <a:ext uri="{FF2B5EF4-FFF2-40B4-BE49-F238E27FC236}">
                <a16:creationId xmlns:a16="http://schemas.microsoft.com/office/drawing/2014/main" xmlns="" id="{628A3751-242C-4C1F-9756-CA6A756642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25" b="97134" l="7280" r="93870">
                        <a14:foregroundMark x1="41379" y1="5882" x2="41379" y2="5882"/>
                        <a14:foregroundMark x1="41954" y1="4525" x2="41954" y2="4525"/>
                        <a14:foregroundMark x1="94061" y1="35897" x2="94061" y2="35897"/>
                        <a14:foregroundMark x1="50192" y1="47813" x2="50192" y2="47813"/>
                        <a14:foregroundMark x1="49617" y1="46154" x2="51533" y2="55053"/>
                        <a14:foregroundMark x1="12835" y1="65913" x2="20498" y2="71795"/>
                        <a14:foregroundMark x1="9770" y1="65913" x2="9770" y2="65913"/>
                        <a14:foregroundMark x1="8429" y1="65913" x2="17625" y2="73906"/>
                        <a14:foregroundMark x1="17625" y1="73906" x2="19732" y2="72247"/>
                        <a14:foregroundMark x1="7471" y1="66667" x2="7471" y2="66667"/>
                        <a14:foregroundMark x1="7471" y1="16139" x2="7471" y2="16139"/>
                        <a14:foregroundMark x1="41762" y1="88537" x2="41762" y2="88537"/>
                        <a14:foregroundMark x1="36015" y1="93514" x2="48851" y2="91704"/>
                        <a14:foregroundMark x1="48851" y1="91704" x2="51149" y2="89140"/>
                        <a14:foregroundMark x1="34866" y1="95173" x2="56130" y2="93363"/>
                        <a14:foregroundMark x1="56130" y1="93363" x2="56322" y2="93062"/>
                        <a14:foregroundMark x1="36782" y1="97134" x2="36782" y2="97134"/>
                        <a14:foregroundMark x1="29119" y1="95173" x2="29119" y2="95173"/>
                        <a14:foregroundMark x1="27395" y1="94268" x2="32759" y2="97134"/>
                        <a14:foregroundMark x1="8621" y1="65611" x2="8621" y2="65611"/>
                        <a14:foregroundMark x1="7471" y1="65158" x2="9770" y2="67722"/>
                        <a14:backgroundMark x1="13410" y1="28054" x2="18008" y2="31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5939" flipH="1">
            <a:off x="6646087" y="3583215"/>
            <a:ext cx="2577571" cy="3316303"/>
          </a:xfrm>
          <a:prstGeom prst="rect">
            <a:avLst/>
          </a:prstGeom>
        </p:spPr>
      </p:pic>
      <p:sp>
        <p:nvSpPr>
          <p:cNvPr id="2" name="Scroll: Horizontal 1">
            <a:extLst>
              <a:ext uri="{FF2B5EF4-FFF2-40B4-BE49-F238E27FC236}">
                <a16:creationId xmlns:a16="http://schemas.microsoft.com/office/drawing/2014/main" xmlns="" id="{E8D93590-067F-407D-9C87-F3FD0A1FC95C}"/>
              </a:ext>
            </a:extLst>
          </p:cNvPr>
          <p:cNvSpPr/>
          <p:nvPr/>
        </p:nvSpPr>
        <p:spPr>
          <a:xfrm>
            <a:off x="5128551" y="1256661"/>
            <a:ext cx="2806321" cy="1783567"/>
          </a:xfrm>
          <a:prstGeom prst="horizontalScroll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ME"/>
          </a:p>
        </p:txBody>
      </p:sp>
      <p:sp>
        <p:nvSpPr>
          <p:cNvPr id="6" name="Scroll: Horizontal 5">
            <a:extLst>
              <a:ext uri="{FF2B5EF4-FFF2-40B4-BE49-F238E27FC236}">
                <a16:creationId xmlns:a16="http://schemas.microsoft.com/office/drawing/2014/main" xmlns="" id="{8C18544C-BBEE-4BC1-966C-EF06EBFA0F25}"/>
              </a:ext>
            </a:extLst>
          </p:cNvPr>
          <p:cNvSpPr/>
          <p:nvPr/>
        </p:nvSpPr>
        <p:spPr>
          <a:xfrm>
            <a:off x="1762057" y="2912806"/>
            <a:ext cx="2806321" cy="1783567"/>
          </a:xfrm>
          <a:prstGeom prst="horizontalScroll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ME"/>
          </a:p>
        </p:txBody>
      </p:sp>
      <p:sp>
        <p:nvSpPr>
          <p:cNvPr id="7" name="Scroll: Horizontal 6">
            <a:extLst>
              <a:ext uri="{FF2B5EF4-FFF2-40B4-BE49-F238E27FC236}">
                <a16:creationId xmlns:a16="http://schemas.microsoft.com/office/drawing/2014/main" xmlns="" id="{AB510FEB-3BDB-42B3-B0D4-46606DD0CA43}"/>
              </a:ext>
            </a:extLst>
          </p:cNvPr>
          <p:cNvSpPr/>
          <p:nvPr/>
        </p:nvSpPr>
        <p:spPr>
          <a:xfrm>
            <a:off x="8776489" y="1752740"/>
            <a:ext cx="2806321" cy="1783567"/>
          </a:xfrm>
          <a:prstGeom prst="horizontalScroll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ME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296FD233-4E9F-4BDE-A5F1-FB258F70192E}"/>
              </a:ext>
            </a:extLst>
          </p:cNvPr>
          <p:cNvCxnSpPr>
            <a:cxnSpLocks/>
          </p:cNvCxnSpPr>
          <p:nvPr/>
        </p:nvCxnSpPr>
        <p:spPr>
          <a:xfrm>
            <a:off x="4568378" y="4001799"/>
            <a:ext cx="4182856" cy="1843269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65CF9852-B8BC-4FBD-91DB-22F8F0D5D651}"/>
              </a:ext>
            </a:extLst>
          </p:cNvPr>
          <p:cNvCxnSpPr>
            <a:cxnSpLocks/>
          </p:cNvCxnSpPr>
          <p:nvPr/>
        </p:nvCxnSpPr>
        <p:spPr>
          <a:xfrm>
            <a:off x="6219285" y="2811672"/>
            <a:ext cx="2637547" cy="30333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4CD77912-5837-460B-A955-DC1D9056F233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8861514" y="3313361"/>
            <a:ext cx="1318136" cy="2457675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Text, letter&#10;&#10;Description automatically generated">
            <a:extLst>
              <a:ext uri="{FF2B5EF4-FFF2-40B4-BE49-F238E27FC236}">
                <a16:creationId xmlns:a16="http://schemas.microsoft.com/office/drawing/2014/main" xmlns="" id="{BE001551-9E18-4D1B-94B3-67AA9132593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2" t="8447" r="21232" b="9010"/>
          <a:stretch/>
        </p:blipFill>
        <p:spPr>
          <a:xfrm rot="16200000">
            <a:off x="2599326" y="2499471"/>
            <a:ext cx="1163783" cy="2553761"/>
          </a:xfrm>
          <a:prstGeom prst="rect">
            <a:avLst/>
          </a:prstGeom>
        </p:spPr>
      </p:pic>
      <p:pic>
        <p:nvPicPr>
          <p:cNvPr id="22" name="Picture 21" descr="A piece of paper with writing on it&#10;&#10;Description automatically generated">
            <a:extLst>
              <a:ext uri="{FF2B5EF4-FFF2-40B4-BE49-F238E27FC236}">
                <a16:creationId xmlns:a16="http://schemas.microsoft.com/office/drawing/2014/main" xmlns="" id="{257FB57E-721D-478B-9593-4BB7307124D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8" t="7620" r="19711" b="10823"/>
          <a:stretch/>
        </p:blipFill>
        <p:spPr>
          <a:xfrm rot="16200000">
            <a:off x="6035546" y="988895"/>
            <a:ext cx="1140030" cy="2321075"/>
          </a:xfrm>
          <a:prstGeom prst="rect">
            <a:avLst/>
          </a:prstGeom>
        </p:spPr>
      </p:pic>
      <p:pic>
        <p:nvPicPr>
          <p:cNvPr id="26" name="Picture 25" descr="Text, letter&#10;&#10;Description automatically generated">
            <a:extLst>
              <a:ext uri="{FF2B5EF4-FFF2-40B4-BE49-F238E27FC236}">
                <a16:creationId xmlns:a16="http://schemas.microsoft.com/office/drawing/2014/main" xmlns="" id="{DFCF4C6B-C778-49BB-BDDD-5B4B3CA66DF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0" t="12284" r="27252" b="7359"/>
          <a:stretch/>
        </p:blipFill>
        <p:spPr>
          <a:xfrm rot="16200000">
            <a:off x="9666590" y="1455859"/>
            <a:ext cx="1139370" cy="233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816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="" id="{23EE7352-74FE-3C45-9F12-04BD2D486F07}"/>
              </a:ext>
            </a:extLst>
          </p:cNvPr>
          <p:cNvSpPr txBox="1">
            <a:spLocks/>
          </p:cNvSpPr>
          <p:nvPr/>
        </p:nvSpPr>
        <p:spPr>
          <a:xfrm>
            <a:off x="786809" y="1998452"/>
            <a:ext cx="10685721" cy="47425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3DB1E10-9D53-48A9-91E4-2C283A52BA21}"/>
              </a:ext>
            </a:extLst>
          </p:cNvPr>
          <p:cNvSpPr txBox="1"/>
          <p:nvPr/>
        </p:nvSpPr>
        <p:spPr>
          <a:xfrm>
            <a:off x="1021278" y="938151"/>
            <a:ext cx="9381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200" b="1" i="1" dirty="0"/>
              <a:t>AKTIVNOSTI UČENIKA</a:t>
            </a:r>
            <a:endParaRPr lang="sr-Cyrl-ME" sz="3200" b="1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FE1D555-D1A9-440A-BF94-5E8FE0F8B994}"/>
              </a:ext>
            </a:extLst>
          </p:cNvPr>
          <p:cNvSpPr txBox="1"/>
          <p:nvPr/>
        </p:nvSpPr>
        <p:spPr>
          <a:xfrm>
            <a:off x="1021278" y="1522926"/>
            <a:ext cx="10874760" cy="22963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sr-Latn-ME" sz="1800" b="1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Matematika (2 časa, VIII razred):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sr-Latn-M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rade mape ume na temu zagađenosti;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sr-Latn-M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rješavaju zadatke sa procentnim računom, a na osnovu istraživanja iz biologije i geografije;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sr-Latn-M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prikazuju podatke putem tabela, dijagrama i grafikona;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sr-Latn-M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prave power point prezentaciju;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sr-Latn-M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igra asocijacija;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sr-Latn-M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rješavaju kahoot kviz.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 descr="Treemap chart&#10;&#10;Description automatically generated with medium confidence">
            <a:extLst>
              <a:ext uri="{FF2B5EF4-FFF2-40B4-BE49-F238E27FC236}">
                <a16:creationId xmlns:a16="http://schemas.microsoft.com/office/drawing/2014/main" xmlns="" id="{A5361C0B-172B-4AD5-A869-CF792A2139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356" y="3886023"/>
            <a:ext cx="2855026" cy="2855026"/>
          </a:xfrm>
          <a:prstGeom prst="rect">
            <a:avLst/>
          </a:prstGeom>
        </p:spPr>
      </p:pic>
      <p:pic>
        <p:nvPicPr>
          <p:cNvPr id="9" name="Picture 8" descr="A picture containing letter&#10;&#10;Description automatically generated">
            <a:extLst>
              <a:ext uri="{FF2B5EF4-FFF2-40B4-BE49-F238E27FC236}">
                <a16:creationId xmlns:a16="http://schemas.microsoft.com/office/drawing/2014/main" xmlns="" id="{E4611095-2430-4FC1-8DC4-01FAE07852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620" y="2480845"/>
            <a:ext cx="4260204" cy="426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186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="" id="{23EE7352-74FE-3C45-9F12-04BD2D486F07}"/>
              </a:ext>
            </a:extLst>
          </p:cNvPr>
          <p:cNvSpPr txBox="1">
            <a:spLocks/>
          </p:cNvSpPr>
          <p:nvPr/>
        </p:nvSpPr>
        <p:spPr>
          <a:xfrm>
            <a:off x="786809" y="1998452"/>
            <a:ext cx="10685721" cy="47425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3DB1E10-9D53-48A9-91E4-2C283A52BA21}"/>
              </a:ext>
            </a:extLst>
          </p:cNvPr>
          <p:cNvSpPr txBox="1"/>
          <p:nvPr/>
        </p:nvSpPr>
        <p:spPr>
          <a:xfrm>
            <a:off x="786809" y="320634"/>
            <a:ext cx="9381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200" b="1" i="1" dirty="0">
                <a:solidFill>
                  <a:schemeClr val="bg1"/>
                </a:solidFill>
              </a:rPr>
              <a:t>AKTIVNOSTI UČENIKA</a:t>
            </a:r>
            <a:endParaRPr lang="sr-Cyrl-ME" sz="3200" b="1" i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AD58CCD-59C3-4004-BA0A-3A5B862FD11C}"/>
              </a:ext>
            </a:extLst>
          </p:cNvPr>
          <p:cNvSpPr txBox="1"/>
          <p:nvPr/>
        </p:nvSpPr>
        <p:spPr>
          <a:xfrm>
            <a:off x="1187048" y="1224833"/>
            <a:ext cx="10874760" cy="1340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sr-Latn-ME" sz="1800" b="1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Biologija (2 časa, IX razred):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sr-Latn-M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na terenu ispituju kvalitet vode (pronalaze algu koja je bioindikator) uz pratnju učenika I razreda;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sr-Latn-M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prave prirodni filter i filtriraju slatku i slanu vodu iz kojih su uzeti uzorci;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sr-Latn-M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zapisuju rezultate istraživanja do kojih su došli.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xmlns="" id="{15EC9257-CD72-424B-8C8F-AE61C18CAD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750" y="4002435"/>
            <a:ext cx="3261756" cy="2446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A picture containing table, person, indoor, drinking&#10;&#10;Description automatically generated">
            <a:extLst>
              <a:ext uri="{FF2B5EF4-FFF2-40B4-BE49-F238E27FC236}">
                <a16:creationId xmlns:a16="http://schemas.microsoft.com/office/drawing/2014/main" xmlns="" id="{E0326C35-00BE-4103-93ED-2425401C7AB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46"/>
          <a:stretch/>
        </p:blipFill>
        <p:spPr>
          <a:xfrm>
            <a:off x="5268668" y="2729281"/>
            <a:ext cx="2711519" cy="2879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 descr="A picture containing table, cup, indoor, glass&#10;&#10;Description automatically generated">
            <a:extLst>
              <a:ext uri="{FF2B5EF4-FFF2-40B4-BE49-F238E27FC236}">
                <a16:creationId xmlns:a16="http://schemas.microsoft.com/office/drawing/2014/main" xmlns="" id="{656820F2-4581-431E-9181-F4848AE500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349" y="2411012"/>
            <a:ext cx="3076676" cy="4102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1940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="" id="{23EE7352-74FE-3C45-9F12-04BD2D486F07}"/>
              </a:ext>
            </a:extLst>
          </p:cNvPr>
          <p:cNvSpPr txBox="1">
            <a:spLocks/>
          </p:cNvSpPr>
          <p:nvPr/>
        </p:nvSpPr>
        <p:spPr>
          <a:xfrm>
            <a:off x="786809" y="1998452"/>
            <a:ext cx="10685721" cy="47425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3DB1E10-9D53-48A9-91E4-2C283A52BA21}"/>
              </a:ext>
            </a:extLst>
          </p:cNvPr>
          <p:cNvSpPr txBox="1"/>
          <p:nvPr/>
        </p:nvSpPr>
        <p:spPr>
          <a:xfrm>
            <a:off x="786809" y="320634"/>
            <a:ext cx="9381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200" b="1" i="1" dirty="0">
                <a:solidFill>
                  <a:schemeClr val="bg1"/>
                </a:solidFill>
              </a:rPr>
              <a:t>AKTIVNOSTI UČENIKA</a:t>
            </a:r>
            <a:endParaRPr lang="sr-Cyrl-ME" sz="3200" b="1" i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A151A19-921C-4EBD-A04A-B0A8F4841035}"/>
              </a:ext>
            </a:extLst>
          </p:cNvPr>
          <p:cNvSpPr txBox="1"/>
          <p:nvPr/>
        </p:nvSpPr>
        <p:spPr>
          <a:xfrm>
            <a:off x="1246425" y="1030657"/>
            <a:ext cx="10380001" cy="29177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sr-Latn-ME" sz="1800" b="1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CSBH jezik i književnost (3 časa, VIII razred):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sr-Latn-M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učenici na osnovu postavljanje teme Zagađenje mora definišu naslov teme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sr-Latn-M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učenici prikupljaju potrebnu građu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sr-Latn-M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učenici prave plan sastava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sr-Latn-M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učenici pišu prvu verziju teksta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sr-Latn-M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učenici pišu drugu, revidiranu verziju teksta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sr-Latn-M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učenici kucaju sastav u word-u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sr-Latn-M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učenici predstavljaju svoje sastave na Danu planete Zemlje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sr-Latn-M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</a:rPr>
              <a:t>učenici popunjavaju anketu tokom koje evaluiraju svoj rad i angažman nastavnika.</a:t>
            </a:r>
            <a:endParaRPr lang="sr-Cyrl-M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7105850-78B4-4809-A8E8-0DBA53F23D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26" r="751" b="14391"/>
          <a:stretch/>
        </p:blipFill>
        <p:spPr>
          <a:xfrm>
            <a:off x="1246425" y="4115537"/>
            <a:ext cx="4654202" cy="21546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3A3D6EA-D325-4AB0-86B4-670026A412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039" t="24935" r="23052" b="9783"/>
          <a:stretch/>
        </p:blipFill>
        <p:spPr>
          <a:xfrm>
            <a:off x="7584811" y="3948379"/>
            <a:ext cx="4501231" cy="29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67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30961</TotalTime>
  <Words>792</Words>
  <Application>Microsoft Office PowerPoint</Application>
  <PresentationFormat>Widescreen</PresentationFormat>
  <Paragraphs>93</Paragraphs>
  <Slides>16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Roboto</vt:lpstr>
      <vt:lpstr>Rockwell</vt:lpstr>
      <vt:lpstr>Times New Roman</vt:lpstr>
      <vt:lpstr>Office Theme</vt:lpstr>
      <vt:lpstr>KLJUČNE KOMPETENCIJE    Predstavljanje aktivnosti i rezultata   za  razvoj učeničkih ključnih kompetencija  u integrisanoj predmetnoj  nastavi u školi  OŠ ,,Kekec, Sutomore”    </vt:lpstr>
      <vt:lpstr>PowerPoint Presentation</vt:lpstr>
      <vt:lpstr>  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Petar</dc:creator>
  <cp:lastModifiedBy>Biljana G</cp:lastModifiedBy>
  <cp:revision>159</cp:revision>
  <cp:lastPrinted>2020-06-25T13:10:06Z</cp:lastPrinted>
  <dcterms:created xsi:type="dcterms:W3CDTF">2019-03-11T14:15:27Z</dcterms:created>
  <dcterms:modified xsi:type="dcterms:W3CDTF">2021-12-23T09:12:28Z</dcterms:modified>
</cp:coreProperties>
</file>