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845" r:id="rId7"/>
    <p:sldId id="838" r:id="rId8"/>
    <p:sldId id="844" r:id="rId9"/>
    <p:sldId id="837" r:id="rId10"/>
    <p:sldId id="843" r:id="rId11"/>
    <p:sldId id="834" r:id="rId12"/>
    <p:sldId id="841" r:id="rId13"/>
    <p:sldId id="832" r:id="rId14"/>
    <p:sldId id="831" r:id="rId1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2" autoAdjust="0"/>
    <p:restoredTop sz="98427" autoAdjust="0"/>
  </p:normalViewPr>
  <p:slideViewPr>
    <p:cSldViewPr snapToGrid="0" showGuides="1">
      <p:cViewPr varScale="1">
        <p:scale>
          <a:sx n="45" d="100"/>
          <a:sy n="45" d="100"/>
        </p:scale>
        <p:origin x="72" y="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19404345290173"/>
          <c:y val="5.1994125734283213E-2"/>
          <c:w val="0.78827427821522311"/>
          <c:h val="0.66280027496562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 kom dijelu grada živite?</c:v>
                </c:pt>
                <c:pt idx="1">
                  <c:v>U kojem dijelu dana primjećujete da ste izloženi buci?</c:v>
                </c:pt>
                <c:pt idx="2">
                  <c:v>Kojoj vrsti buke ste najviše izloženi u toku dana?</c:v>
                </c:pt>
                <c:pt idx="3">
                  <c:v>U kojoj mjeri Vam buka kojoj ste izloženi smeta?</c:v>
                </c:pt>
                <c:pt idx="4">
                  <c:v>Šta od navedenog, kod Vas ugrožava buka?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7-4DFA-83E5-5AB3640FA9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 kom dijelu grada živite?</c:v>
                </c:pt>
                <c:pt idx="1">
                  <c:v>U kojem dijelu dana primjećujete da ste izloženi buci?</c:v>
                </c:pt>
                <c:pt idx="2">
                  <c:v>Kojoj vrsti buke ste najviše izloženi u toku dana?</c:v>
                </c:pt>
                <c:pt idx="3">
                  <c:v>U kojoj mjeri Vam buka kojoj ste izloženi smeta?</c:v>
                </c:pt>
                <c:pt idx="4">
                  <c:v>Šta od navedenog, kod Vas ugrožava buka?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</c:v>
                </c:pt>
                <c:pt idx="1">
                  <c:v>17</c:v>
                </c:pt>
                <c:pt idx="2">
                  <c:v>4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7-4DFA-83E5-5AB3640FA9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 kom dijelu grada živite?</c:v>
                </c:pt>
                <c:pt idx="1">
                  <c:v>U kojem dijelu dana primjećujete da ste izloženi buci?</c:v>
                </c:pt>
                <c:pt idx="2">
                  <c:v>Kojoj vrsti buke ste najviše izloženi u toku dana?</c:v>
                </c:pt>
                <c:pt idx="3">
                  <c:v>U kojoj mjeri Vam buka kojoj ste izloženi smeta?</c:v>
                </c:pt>
                <c:pt idx="4">
                  <c:v>Šta od navedenog, kod Vas ugrožava buka?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7</c:v>
                </c:pt>
                <c:pt idx="2">
                  <c:v>16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17-4DFA-83E5-5AB3640FA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71008"/>
        <c:axId val="306972544"/>
      </c:barChart>
      <c:catAx>
        <c:axId val="3069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972544"/>
        <c:crosses val="autoZero"/>
        <c:auto val="1"/>
        <c:lblAlgn val="ctr"/>
        <c:lblOffset val="100"/>
        <c:noMultiLvlLbl val="0"/>
      </c:catAx>
      <c:valAx>
        <c:axId val="3069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6971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0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5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6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9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9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8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9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6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9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07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68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9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9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56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45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7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47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0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7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6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54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15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91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4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33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43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12/21/2021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42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1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Animacije/1a.%20Animacija%20-%20Pismenost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facebook.com/kljucnekompetencijecg/videos/47404839126810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p7XkZleu9a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dW9e307AcA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49791"/>
            <a:ext cx="11216640" cy="244608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hlinkClick r:id="rId4" action="ppaction://hlinkfile"/>
              </a:rPr>
              <a:t>KLJUČNE KOMPETENCIJE</a:t>
            </a:r>
            <a:br>
              <a:rPr lang="hr-HR" sz="4000" b="1" dirty="0">
                <a:solidFill>
                  <a:srgbClr val="002060"/>
                </a:solidFill>
              </a:rPr>
            </a:br>
            <a:br>
              <a:rPr lang="hr-HR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Predstavljanje aktivnosti i rezultata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 za  razvoj učeničkih ključnih kompetencija u razrednoj nastavi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u Osnovnoj školi „Risto Ratković” Bijelo Polje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Elza </a:t>
            </a:r>
            <a:r>
              <a:rPr lang="hr-HR" sz="3000" b="1" dirty="0" err="1">
                <a:solidFill>
                  <a:srgbClr val="002060"/>
                </a:solidFill>
              </a:rPr>
              <a:t>Numanović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  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5C95BD-28C2-9248-9165-23F3C6141599}"/>
              </a:ext>
            </a:extLst>
          </p:cNvPr>
          <p:cNvSpPr txBox="1">
            <a:spLocks/>
          </p:cNvSpPr>
          <p:nvPr/>
        </p:nvSpPr>
        <p:spPr>
          <a:xfrm>
            <a:off x="3379857" y="5249191"/>
            <a:ext cx="5432284" cy="1013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00" b="1" dirty="0">
              <a:latin typeface="+mn-lt"/>
            </a:endParaRPr>
          </a:p>
          <a:p>
            <a:pPr algn="r"/>
            <a:r>
              <a:rPr lang="hr-HR" sz="1900" b="1" dirty="0">
                <a:latin typeface="+mn-lt"/>
              </a:rPr>
              <a:t> </a:t>
            </a:r>
            <a:endParaRPr lang="en-US" sz="19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A8C32-C4A2-44EE-B11F-505D25DC2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66" y="1550504"/>
            <a:ext cx="4686427" cy="26371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8" y="1238919"/>
            <a:ext cx="1348479" cy="12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Zaključci vezani za provedene školske aktivnosti i rezultate za razvoj KK u sklopu projekta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1052623" y="2551819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0058-9CEA-4075-8939-6C2346F8539A}"/>
              </a:ext>
            </a:extLst>
          </p:cNvPr>
          <p:cNvSpPr txBox="1"/>
          <p:nvPr/>
        </p:nvSpPr>
        <p:spPr>
          <a:xfrm>
            <a:off x="518839" y="2217283"/>
            <a:ext cx="51974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Učenje je postalo dinamičnije;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Animirali učenike za rad− pokrenuli stvaralački, kreativni potencijal i preduzetnički duh;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P</a:t>
            </a:r>
            <a:r>
              <a:rPr lang="en-GB" sz="2000" dirty="0" err="1"/>
              <a:t>održali</a:t>
            </a:r>
            <a:r>
              <a:rPr lang="en-GB" sz="2000" dirty="0"/>
              <a:t> </a:t>
            </a:r>
            <a:r>
              <a:rPr lang="en-GB" sz="2000" dirty="0" err="1"/>
              <a:t>učenike</a:t>
            </a:r>
            <a:r>
              <a:rPr lang="en-GB" sz="2000" dirty="0"/>
              <a:t> u </a:t>
            </a:r>
            <a:r>
              <a:rPr lang="en-GB" sz="2000" dirty="0" err="1"/>
              <a:t>sticanju</a:t>
            </a:r>
            <a:r>
              <a:rPr lang="en-GB" sz="2000" dirty="0"/>
              <a:t> </a:t>
            </a:r>
            <a:r>
              <a:rPr lang="en-GB" sz="2000" dirty="0" err="1"/>
              <a:t>trajnijeg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, </a:t>
            </a:r>
            <a:r>
              <a:rPr lang="en-GB" sz="2000" dirty="0" err="1"/>
              <a:t>vještina</a:t>
            </a:r>
            <a:r>
              <a:rPr lang="en-GB" sz="2000" dirty="0"/>
              <a:t> i </a:t>
            </a:r>
            <a:r>
              <a:rPr lang="en-GB" sz="2000" dirty="0" err="1"/>
              <a:t>sposobnosti</a:t>
            </a:r>
            <a:r>
              <a:rPr lang="en-GB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Osnažili  njihovo samopouzdanje i odgovornost za sopstveni rad, rezultate i individualni razvoj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Potaknuli konstruktivnu i afirmativnu  vršnjačka povratna informacija o procesu napredovanja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40058-9CEA-4075-8939-6C2346F8539A}"/>
              </a:ext>
            </a:extLst>
          </p:cNvPr>
          <p:cNvSpPr txBox="1"/>
          <p:nvPr/>
        </p:nvSpPr>
        <p:spPr>
          <a:xfrm>
            <a:off x="6084676" y="2055353"/>
            <a:ext cx="55884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Izazov – pokretački  mehanizam inovacija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Predrasude o promjenama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Pažljivo tematsko planiranje dobar vid strukturirane metodologije razvoja ključnih kompetencija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Saradnja u okviru razredne nastave, značajan resurs iskustvo kolega/ koleginica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Evaluacija sopstvenog rada nastavnika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RS" sz="2000" dirty="0"/>
              <a:t>Međusobne </a:t>
            </a:r>
            <a:r>
              <a:rPr lang="sr-Latn-RS" sz="2000" dirty="0" err="1"/>
              <a:t>posjete</a:t>
            </a:r>
            <a:r>
              <a:rPr lang="sr-Latn-RS" sz="2000" dirty="0"/>
              <a:t> nastavnika na časovima - redovna praksa uz   osvrt nakon </a:t>
            </a:r>
            <a:r>
              <a:rPr lang="sr-Latn-RS" sz="2000" dirty="0" err="1"/>
              <a:t>posjećenih</a:t>
            </a:r>
            <a:r>
              <a:rPr lang="sr-Latn-RS" sz="2000" dirty="0"/>
              <a:t> časova – samostalno i uz afirmativnu i konstruktivnu povratnu informaciju kolega (na osnovu strukturiranog praćenja časa, </a:t>
            </a:r>
            <a:r>
              <a:rPr lang="sr-Latn-RS" sz="2000" dirty="0" err="1"/>
              <a:t>tj.metodologije</a:t>
            </a:r>
            <a:r>
              <a:rPr lang="sr-Latn-RS" sz="2000" dirty="0"/>
              <a:t> rada kolega i </a:t>
            </a:r>
            <a:r>
              <a:rPr lang="sr-Latn-RS" sz="2000" dirty="0" err="1"/>
              <a:t>unaprijed</a:t>
            </a:r>
            <a:r>
              <a:rPr lang="sr-Latn-RS" sz="2000" dirty="0"/>
              <a:t> dogovorenih kriterijuma i indikatora kvalitete)</a:t>
            </a:r>
          </a:p>
          <a:p>
            <a:pPr marL="342900" indent="-342900">
              <a:buFont typeface="Wingdings" pitchFamily="2" charset="2"/>
              <a:buChar char="ü"/>
            </a:pP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887203" y="1794149"/>
            <a:ext cx="236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tx2">
                    <a:lumMod val="50000"/>
                  </a:schemeClr>
                </a:solidFill>
              </a:rPr>
              <a:t>Učenici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7579318" y="1574387"/>
            <a:ext cx="236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tx2">
                    <a:lumMod val="50000"/>
                  </a:schemeClr>
                </a:solidFill>
              </a:rPr>
              <a:t>Nastavnici</a:t>
            </a:r>
          </a:p>
        </p:txBody>
      </p:sp>
    </p:spTree>
    <p:extLst>
      <p:ext uri="{BB962C8B-B14F-4D97-AF65-F5344CB8AC3E}">
        <p14:creationId xmlns:p14="http://schemas.microsoft.com/office/powerpoint/2010/main" val="199001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Zaključci o projektnim aktivnostima i njihovom nastavku nakon završenog projekta</a:t>
            </a:r>
            <a:endParaRPr lang="hr-HR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577135" y="2536448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049C-2A78-4F10-90DC-934183EB4E62}"/>
              </a:ext>
            </a:extLst>
          </p:cNvPr>
          <p:cNvSpPr txBox="1"/>
          <p:nvPr/>
        </p:nvSpPr>
        <p:spPr>
          <a:xfrm>
            <a:off x="1414272" y="2316403"/>
            <a:ext cx="85587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hr-HR" sz="2400" i="1" dirty="0"/>
              <a:t>Realizacija Akcionog plana 2021/2022.</a:t>
            </a:r>
          </a:p>
          <a:p>
            <a:pPr marL="342900" indent="-342900" algn="just">
              <a:buAutoNum type="arabicPeriod"/>
            </a:pPr>
            <a:r>
              <a:rPr lang="hr-HR" sz="2400" i="1" dirty="0"/>
              <a:t>Edukacija roditelja za pružanje adekvatne podrške u toku procesa učenja</a:t>
            </a:r>
          </a:p>
          <a:p>
            <a:pPr marL="342900" indent="-342900" algn="just">
              <a:buAutoNum type="arabicPeriod"/>
            </a:pPr>
            <a:r>
              <a:rPr lang="hr-HR" sz="2400" i="1" dirty="0"/>
              <a:t>Realizacija tematskih cjelina raspoređena po ciklusima</a:t>
            </a:r>
          </a:p>
          <a:p>
            <a:pPr marL="342900" indent="-342900" algn="just">
              <a:buAutoNum type="arabicPeriod"/>
            </a:pPr>
            <a:endParaRPr lang="hr-HR" sz="2400" i="1" dirty="0"/>
          </a:p>
          <a:p>
            <a:pPr marL="342900" indent="-342900" algn="just">
              <a:buAutoNum type="arabicPeriod"/>
            </a:pPr>
            <a:r>
              <a:rPr lang="hr-HR" sz="2400" i="1" dirty="0"/>
              <a:t>Nastava orijentisana na projekte</a:t>
            </a:r>
          </a:p>
          <a:p>
            <a:pPr marL="342900" indent="-342900" algn="just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97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38" y="1242793"/>
            <a:ext cx="11582400" cy="1126715"/>
          </a:xfrm>
        </p:spPr>
        <p:txBody>
          <a:bodyPr>
            <a:noAutofit/>
          </a:bodyPr>
          <a:lstStyle/>
          <a:p>
            <a:br>
              <a:rPr lang="sr-Latn-RS" b="1" dirty="0"/>
            </a:br>
            <a:br>
              <a:rPr lang="sr-Latn-RS" b="1" dirty="0"/>
            </a:br>
            <a:r>
              <a:rPr lang="sr-Latn-RS" b="1" dirty="0"/>
              <a:t>Buka </a:t>
            </a:r>
            <a:br>
              <a:rPr lang="sr-Latn-RS" dirty="0"/>
            </a:br>
            <a:r>
              <a:rPr lang="sr-Latn-RS" dirty="0"/>
              <a:t>-</a:t>
            </a:r>
            <a:r>
              <a:rPr lang="sr-Latn-RS" sz="3200" dirty="0"/>
              <a:t>Integrisana nastava-</a:t>
            </a:r>
            <a:br>
              <a:rPr lang="sr-Latn-RS" sz="3200" dirty="0"/>
            </a:br>
            <a:r>
              <a:rPr lang="sr-Latn-RS" sz="2000" dirty="0">
                <a:hlinkClick r:id="rId4"/>
              </a:rPr>
              <a:t>https://www.facebook.com/kljucnekompetencijecg/videos/4740483912681037</a:t>
            </a:r>
            <a:r>
              <a:rPr lang="sr-Latn-RS" sz="2000" dirty="0"/>
              <a:t> </a:t>
            </a: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786809" y="2518193"/>
            <a:ext cx="11014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80" y="2245514"/>
            <a:ext cx="4623874" cy="42484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61" y="2371620"/>
            <a:ext cx="3990390" cy="39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1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38" y="1086678"/>
            <a:ext cx="11582400" cy="1126715"/>
          </a:xfrm>
        </p:spPr>
        <p:txBody>
          <a:bodyPr>
            <a:noAutofit/>
          </a:bodyPr>
          <a:lstStyle/>
          <a:p>
            <a:br>
              <a:rPr lang="sr-Latn-RS" b="1" dirty="0"/>
            </a:br>
            <a:br>
              <a:rPr lang="sr-Latn-RS" b="1" dirty="0"/>
            </a:br>
            <a:r>
              <a:rPr lang="sr-Latn-RS" b="1" dirty="0"/>
              <a:t>Buka </a:t>
            </a:r>
            <a:br>
              <a:rPr lang="sr-Latn-RS" dirty="0"/>
            </a:br>
            <a:r>
              <a:rPr lang="sr-Latn-RS" dirty="0"/>
              <a:t>-</a:t>
            </a:r>
            <a:r>
              <a:rPr lang="sr-Latn-RS" sz="3200" dirty="0"/>
              <a:t>Aktivnosti-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275691" y="1689226"/>
            <a:ext cx="517682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000" b="1" u="sng" dirty="0">
                <a:solidFill>
                  <a:prstClr val="black"/>
                </a:solidFill>
              </a:rPr>
              <a:t>Crnogorski – srpski, bosanski, hrvatski jezik i književnost:  (2 časa)</a:t>
            </a:r>
            <a:endParaRPr lang="en-GB" sz="2000" b="1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BRAINSTORMING „Šta je buka“ Kratka prezentacija, obogaćeno predavanje uz video materijal na engleskom jeziku </a:t>
            </a:r>
            <a:r>
              <a:rPr lang="sr-Latn-ME" u="sng" dirty="0">
                <a:solidFill>
                  <a:prstClr val="black"/>
                </a:solidFill>
                <a:hlinkClick r:id="rId4"/>
              </a:rPr>
              <a:t>https://www.youtube.com/watch?v=p7XkZleu9aY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Organizacija  kroz  KWL tabelu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Podjela na grupe i izrada neumjetničkog teksta na teme u vezi sa glavnom temom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Čitanje tekstova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Dopuna KWL tabele – izrada mape uma 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343029" y="5091103"/>
            <a:ext cx="613582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000" b="1" u="sng" dirty="0">
                <a:solidFill>
                  <a:prstClr val="black"/>
                </a:solidFill>
              </a:rPr>
              <a:t>Poznavanje društva: (1 čas)</a:t>
            </a:r>
            <a:endParaRPr lang="en-GB" sz="2000" b="1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Društveno istraživanje: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sr-Latn-ME" dirty="0">
                <a:solidFill>
                  <a:prstClr val="black"/>
                </a:solidFill>
              </a:rPr>
              <a:t>Anketiranje građanstva o nivou buke u naseljima, analiza prikupljenih podataka i donošenje zaključaka 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Desktop\0-02-0a-19721a4fbf4befde486116990a179b9c7f453e05f79bfd65329fbfead9c90544_aaa004d621592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357" y="1689228"/>
            <a:ext cx="2342952" cy="248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7271591" y="4369750"/>
          <a:ext cx="4200939" cy="214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 descr="C:\Users\USER\Desktop\0-02-0a-19c84cdf60643acbe92ecdfd1113fe0f5ddd7e2aa43030910d6df53e2f847c19_6a5ce526cf9284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5834" y="1935831"/>
            <a:ext cx="2579374" cy="20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38" y="1086678"/>
            <a:ext cx="11582400" cy="1126715"/>
          </a:xfrm>
        </p:spPr>
        <p:txBody>
          <a:bodyPr>
            <a:noAutofit/>
          </a:bodyPr>
          <a:lstStyle/>
          <a:p>
            <a:br>
              <a:rPr lang="sr-Latn-RS" b="1" dirty="0"/>
            </a:br>
            <a:br>
              <a:rPr lang="sr-Latn-RS" b="1" dirty="0"/>
            </a:br>
            <a:r>
              <a:rPr lang="sr-Latn-RS" b="1" dirty="0"/>
              <a:t>Buka </a:t>
            </a:r>
            <a:br>
              <a:rPr lang="sr-Latn-RS" dirty="0"/>
            </a:br>
            <a:r>
              <a:rPr lang="sr-Latn-RS" dirty="0"/>
              <a:t>-</a:t>
            </a:r>
            <a:r>
              <a:rPr lang="sr-Latn-RS" sz="3200" dirty="0"/>
              <a:t>Aktivnosti-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6999432" y="1961724"/>
            <a:ext cx="494910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000" b="1" u="sng" dirty="0"/>
              <a:t>Matematika: (1 čas)</a:t>
            </a:r>
            <a:endParaRPr lang="en-GB" sz="2000" b="1" dirty="0"/>
          </a:p>
          <a:p>
            <a:r>
              <a:rPr lang="sr-Latn-ME" dirty="0"/>
              <a:t>Micro:bit senzor buke </a:t>
            </a:r>
            <a:endParaRPr lang="en-GB" dirty="0"/>
          </a:p>
          <a:p>
            <a:r>
              <a:rPr lang="sr-Latn-ME" u="sng" dirty="0">
                <a:hlinkClick r:id="rId4"/>
              </a:rPr>
              <a:t>https://www.youtube.com/watch?v=dW9e307AcAk</a:t>
            </a:r>
            <a:r>
              <a:rPr lang="sr-Latn-ME" dirty="0"/>
              <a:t> </a:t>
            </a:r>
            <a:endParaRPr lang="en-GB" dirty="0"/>
          </a:p>
          <a:p>
            <a:r>
              <a:rPr lang="sr-Latn-ME" dirty="0"/>
              <a:t>Uz pomoć dodatnih komponenti programiraju senzor za mjerenje buke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7023652" y="3768238"/>
            <a:ext cx="469180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000" b="1" u="sng" dirty="0"/>
              <a:t>Priroda: (1 čas)</a:t>
            </a:r>
            <a:endParaRPr lang="en-GB" sz="2000" b="1" dirty="0"/>
          </a:p>
          <a:p>
            <a:r>
              <a:rPr lang="sr-Latn-ME" dirty="0"/>
              <a:t>Naučno istraživanje:</a:t>
            </a:r>
            <a:endParaRPr lang="en-GB" dirty="0"/>
          </a:p>
          <a:p>
            <a:r>
              <a:rPr lang="sr-Latn-ME" dirty="0"/>
              <a:t>Mjerenje nivoa buke programiranim micro:bit – om </a:t>
            </a:r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7023651" y="4937747"/>
            <a:ext cx="50024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000" b="1" u="sng" dirty="0"/>
              <a:t>Relaksacija</a:t>
            </a:r>
            <a:endParaRPr lang="en-GB" sz="2000" b="1" u="sng" dirty="0"/>
          </a:p>
          <a:p>
            <a:r>
              <a:rPr lang="sr-Latn-ME" dirty="0"/>
              <a:t>Zabavimo se:</a:t>
            </a:r>
            <a:endParaRPr lang="en-GB" dirty="0"/>
          </a:p>
          <a:p>
            <a:r>
              <a:rPr lang="sr-Latn-ME" dirty="0"/>
              <a:t>Kroz igru </a:t>
            </a:r>
            <a:r>
              <a:rPr lang="sr-Latn-ME" i="1" dirty="0"/>
              <a:t>„Pantomima“</a:t>
            </a:r>
            <a:r>
              <a:rPr lang="sr-Latn-ME" dirty="0"/>
              <a:t> izražavaju poruke i ideje za zaštitu od štetnog uticaja buke po čovjekovo zdravlje</a:t>
            </a:r>
            <a:endParaRPr lang="en-GB" dirty="0"/>
          </a:p>
        </p:txBody>
      </p:sp>
      <p:pic>
        <p:nvPicPr>
          <p:cNvPr id="1027" name="Picture 3" descr="C:\Users\USER\Desktop\Cap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" y="1018820"/>
            <a:ext cx="4433179" cy="20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0-02-0a-ba5e28060d44ce8c50f596717089dbde2f382ca3f5053a5d000e1815c2526876_bb45466d9f1a9b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61" y="3069296"/>
            <a:ext cx="2255587" cy="30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0-02-05-d832d17946d36c9873596d0f009f01d029982bbb7647a76002129797f448775c_72e482b500f963a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6" y="3657463"/>
            <a:ext cx="3414089" cy="25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0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38" y="1086678"/>
            <a:ext cx="11582400" cy="1126715"/>
          </a:xfrm>
        </p:spPr>
        <p:txBody>
          <a:bodyPr>
            <a:noAutofit/>
          </a:bodyPr>
          <a:lstStyle/>
          <a:p>
            <a:br>
              <a:rPr lang="sr-Latn-RS" b="1" dirty="0"/>
            </a:br>
            <a:br>
              <a:rPr lang="sr-Latn-RS" b="1" dirty="0"/>
            </a:br>
            <a:r>
              <a:rPr lang="sr-Latn-RS" b="1" dirty="0"/>
              <a:t>Buka </a:t>
            </a:r>
            <a:br>
              <a:rPr lang="sr-Latn-RS" dirty="0"/>
            </a:br>
            <a:r>
              <a:rPr lang="sr-Latn-RS" dirty="0"/>
              <a:t>-</a:t>
            </a:r>
            <a:r>
              <a:rPr lang="sr-Latn-RS" sz="3200" dirty="0"/>
              <a:t>Samorefleksija učenika-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pic>
        <p:nvPicPr>
          <p:cNvPr id="9219" name="Picture 3" descr="C:\Users\USER\Desktop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" y="2085278"/>
            <a:ext cx="7156716" cy="4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59" y="1497426"/>
            <a:ext cx="4144941" cy="18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0-02-05-55d19837479131d852b1c8ba18d1a1748ec6f971a509eb777c044f204ebf99f6_f85ec7013d7fa1b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95" y="3631094"/>
            <a:ext cx="4780405" cy="27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3" y="992319"/>
            <a:ext cx="11582400" cy="1126715"/>
          </a:xfrm>
        </p:spPr>
        <p:txBody>
          <a:bodyPr>
            <a:noAutofit/>
          </a:bodyPr>
          <a:lstStyle/>
          <a:p>
            <a:br>
              <a:rPr lang="sr-Latn-RS" b="1" dirty="0"/>
            </a:br>
            <a:br>
              <a:rPr lang="sr-Latn-RS" b="1" dirty="0"/>
            </a:br>
            <a:r>
              <a:rPr lang="sr-Latn-RS" b="1" dirty="0"/>
              <a:t>Buka </a:t>
            </a:r>
            <a:br>
              <a:rPr lang="sr-Latn-RS" dirty="0"/>
            </a:br>
            <a:r>
              <a:rPr lang="sr-Latn-RS" dirty="0"/>
              <a:t>-</a:t>
            </a:r>
            <a:r>
              <a:rPr lang="sr-Latn-RS" sz="3200" dirty="0"/>
              <a:t>Ključne kompetencije-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786809" y="2518193"/>
            <a:ext cx="11014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8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0" y="2027488"/>
            <a:ext cx="11253216" cy="474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43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6303"/>
            <a:ext cx="4153231" cy="865273"/>
          </a:xfrm>
        </p:spPr>
        <p:txBody>
          <a:bodyPr>
            <a:noAutofit/>
          </a:bodyPr>
          <a:lstStyle/>
          <a:p>
            <a:pPr algn="l"/>
            <a:r>
              <a:rPr lang="sr-Latn-RS" sz="2800" dirty="0"/>
              <a:t>Buka – Integrisana nastava</a:t>
            </a: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USER\Ključne kompetencije\New folder (2)\0-02-05-bfc61eb40066fe282180ef1d85e75ac209da913f5b2289c7e4b91904557bb89b_72a3c9f2b6425d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54" y="1108940"/>
            <a:ext cx="2685592" cy="26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Ključne kompetencije\New folder (2)\0-02-05-9711e57e4e9538b9cb6954fd11af261fa0adae1cce5a908107ad06f5229ebcf9_954f1c7c7bd20b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" y="1625146"/>
            <a:ext cx="4202377" cy="27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0-02-0a-be3cae953bdf172357602808ff58d9e0202911128ece25ca3fe9637163bbf0f6_c41e1a603c7e026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4022814"/>
            <a:ext cx="5435738" cy="26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0-02-0a-dba1d11ac11dc05a27a52324ba8e5b199e8b348f3d79e22e6fba5ce6c619c050_5b7ad550b8e518c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" y="4660836"/>
            <a:ext cx="4885664" cy="20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0-02-0a-bab7831c035f4848e62cfdabae6959a90102950e2621cab1e678d89fd7979e85_8f61d92f4673b02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2677" y="714422"/>
            <a:ext cx="2694299" cy="35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7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5755"/>
            <a:ext cx="11582400" cy="865273"/>
          </a:xfrm>
        </p:spPr>
        <p:txBody>
          <a:bodyPr>
            <a:noAutofit/>
          </a:bodyPr>
          <a:lstStyle/>
          <a:p>
            <a:r>
              <a:rPr lang="sr-Latn-RS" sz="2800" b="1" dirty="0"/>
              <a:t>Oralno zdravlje</a:t>
            </a:r>
            <a:endParaRPr lang="en-US" sz="28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34" y="1672916"/>
            <a:ext cx="5698273" cy="506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916"/>
            <a:ext cx="6096000" cy="493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4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84" t="34033" r="32432" b="6944"/>
          <a:stretch>
            <a:fillRect/>
          </a:stretch>
        </p:blipFill>
        <p:spPr bwMode="auto">
          <a:xfrm>
            <a:off x="0" y="0"/>
            <a:ext cx="345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8960" t="3125" r="23646" b="3125"/>
          <a:stretch>
            <a:fillRect/>
          </a:stretch>
        </p:blipFill>
        <p:spPr bwMode="auto">
          <a:xfrm>
            <a:off x="3657600" y="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42257" t="25000" r="34407" b="19792"/>
          <a:stretch>
            <a:fillRect/>
          </a:stretch>
        </p:blipFill>
        <p:spPr bwMode="auto">
          <a:xfrm>
            <a:off x="8128000" y="0"/>
            <a:ext cx="406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2895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Osmijeh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je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jedina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kriva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linija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koja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ispravlja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razne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stvari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0" y="3818930"/>
            <a:ext cx="339255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4029835"/>
            <a:ext cx="3683291" cy="28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4109223"/>
            <a:ext cx="3551583" cy="274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286247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Njeguj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</a:rPr>
              <a:t> z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ube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u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mladosti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pa 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</a:rPr>
              <a:t>ć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osmijeh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</a:rPr>
              <a:t>  biti dio tvoje starosti!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1177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35376</TotalTime>
  <Words>476</Words>
  <Application>Microsoft Office PowerPoint</Application>
  <PresentationFormat>Widescreen</PresentationFormat>
  <Paragraphs>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Flow</vt:lpstr>
      <vt:lpstr>1_Office Theme</vt:lpstr>
      <vt:lpstr>2_Office Theme</vt:lpstr>
      <vt:lpstr>KLJUČNE KOMPETENCIJE    Predstavljanje aktivnosti i rezultata   za  razvoj učeničkih ključnih kompetencija u razrednoj nastavi u Osnovnoj školi „Risto Ratković” Bijelo Polje   Elza Numanović   </vt:lpstr>
      <vt:lpstr>  Buka  -Integrisana nastava- https://www.facebook.com/kljucnekompetencijecg/videos/4740483912681037 </vt:lpstr>
      <vt:lpstr>  Buka  -Aktivnosti-</vt:lpstr>
      <vt:lpstr>  Buka  -Aktivnosti-</vt:lpstr>
      <vt:lpstr>  Buka  -Samorefleksija učenika-</vt:lpstr>
      <vt:lpstr>  Buka  -Ključne kompetencije-</vt:lpstr>
      <vt:lpstr>Buka – Integrisana nastava</vt:lpstr>
      <vt:lpstr>Oralno zdravlje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170</cp:revision>
  <cp:lastPrinted>2020-06-25T13:10:06Z</cp:lastPrinted>
  <dcterms:created xsi:type="dcterms:W3CDTF">2019-03-11T14:15:27Z</dcterms:created>
  <dcterms:modified xsi:type="dcterms:W3CDTF">2021-12-21T06:30:03Z</dcterms:modified>
</cp:coreProperties>
</file>