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834" r:id="rId4"/>
    <p:sldId id="837" r:id="rId5"/>
    <p:sldId id="836" r:id="rId6"/>
    <p:sldId id="818" r:id="rId7"/>
    <p:sldId id="832" r:id="rId8"/>
    <p:sldId id="831" r:id="rId9"/>
    <p:sldId id="838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12" autoAdjust="0"/>
    <p:restoredTop sz="88000" autoAdjust="0"/>
  </p:normalViewPr>
  <p:slideViewPr>
    <p:cSldViewPr snapToGrid="0" showGuides="1">
      <p:cViewPr varScale="1">
        <p:scale>
          <a:sx n="79" d="100"/>
          <a:sy n="79" d="100"/>
        </p:scale>
        <p:origin x="62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737F5-6ED0-4A70-BD8E-BB5CEA117EC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40333-AC54-422A-A121-5E725DCF5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25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CEFB5-F3F7-43FA-9B42-6CEBCDD3ADD8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5B058-2CED-45BC-B8F0-005CF4AD9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79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89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81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37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77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29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19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59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03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1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6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8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8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5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3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6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9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81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00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7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90463-C568-4ECC-9B54-7C3C29DCA9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139F7-2336-4837-B133-504339DE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kces.m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Animacije/1a.%20Animacija%20-%20Pismenost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E31155-986B-CD4E-9F2D-4A81C9F18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679" y="3941852"/>
            <a:ext cx="11216640" cy="2446081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rgbClr val="002060"/>
                </a:solidFill>
              </a:rPr>
              <a:t>KLJUČNE KOMPETENCIJE</a:t>
            </a:r>
            <a:br>
              <a:rPr lang="hr-HR" sz="4000" b="1" dirty="0">
                <a:solidFill>
                  <a:srgbClr val="002060"/>
                </a:solidFill>
              </a:rPr>
            </a:br>
            <a:r>
              <a:rPr lang="en-US" sz="4000" b="1" dirty="0">
                <a:solidFill>
                  <a:srgbClr val="002060"/>
                </a:solidFill>
              </a:rPr>
              <a:t> </a:t>
            </a:r>
            <a:br>
              <a:rPr lang="hr-HR" sz="3000" b="1" dirty="0">
                <a:solidFill>
                  <a:srgbClr val="002060"/>
                </a:solidFill>
              </a:rPr>
            </a:br>
            <a:r>
              <a:rPr lang="hr-HR" sz="3000" b="1" dirty="0">
                <a:solidFill>
                  <a:srgbClr val="002060"/>
                </a:solidFill>
              </a:rPr>
              <a:t>Predstavljanje aktivnosti i rezultata u opštem obrazovanju i vaspitanju </a:t>
            </a:r>
            <a:br>
              <a:rPr lang="en-US" sz="3000" b="1" dirty="0">
                <a:solidFill>
                  <a:srgbClr val="002060"/>
                </a:solidFill>
              </a:rPr>
            </a:br>
            <a:br>
              <a:rPr lang="sr-Latn-ME" sz="3000" b="1" dirty="0">
                <a:solidFill>
                  <a:srgbClr val="002060"/>
                </a:solidFill>
              </a:rPr>
            </a:br>
            <a:r>
              <a:rPr lang="en-US" sz="2400" b="1" i="1" dirty="0">
                <a:solidFill>
                  <a:srgbClr val="002060"/>
                </a:solidFill>
              </a:rPr>
              <a:t>Nevena </a:t>
            </a:r>
            <a:r>
              <a:rPr lang="sr-Latn-ME" sz="2400" b="1" i="1" dirty="0">
                <a:solidFill>
                  <a:srgbClr val="002060"/>
                </a:solidFill>
              </a:rPr>
              <a:t>Čabrilo, Zavod za školstvo</a:t>
            </a:r>
            <a:br>
              <a:rPr lang="en-US" sz="3000" b="1" dirty="0">
                <a:solidFill>
                  <a:srgbClr val="002060"/>
                </a:solidFill>
              </a:rPr>
            </a:br>
            <a:br>
              <a:rPr lang="hr-HR" sz="3000" b="1" dirty="0">
                <a:solidFill>
                  <a:srgbClr val="002060"/>
                </a:solidFill>
              </a:rPr>
            </a:br>
            <a:endParaRPr lang="en-US" sz="3000" b="1" dirty="0">
              <a:solidFill>
                <a:srgbClr val="00206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5C95BD-28C2-9248-9165-23F3C6141599}"/>
              </a:ext>
            </a:extLst>
          </p:cNvPr>
          <p:cNvSpPr txBox="1">
            <a:spLocks/>
          </p:cNvSpPr>
          <p:nvPr/>
        </p:nvSpPr>
        <p:spPr>
          <a:xfrm>
            <a:off x="3379857" y="5249191"/>
            <a:ext cx="5432284" cy="1013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500" b="1" dirty="0">
              <a:latin typeface="+mn-lt"/>
            </a:endParaRPr>
          </a:p>
          <a:p>
            <a:pPr algn="r"/>
            <a:r>
              <a:rPr lang="hr-HR" sz="1900" b="1" dirty="0">
                <a:latin typeface="+mn-lt"/>
              </a:rPr>
              <a:t> </a:t>
            </a:r>
            <a:endParaRPr lang="en-US" sz="1900" b="1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AA8C32-C4A2-44EE-B11F-505D25DC25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04" y="1218052"/>
            <a:ext cx="5062394" cy="284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3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E31155-986B-CD4E-9F2D-4A81C9F18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1291675"/>
            <a:ext cx="11582400" cy="865273"/>
          </a:xfrm>
        </p:spPr>
        <p:txBody>
          <a:bodyPr>
            <a:noAutofit/>
          </a:bodyPr>
          <a:lstStyle/>
          <a:p>
            <a:pPr algn="l"/>
            <a:r>
              <a:rPr lang="hr-HR" b="1" dirty="0">
                <a:solidFill>
                  <a:srgbClr val="002060"/>
                </a:solidFill>
              </a:rPr>
              <a:t>Razvoj ključnih kompetencija u CG </a:t>
            </a:r>
            <a:br>
              <a:rPr lang="hr-HR" sz="3600" b="1" dirty="0"/>
            </a:br>
            <a:endParaRPr lang="en-US" sz="2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3EE7352-74FE-3C45-9F12-04BD2D486F07}"/>
              </a:ext>
            </a:extLst>
          </p:cNvPr>
          <p:cNvSpPr txBox="1">
            <a:spLocks/>
          </p:cNvSpPr>
          <p:nvPr/>
        </p:nvSpPr>
        <p:spPr>
          <a:xfrm>
            <a:off x="786809" y="1998452"/>
            <a:ext cx="10685721" cy="4742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FEC3C4-42BF-42D2-AD94-2931A701A2E0}"/>
              </a:ext>
            </a:extLst>
          </p:cNvPr>
          <p:cNvSpPr txBox="1"/>
          <p:nvPr/>
        </p:nvSpPr>
        <p:spPr>
          <a:xfrm>
            <a:off x="1536333" y="2233006"/>
            <a:ext cx="10082643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i="1" dirty="0"/>
              <a:t>Građansko vaspitanje i obrazovanje</a:t>
            </a:r>
          </a:p>
          <a:p>
            <a:r>
              <a:rPr lang="hr-HR" sz="2400" i="1" dirty="0"/>
              <a:t>– redovan predmet u osnovnoj školi </a:t>
            </a:r>
          </a:p>
          <a:p>
            <a:r>
              <a:rPr lang="sv-SE" sz="2400" i="1" dirty="0"/>
              <a:t>– izborni  predmet u gimnazijama i srednjim stručnim školama</a:t>
            </a:r>
          </a:p>
          <a:p>
            <a:endParaRPr lang="hr-HR" sz="2400" i="1" dirty="0"/>
          </a:p>
          <a:p>
            <a:r>
              <a:rPr lang="hr-HR" sz="2400" i="1" dirty="0"/>
              <a:t>Akcioni plan obrazovanje za održivi razvoj (2005 -2009)</a:t>
            </a:r>
          </a:p>
          <a:p>
            <a:r>
              <a:rPr lang="hr-HR" sz="2400" i="1" dirty="0"/>
              <a:t>Obrazovanje za održivi razvoj međupredmetna tema na svim nivoima obrazovanja </a:t>
            </a:r>
          </a:p>
          <a:p>
            <a:endParaRPr lang="hr-HR" sz="2400" i="1" dirty="0"/>
          </a:p>
          <a:p>
            <a:endParaRPr lang="hr-HR" dirty="0"/>
          </a:p>
          <a:p>
            <a:endParaRPr lang="hr-HR" sz="1800" dirty="0">
              <a:latin typeface="+mn-lt"/>
            </a:endParaRPr>
          </a:p>
          <a:p>
            <a:endParaRPr lang="hr-H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7718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E31155-986B-CD4E-9F2D-4A81C9F18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180211"/>
            <a:ext cx="11582400" cy="865273"/>
          </a:xfrm>
        </p:spPr>
        <p:txBody>
          <a:bodyPr>
            <a:noAutofit/>
          </a:bodyPr>
          <a:lstStyle/>
          <a:p>
            <a:pPr algn="l"/>
            <a:r>
              <a:rPr lang="hr-HR" sz="3600" b="1" dirty="0">
                <a:solidFill>
                  <a:srgbClr val="002060"/>
                </a:solidFill>
              </a:rPr>
              <a:t>Razvoj ključnih kompetencija u CG</a:t>
            </a:r>
            <a:endParaRPr lang="en-US" sz="3600" b="1" dirty="0">
              <a:solidFill>
                <a:srgbClr val="800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3EE7352-74FE-3C45-9F12-04BD2D486F07}"/>
              </a:ext>
            </a:extLst>
          </p:cNvPr>
          <p:cNvSpPr txBox="1">
            <a:spLocks/>
          </p:cNvSpPr>
          <p:nvPr/>
        </p:nvSpPr>
        <p:spPr>
          <a:xfrm>
            <a:off x="786809" y="1998452"/>
            <a:ext cx="10685721" cy="4742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FEC3C4-42BF-42D2-AD94-2931A701A2E0}"/>
              </a:ext>
            </a:extLst>
          </p:cNvPr>
          <p:cNvSpPr txBox="1"/>
          <p:nvPr/>
        </p:nvSpPr>
        <p:spPr>
          <a:xfrm>
            <a:off x="1567096" y="2281644"/>
            <a:ext cx="1008264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/>
              <a:t>1. Klimatske promjene</a:t>
            </a:r>
          </a:p>
          <a:p>
            <a:r>
              <a:rPr lang="hr-HR" sz="2400" dirty="0"/>
              <a:t>2. Zelena ekonomija</a:t>
            </a:r>
          </a:p>
          <a:p>
            <a:r>
              <a:rPr lang="hr-HR" sz="2400" dirty="0"/>
              <a:t>3. Zaštita životne sredine</a:t>
            </a:r>
          </a:p>
          <a:p>
            <a:r>
              <a:rPr lang="hr-HR" sz="2400" dirty="0"/>
              <a:t>4. Održivi gradovi i naselja</a:t>
            </a:r>
          </a:p>
          <a:p>
            <a:r>
              <a:rPr lang="hr-HR" sz="2400" dirty="0"/>
              <a:t>5. Biodiverzitet</a:t>
            </a:r>
          </a:p>
          <a:p>
            <a:r>
              <a:rPr lang="hr-HR" sz="2400" dirty="0"/>
              <a:t>6. Zdravstveno obrazovanje i vaspitanje</a:t>
            </a:r>
          </a:p>
          <a:p>
            <a:r>
              <a:rPr lang="hr-HR" sz="2400" dirty="0"/>
              <a:t>7. Obrazovanje za i o ljudskim pravima</a:t>
            </a:r>
          </a:p>
          <a:p>
            <a:r>
              <a:rPr lang="hr-HR" sz="2400" dirty="0"/>
              <a:t>8. Preduzetničko učenje</a:t>
            </a:r>
          </a:p>
          <a:p>
            <a:r>
              <a:rPr lang="hr-HR" sz="2400" dirty="0"/>
              <a:t>9. Digitalna kompetencija</a:t>
            </a:r>
          </a:p>
          <a:p>
            <a:endParaRPr lang="hr-HR" sz="2400" dirty="0"/>
          </a:p>
          <a:p>
            <a:endParaRPr lang="hr-HR" sz="1800" dirty="0">
              <a:latin typeface="+mn-lt"/>
            </a:endParaRPr>
          </a:p>
          <a:p>
            <a:endParaRPr lang="hr-HR" dirty="0"/>
          </a:p>
          <a:p>
            <a:endParaRPr lang="hr-HR" sz="1800" dirty="0">
              <a:latin typeface="+mn-lt"/>
            </a:endParaRPr>
          </a:p>
          <a:p>
            <a:endParaRPr lang="hr-H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8695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544" y="112124"/>
            <a:ext cx="10515600" cy="1325563"/>
          </a:xfrm>
        </p:spPr>
        <p:txBody>
          <a:bodyPr>
            <a:normAutofit/>
          </a:bodyPr>
          <a:lstStyle/>
          <a:p>
            <a:r>
              <a:rPr lang="sr-Latn-ME" sz="3600" b="1" dirty="0">
                <a:solidFill>
                  <a:srgbClr val="002060"/>
                </a:solidFill>
              </a:rPr>
              <a:t>Didaktički materijal i obuka nastavnika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616" y="1299532"/>
            <a:ext cx="1912740" cy="2689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87637" y="3983321"/>
            <a:ext cx="1689100" cy="2379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60119" y="1299532"/>
            <a:ext cx="1851025" cy="2379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6225" y="1381954"/>
            <a:ext cx="1721759" cy="2538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5379" y="1405768"/>
            <a:ext cx="1820862" cy="2379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2360" y="1381954"/>
            <a:ext cx="1737063" cy="2366580"/>
          </a:xfrm>
          <a:prstGeom prst="rect">
            <a:avLst/>
          </a:prstGeom>
        </p:spPr>
      </p:pic>
      <p:pic>
        <p:nvPicPr>
          <p:cNvPr id="10" name="Content Placeholder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04373" y="3983321"/>
            <a:ext cx="1675132" cy="237973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21877" y="3983321"/>
            <a:ext cx="1820861" cy="2379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CRNA GORA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ZAVOD ZA ŠKOLSTVO</a:t>
            </a:r>
          </a:p>
          <a:p>
            <a:pPr algn="ctr"/>
            <a:r>
              <a:rPr lang="en-US" dirty="0"/>
              <a:t>    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NAŠA ŠKOLA</a:t>
            </a:r>
          </a:p>
          <a:p>
            <a:pPr algn="ctr"/>
            <a:endParaRPr lang="en-US" sz="1100" dirty="0">
              <a:solidFill>
                <a:schemeClr val="tx1"/>
              </a:solidFill>
            </a:endParaRP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METODOLOŠKO UPUTSTVO 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ZA REALIZACIJU 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MEĐUPREDMETNE OBLASTI </a:t>
            </a:r>
          </a:p>
          <a:p>
            <a:pPr algn="ctr"/>
            <a:endParaRPr lang="en-US" sz="1000" dirty="0">
              <a:solidFill>
                <a:schemeClr val="tx1"/>
              </a:solidFill>
            </a:endParaRP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PREDUZETNIČKO UČENJE</a:t>
            </a:r>
          </a:p>
          <a:p>
            <a:pPr algn="ctr"/>
            <a:endParaRPr lang="en-US" sz="1100" dirty="0">
              <a:solidFill>
                <a:schemeClr val="tx1"/>
              </a:solidFill>
            </a:endParaRP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Podgorica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2015.</a:t>
            </a:r>
          </a:p>
        </p:txBody>
      </p:sp>
      <p:pic>
        <p:nvPicPr>
          <p:cNvPr id="17" name="Content Placeholder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8" y="4619991"/>
            <a:ext cx="2252180" cy="16515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65" y="4578212"/>
            <a:ext cx="2180304" cy="17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80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E31155-986B-CD4E-9F2D-4A81C9F18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1291675"/>
            <a:ext cx="11582400" cy="865273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Integracija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ključnih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kompetencija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br>
              <a:rPr lang="sr-Latn-ME" sz="3600" b="1" dirty="0">
                <a:solidFill>
                  <a:srgbClr val="002060"/>
                </a:solidFill>
              </a:rPr>
            </a:br>
            <a:r>
              <a:rPr lang="en-US" sz="3600" b="1" dirty="0">
                <a:solidFill>
                  <a:srgbClr val="002060"/>
                </a:solidFill>
              </a:rPr>
              <a:t>u </a:t>
            </a:r>
            <a:r>
              <a:rPr lang="en-US" sz="3600" b="1" dirty="0" err="1">
                <a:solidFill>
                  <a:srgbClr val="002060"/>
                </a:solidFill>
              </a:rPr>
              <a:t>obrazovni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sistem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Crne</a:t>
            </a:r>
            <a:r>
              <a:rPr lang="en-US" sz="3600" b="1" dirty="0">
                <a:solidFill>
                  <a:srgbClr val="002060"/>
                </a:solidFill>
              </a:rPr>
              <a:t> Gore</a:t>
            </a:r>
            <a:endParaRPr lang="en-GB" sz="3600" b="1" dirty="0">
              <a:solidFill>
                <a:srgbClr val="00206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3EE7352-74FE-3C45-9F12-04BD2D486F07}"/>
              </a:ext>
            </a:extLst>
          </p:cNvPr>
          <p:cNvSpPr txBox="1">
            <a:spLocks/>
          </p:cNvSpPr>
          <p:nvPr/>
        </p:nvSpPr>
        <p:spPr>
          <a:xfrm>
            <a:off x="786809" y="1998452"/>
            <a:ext cx="10685721" cy="4742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FEC3C4-42BF-42D2-AD94-2931A701A2E0}"/>
              </a:ext>
            </a:extLst>
          </p:cNvPr>
          <p:cNvSpPr txBox="1"/>
          <p:nvPr/>
        </p:nvSpPr>
        <p:spPr>
          <a:xfrm>
            <a:off x="1536333" y="2233006"/>
            <a:ext cx="1008264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>
                <a:latin typeface="+mn-lt"/>
              </a:rPr>
              <a:t>Analiza postojećeg stanja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Rezultati nacionalnih i međunarodnih testiranja</a:t>
            </a:r>
          </a:p>
          <a:p>
            <a:r>
              <a:rPr lang="hr-HR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Primjenjivost i funkcionalnost znanja nije na potrebnom nivou, neophodnom za kritičko razmišljanje o svijetu koji nas okružuje, konstruktivno rješavanje problema i preuzimanje obaveza i odgovornosti kao člana zajednice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>
                <a:latin typeface="+mn-lt"/>
              </a:rPr>
              <a:t>Integrisati sve dosadašnje napore, na svim nivoima </a:t>
            </a:r>
            <a:r>
              <a:rPr lang="hr-HR" dirty="0"/>
              <a:t>obrazovanja, kroz holistički pristup, povezivanjem naučenog iz svih predmeta što će omogućiti svakom pojedincu razvoj svih njegovih potencijala i primjenu naučenog u različitim situacijama učenja, rada i svakodnevnog života.</a:t>
            </a:r>
            <a:endParaRPr lang="hr-HR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800" dirty="0">
              <a:latin typeface="+mn-lt"/>
            </a:endParaRPr>
          </a:p>
          <a:p>
            <a:endParaRPr lang="hr-H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6281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7CDE36-639E-4909-9E48-1C0F78A5CBF2}"/>
              </a:ext>
            </a:extLst>
          </p:cNvPr>
          <p:cNvSpPr txBox="1"/>
          <p:nvPr/>
        </p:nvSpPr>
        <p:spPr>
          <a:xfrm>
            <a:off x="691117" y="1156430"/>
            <a:ext cx="106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002060"/>
                </a:solidFill>
                <a:ea typeface="+mj-ea"/>
                <a:cs typeface="+mj-cs"/>
              </a:rPr>
              <a:t>Aktivnosti i rezultati Projekta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03E021-23FA-4ADE-BC05-7F1C1DDF0322}"/>
              </a:ext>
            </a:extLst>
          </p:cNvPr>
          <p:cNvSpPr txBox="1"/>
          <p:nvPr/>
        </p:nvSpPr>
        <p:spPr>
          <a:xfrm>
            <a:off x="1084521" y="1948845"/>
            <a:ext cx="981385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2400" i="1" dirty="0"/>
              <a:t>Okvir  ključnih kompetencija za sve nivoe obrazovanja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i="1" dirty="0"/>
              <a:t>Vodič za nastavnike/ce 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i="1" dirty="0"/>
              <a:t>Sprovedena obuka za više od 26% nastavnika/ca u osnovnim i srednjim školama (učitelja/učiteljica i nastavnika/nastavnica STEM predmeta) Obuka direktora i školskog menadžmenta; obuka za samoevaluaciju Izrađena platforma </a:t>
            </a:r>
            <a:r>
              <a:rPr lang="hr-HR" sz="2400" i="1" dirty="0">
                <a:hlinkClick r:id="rId4"/>
              </a:rPr>
              <a:t>www.ikces.me</a:t>
            </a:r>
            <a:endParaRPr lang="hr-HR" sz="2400" i="1" dirty="0"/>
          </a:p>
          <a:p>
            <a:pPr marL="457200" indent="-457200">
              <a:buFont typeface="+mj-lt"/>
              <a:buAutoNum type="arabicPeriod"/>
            </a:pPr>
            <a:r>
              <a:rPr lang="hr-HR" sz="2400" i="1" dirty="0"/>
              <a:t>Osiguranje kvaliteta (nadzor, zadaci koji provjeravaju primjenljiva znanja)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i="1" dirty="0"/>
              <a:t>Izrađeni moduli za inicijalno obrazovanje nastavnika (pedagoško, psihološko, metodičko i didaktičko obrazovanje s posebnim naglaskom na implementaciju ključnih kompetencija)</a:t>
            </a:r>
          </a:p>
          <a:p>
            <a:pPr algn="just"/>
            <a:endParaRPr lang="hr-HR" sz="2400" dirty="0"/>
          </a:p>
          <a:p>
            <a:pPr algn="just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67372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7CDE36-639E-4909-9E48-1C0F78A5CBF2}"/>
              </a:ext>
            </a:extLst>
          </p:cNvPr>
          <p:cNvSpPr txBox="1"/>
          <p:nvPr/>
        </p:nvSpPr>
        <p:spPr>
          <a:xfrm>
            <a:off x="691117" y="936974"/>
            <a:ext cx="106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002060"/>
                </a:solidFill>
                <a:ea typeface="+mj-ea"/>
                <a:cs typeface="+mj-cs"/>
              </a:rPr>
              <a:t>Zaključci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03E021-23FA-4ADE-BC05-7F1C1DDF0322}"/>
              </a:ext>
            </a:extLst>
          </p:cNvPr>
          <p:cNvSpPr txBox="1"/>
          <p:nvPr/>
        </p:nvSpPr>
        <p:spPr>
          <a:xfrm>
            <a:off x="1052623" y="2551819"/>
            <a:ext cx="98138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r-HR" sz="2400" dirty="0"/>
          </a:p>
          <a:p>
            <a:pPr algn="just"/>
            <a:endParaRPr lang="en-GB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F40058-9CEA-4075-8939-6C2346F8539A}"/>
              </a:ext>
            </a:extLst>
          </p:cNvPr>
          <p:cNvSpPr txBox="1"/>
          <p:nvPr/>
        </p:nvSpPr>
        <p:spPr>
          <a:xfrm>
            <a:off x="1052623" y="1892764"/>
            <a:ext cx="981385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Pozitivne strane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400" i="1" dirty="0"/>
              <a:t>Uključeni svi nivoi obrazovanja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400" i="1" dirty="0"/>
              <a:t>Projekat dobro prihvaćen od strane nastavnika/ca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400" i="1" dirty="0"/>
              <a:t>Motivisanost nastavnika/ca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400" i="1" dirty="0"/>
              <a:t>Učenici zainteresovani za ovakav vid nastave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400" i="1" dirty="0"/>
              <a:t>Dodatno unaprijeđena digitalna kompetencija nastavnika/ca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400" i="1" dirty="0"/>
              <a:t>Značaj formativnog ocjenjivanja</a:t>
            </a:r>
          </a:p>
          <a:p>
            <a:pPr algn="just"/>
            <a:endParaRPr lang="hr-HR" sz="2400" i="1" dirty="0"/>
          </a:p>
          <a:p>
            <a:pPr algn="just"/>
            <a:r>
              <a:rPr lang="hr-HR" sz="2400" b="1" dirty="0"/>
              <a:t>Izazovi</a:t>
            </a:r>
          </a:p>
          <a:p>
            <a:pPr algn="just"/>
            <a:r>
              <a:rPr lang="hr-HR" sz="2400" i="1" dirty="0"/>
              <a:t>Veliki broj učenika/ca u odjeljenjima</a:t>
            </a:r>
          </a:p>
          <a:p>
            <a:pPr algn="just"/>
            <a:r>
              <a:rPr lang="hr-HR" sz="2400" i="1" dirty="0"/>
              <a:t>Raspored časova otežava sprovođenje integrisane nastave</a:t>
            </a:r>
          </a:p>
          <a:p>
            <a:pPr algn="just"/>
            <a:endParaRPr lang="hr-HR" sz="2400" dirty="0"/>
          </a:p>
          <a:p>
            <a:pPr algn="just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90014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7CDE36-639E-4909-9E48-1C0F78A5CBF2}"/>
              </a:ext>
            </a:extLst>
          </p:cNvPr>
          <p:cNvSpPr txBox="1"/>
          <p:nvPr/>
        </p:nvSpPr>
        <p:spPr>
          <a:xfrm>
            <a:off x="691117" y="936974"/>
            <a:ext cx="106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002060"/>
                </a:solidFill>
                <a:ea typeface="+mj-ea"/>
                <a:cs typeface="+mj-cs"/>
              </a:rPr>
              <a:t>Održivost Projekta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03E021-23FA-4ADE-BC05-7F1C1DDF0322}"/>
              </a:ext>
            </a:extLst>
          </p:cNvPr>
          <p:cNvSpPr txBox="1"/>
          <p:nvPr/>
        </p:nvSpPr>
        <p:spPr>
          <a:xfrm>
            <a:off x="577135" y="2536448"/>
            <a:ext cx="98138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r-HR" sz="2400" dirty="0"/>
          </a:p>
          <a:p>
            <a:pPr algn="just"/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B049C-2A78-4F10-90DC-934183EB4E62}"/>
              </a:ext>
            </a:extLst>
          </p:cNvPr>
          <p:cNvSpPr txBox="1"/>
          <p:nvPr/>
        </p:nvSpPr>
        <p:spPr>
          <a:xfrm>
            <a:off x="1501821" y="2421470"/>
            <a:ext cx="855878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-HR" sz="2400" b="1" dirty="0"/>
              <a:t>Pružanje podrške nastavnicima</a:t>
            </a:r>
            <a:endParaRPr lang="hr-HR" sz="2400" i="1" dirty="0"/>
          </a:p>
          <a:p>
            <a:pPr marL="342900" indent="-342900" algn="just">
              <a:buAutoNum type="arabicPeriod"/>
            </a:pPr>
            <a:r>
              <a:rPr lang="hr-HR" sz="2400" i="1" dirty="0"/>
              <a:t>Dodatna obuka nastavnika/ca</a:t>
            </a:r>
          </a:p>
          <a:p>
            <a:pPr marL="342900" indent="-342900" algn="just">
              <a:buAutoNum type="arabicPeriod"/>
            </a:pPr>
            <a:r>
              <a:rPr lang="hr-HR" sz="2400" i="1" dirty="0"/>
              <a:t>Dijeljenje i promovisanje primjera dobre prakse</a:t>
            </a:r>
          </a:p>
          <a:p>
            <a:pPr algn="just"/>
            <a:endParaRPr lang="hr-HR" sz="2400" i="1" dirty="0"/>
          </a:p>
          <a:p>
            <a:pPr algn="just"/>
            <a:r>
              <a:rPr lang="hr-HR" sz="2400" b="1" dirty="0"/>
              <a:t>Pruzanje podrške školama </a:t>
            </a:r>
          </a:p>
          <a:p>
            <a:pPr marL="342900" indent="-342900" algn="just">
              <a:buAutoNum type="arabicPeriod"/>
            </a:pPr>
            <a:r>
              <a:rPr lang="hr-HR" sz="2400" i="1" dirty="0"/>
              <a:t>Dodatno opremanje škola</a:t>
            </a:r>
          </a:p>
          <a:p>
            <a:pPr marL="342900" indent="-342900" algn="just">
              <a:buAutoNum type="arabicPeriod"/>
            </a:pPr>
            <a:r>
              <a:rPr lang="hr-HR" sz="2400" i="1" dirty="0"/>
              <a:t>Umrežavanje škola, saradnja i razmjena iskustava</a:t>
            </a:r>
          </a:p>
          <a:p>
            <a:pPr algn="just"/>
            <a:endParaRPr lang="hr-HR" sz="2400" i="1" dirty="0"/>
          </a:p>
          <a:p>
            <a:pPr algn="just"/>
            <a:endParaRPr lang="hr-HR" sz="2400" i="1" dirty="0"/>
          </a:p>
          <a:p>
            <a:pPr marL="342900" indent="-342900" algn="just">
              <a:buAutoNum type="arabicPeriod"/>
            </a:pPr>
            <a:endParaRPr lang="hr-HR" sz="2400" i="1" dirty="0"/>
          </a:p>
          <a:p>
            <a:pPr marL="342900" indent="-342900" algn="just">
              <a:buAutoNum type="arabicPeriod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09759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03E021-23FA-4ADE-BC05-7F1C1DDF0322}"/>
              </a:ext>
            </a:extLst>
          </p:cNvPr>
          <p:cNvSpPr txBox="1"/>
          <p:nvPr/>
        </p:nvSpPr>
        <p:spPr>
          <a:xfrm>
            <a:off x="577135" y="2536448"/>
            <a:ext cx="98138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r-HR" sz="2400" dirty="0"/>
          </a:p>
          <a:p>
            <a:pPr algn="just"/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B049C-2A78-4F10-90DC-934183EB4E62}"/>
              </a:ext>
            </a:extLst>
          </p:cNvPr>
          <p:cNvSpPr txBox="1"/>
          <p:nvPr/>
        </p:nvSpPr>
        <p:spPr>
          <a:xfrm>
            <a:off x="1414272" y="2316403"/>
            <a:ext cx="85587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r-Latn-ME" sz="3200" dirty="0">
                <a:hlinkClick r:id="rId4" action="ppaction://hlinkfile"/>
              </a:rPr>
              <a:t>Hvala na pažnji!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71674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30110</TotalTime>
  <Words>416</Words>
  <Application>Microsoft Office PowerPoint</Application>
  <PresentationFormat>Widescreen</PresentationFormat>
  <Paragraphs>85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KLJUČNE KOMPETENCIJE   Predstavljanje aktivnosti i rezultata u opštem obrazovanju i vaspitanju   Nevena Čabrilo, Zavod za školstvo  </vt:lpstr>
      <vt:lpstr>Razvoj ključnih kompetencija u CG  </vt:lpstr>
      <vt:lpstr>Razvoj ključnih kompetencija u CG</vt:lpstr>
      <vt:lpstr>Didaktički materijal i obuka nastavnika</vt:lpstr>
      <vt:lpstr>Integracija ključnih kompetencija  u obrazovni sistem Crne Gore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Petar</dc:creator>
  <cp:lastModifiedBy>Maja Jukic</cp:lastModifiedBy>
  <cp:revision>171</cp:revision>
  <cp:lastPrinted>2021-12-20T10:04:07Z</cp:lastPrinted>
  <dcterms:created xsi:type="dcterms:W3CDTF">2019-03-11T14:15:27Z</dcterms:created>
  <dcterms:modified xsi:type="dcterms:W3CDTF">2021-12-21T02:19:15Z</dcterms:modified>
</cp:coreProperties>
</file>