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3" r:id="rId4"/>
    <p:sldId id="257" r:id="rId5"/>
    <p:sldId id="258" r:id="rId6"/>
    <p:sldId id="259" r:id="rId7"/>
    <p:sldId id="260" r:id="rId8"/>
    <p:sldId id="261"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68682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337396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005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308762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86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182232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4203735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90995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346117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1A755-F50E-496D-A265-4B188AA44518}" type="datetimeFigureOut">
              <a:rPr lang="en-US" smtClean="0"/>
              <a:t>29-Oct-21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291886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D1A755-F50E-496D-A265-4B188AA44518}" type="datetimeFigureOut">
              <a:rPr lang="en-US" smtClean="0"/>
              <a:t>29-Oct-21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353768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D1A755-F50E-496D-A265-4B188AA44518}" type="datetimeFigureOut">
              <a:rPr lang="en-US" smtClean="0"/>
              <a:t>29-Oct-21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71947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D1A755-F50E-496D-A265-4B188AA44518}" type="datetimeFigureOut">
              <a:rPr lang="en-US" smtClean="0"/>
              <a:t>29-Oct-21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355914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1A755-F50E-496D-A265-4B188AA44518}" type="datetimeFigureOut">
              <a:rPr lang="en-US" smtClean="0"/>
              <a:t>29-Oct-21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314992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D1A755-F50E-496D-A265-4B188AA44518}" type="datetimeFigureOut">
              <a:rPr lang="en-US" smtClean="0"/>
              <a:t>29-Oct-21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7462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1A755-F50E-496D-A265-4B188AA44518}" type="datetimeFigureOut">
              <a:rPr lang="en-US" smtClean="0"/>
              <a:t>29-Oct-21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D999C-1858-4746-9502-7743B7F0A7AC}" type="slidenum">
              <a:rPr lang="en-US" smtClean="0"/>
              <a:t>‹#›</a:t>
            </a:fld>
            <a:endParaRPr lang="en-US"/>
          </a:p>
        </p:txBody>
      </p:sp>
    </p:spTree>
    <p:extLst>
      <p:ext uri="{BB962C8B-B14F-4D97-AF65-F5344CB8AC3E}">
        <p14:creationId xmlns:p14="http://schemas.microsoft.com/office/powerpoint/2010/main" val="259955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1A755-F50E-496D-A265-4B188AA44518}" type="datetimeFigureOut">
              <a:rPr lang="en-US" smtClean="0"/>
              <a:t>29-Oct-21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59D999C-1858-4746-9502-7743B7F0A7AC}" type="slidenum">
              <a:rPr lang="en-US" smtClean="0"/>
              <a:t>‹#›</a:t>
            </a:fld>
            <a:endParaRPr lang="en-US"/>
          </a:p>
        </p:txBody>
      </p:sp>
    </p:spTree>
    <p:extLst>
      <p:ext uri="{BB962C8B-B14F-4D97-AF65-F5344CB8AC3E}">
        <p14:creationId xmlns:p14="http://schemas.microsoft.com/office/powerpoint/2010/main" val="2824141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sr.wikipedia.org/wiki/%D0%9C%D0%B5%D1%82%D0%B0%D0%BD" TargetMode="External"/><Relationship Id="rId13" Type="http://schemas.openxmlformats.org/officeDocument/2006/relationships/hyperlink" Target="https://sr.wikipedia.org/wiki/%D0%93%D0%BB%D1%83%D0%BA%D0%BE%D0%B7%D0%B0" TargetMode="External"/><Relationship Id="rId3" Type="http://schemas.openxmlformats.org/officeDocument/2006/relationships/hyperlink" Target="https://sr.wikipedia.org/wiki/%D0%A2%D0%B5%D1%87%D0%BD%D0%BE%D1%81%D1%82" TargetMode="External"/><Relationship Id="rId7" Type="http://schemas.openxmlformats.org/officeDocument/2006/relationships/hyperlink" Target="https://sr.wikipedia.org/wiki/%D0%92%D0%BE%D0%B4%D0%BE%D0%BD%D0%B8%D0%BA" TargetMode="External"/><Relationship Id="rId12" Type="http://schemas.openxmlformats.org/officeDocument/2006/relationships/hyperlink" Target="https://sr.wikipedia.org/wiki/%D0%A6%D0%B5%D0%BB%D1%83%D0%BB%D0%BE%D0%B7%D0%B0" TargetMode="External"/><Relationship Id="rId2" Type="http://schemas.openxmlformats.org/officeDocument/2006/relationships/hyperlink" Target="https://sr.wikipedia.org/wiki/%D0%90%D1%82%D0%BC%D0%BE%D1%81%D1%84%D0%B5%D1%80%D1%81%D0%BA%D0%B8_%D0%BF%D1%80%D0%B8%D1%82%D0%B8%D1%81%D0%B0%D0%BA" TargetMode="External"/><Relationship Id="rId1" Type="http://schemas.openxmlformats.org/officeDocument/2006/relationships/slideLayout" Target="../slideLayouts/slideLayout1.xml"/><Relationship Id="rId6" Type="http://schemas.openxmlformats.org/officeDocument/2006/relationships/hyperlink" Target="https://sr.wikipedia.org/wiki/%D0%A3%D0%B3%D1%99%D0%B5%D0%BD-%D0%BC%D0%BE%D0%BD%D0%BE%D0%BA%D1%81%D0%B8%D0%B4" TargetMode="External"/><Relationship Id="rId11" Type="http://schemas.openxmlformats.org/officeDocument/2006/relationships/hyperlink" Target="https://sr.wikipedia.org/wiki/%D0%9E%D1%82%D0%BF%D0%B0%D0%B4" TargetMode="External"/><Relationship Id="rId5" Type="http://schemas.openxmlformats.org/officeDocument/2006/relationships/hyperlink" Target="https://sr.wikipedia.org/wiki/Gorenje" TargetMode="External"/><Relationship Id="rId10" Type="http://schemas.openxmlformats.org/officeDocument/2006/relationships/hyperlink" Target="https://sr.wikipedia.org/wiki/Ulje_za_lo%C5%BEenje" TargetMode="External"/><Relationship Id="rId4" Type="http://schemas.openxmlformats.org/officeDocument/2006/relationships/hyperlink" Target="https://sr.wikipedia.org/wiki/%D0%93%D0%B0%D1%81" TargetMode="External"/><Relationship Id="rId9" Type="http://schemas.openxmlformats.org/officeDocument/2006/relationships/hyperlink" Target="https://sr.wikipedia.org/wiki/Motor_sa_unutra%C5%A1njim_sagorevanjem" TargetMode="External"/><Relationship Id="rId14" Type="http://schemas.openxmlformats.org/officeDocument/2006/relationships/hyperlink" Target="https://sr.wikipedia.org/wiki/%D0%A3%D0%B3%D1%99%D0%BE%D0%B2%D0%BE%D0%B4%D0%BE%D0%BD%D0%B8%D1%86%D0%B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43100"/>
            <a:ext cx="7848600" cy="1142999"/>
          </a:xfrm>
        </p:spPr>
        <p:txBody>
          <a:bodyPr>
            <a:normAutofit/>
          </a:bodyPr>
          <a:lstStyle/>
          <a:p>
            <a:r>
              <a:rPr lang="sr-Latn-ME" sz="4000" dirty="0">
                <a:latin typeface="+mn-lt"/>
              </a:rPr>
              <a:t>Alternativni izvori energije</a:t>
            </a:r>
            <a:endParaRPr lang="en-US" sz="4000" dirty="0">
              <a:latin typeface="+mn-lt"/>
            </a:endParaRPr>
          </a:p>
        </p:txBody>
      </p:sp>
      <p:sp>
        <p:nvSpPr>
          <p:cNvPr id="4" name="Subtitle 3"/>
          <p:cNvSpPr>
            <a:spLocks noGrp="1"/>
          </p:cNvSpPr>
          <p:nvPr>
            <p:ph type="subTitle" idx="1"/>
          </p:nvPr>
        </p:nvSpPr>
        <p:spPr>
          <a:xfrm>
            <a:off x="-152400" y="4572000"/>
            <a:ext cx="7391400" cy="1752600"/>
          </a:xfrm>
        </p:spPr>
        <p:txBody>
          <a:bodyPr>
            <a:noAutofit/>
          </a:bodyPr>
          <a:lstStyle/>
          <a:p>
            <a:pPr algn="r"/>
            <a:r>
              <a:rPr lang="en-US" sz="1600" i="1" dirty="0" err="1">
                <a:solidFill>
                  <a:schemeClr val="tx1"/>
                </a:solidFill>
              </a:rPr>
              <a:t>Javna</a:t>
            </a:r>
            <a:r>
              <a:rPr lang="en-US" sz="1600" i="1" dirty="0">
                <a:solidFill>
                  <a:schemeClr val="tx1"/>
                </a:solidFill>
              </a:rPr>
              <a:t> </a:t>
            </a:r>
            <a:r>
              <a:rPr lang="en-US" sz="1600" i="1" dirty="0" err="1">
                <a:solidFill>
                  <a:schemeClr val="tx1"/>
                </a:solidFill>
              </a:rPr>
              <a:t>ustanova</a:t>
            </a:r>
            <a:r>
              <a:rPr lang="en-US" sz="1600" i="1" dirty="0">
                <a:solidFill>
                  <a:schemeClr val="tx1"/>
                </a:solidFill>
              </a:rPr>
              <a:t> </a:t>
            </a:r>
            <a:r>
              <a:rPr lang="en-US" sz="1600" i="1" dirty="0" err="1">
                <a:solidFill>
                  <a:schemeClr val="tx1"/>
                </a:solidFill>
              </a:rPr>
              <a:t>Srednja</a:t>
            </a:r>
            <a:r>
              <a:rPr lang="en-US" sz="1600" i="1" dirty="0">
                <a:solidFill>
                  <a:schemeClr val="tx1"/>
                </a:solidFill>
              </a:rPr>
              <a:t> </a:t>
            </a:r>
            <a:r>
              <a:rPr lang="en-US" sz="1600" i="1" dirty="0" err="1">
                <a:solidFill>
                  <a:schemeClr val="tx1"/>
                </a:solidFill>
              </a:rPr>
              <a:t>stručna</a:t>
            </a:r>
            <a:r>
              <a:rPr lang="en-US" sz="1600" i="1" dirty="0">
                <a:solidFill>
                  <a:schemeClr val="tx1"/>
                </a:solidFill>
              </a:rPr>
              <a:t> </a:t>
            </a:r>
            <a:r>
              <a:rPr lang="en-US" sz="1600" i="1" dirty="0" err="1">
                <a:solidFill>
                  <a:schemeClr val="tx1"/>
                </a:solidFill>
              </a:rPr>
              <a:t>škola</a:t>
            </a:r>
            <a:r>
              <a:rPr lang="en-US" sz="1600" i="1" dirty="0">
                <a:solidFill>
                  <a:schemeClr val="tx1"/>
                </a:solidFill>
              </a:rPr>
              <a:t> - </a:t>
            </a:r>
            <a:r>
              <a:rPr lang="en-US" sz="1600" i="1" dirty="0" err="1">
                <a:solidFill>
                  <a:schemeClr val="tx1"/>
                </a:solidFill>
              </a:rPr>
              <a:t>Nikšić</a:t>
            </a:r>
            <a:r>
              <a:rPr lang="en-US" sz="1600" i="1" dirty="0">
                <a:solidFill>
                  <a:schemeClr val="tx1"/>
                </a:solidFill>
              </a:rPr>
              <a:t> </a:t>
            </a:r>
          </a:p>
          <a:p>
            <a:pPr algn="r"/>
            <a:r>
              <a:rPr lang="sr-Latn-ME" sz="1600" i="1" dirty="0">
                <a:solidFill>
                  <a:schemeClr val="tx1"/>
                </a:solidFill>
              </a:rPr>
              <a:t>Smjer:   Energetika                           </a:t>
            </a:r>
          </a:p>
          <a:p>
            <a:pPr algn="r"/>
            <a:r>
              <a:rPr lang="sr-Latn-ME" sz="1600" i="1" dirty="0">
                <a:solidFill>
                  <a:schemeClr val="tx1"/>
                </a:solidFill>
              </a:rPr>
              <a:t>Učenik/ca:  Jana Pantić</a:t>
            </a:r>
          </a:p>
          <a:p>
            <a:pPr algn="r"/>
            <a:r>
              <a:rPr lang="sr-Latn-ME" sz="1600" i="1" dirty="0">
                <a:solidFill>
                  <a:schemeClr val="tx1"/>
                </a:solidFill>
              </a:rPr>
              <a:t>               </a:t>
            </a:r>
            <a:r>
              <a:rPr lang="en-US" sz="1600" i="1" dirty="0">
                <a:solidFill>
                  <a:schemeClr val="tx1"/>
                </a:solidFill>
              </a:rPr>
              <a:t>   </a:t>
            </a:r>
            <a:r>
              <a:rPr lang="sr-Latn-ME" sz="1600" i="1" dirty="0">
                <a:solidFill>
                  <a:schemeClr val="tx1"/>
                </a:solidFill>
              </a:rPr>
              <a:t> </a:t>
            </a:r>
            <a:r>
              <a:rPr lang="en-US" sz="1600" i="1" dirty="0">
                <a:solidFill>
                  <a:schemeClr val="tx1"/>
                </a:solidFill>
              </a:rPr>
              <a:t>   </a:t>
            </a:r>
            <a:r>
              <a:rPr lang="sr-Latn-ME" sz="1600" i="1" dirty="0">
                <a:solidFill>
                  <a:schemeClr val="tx1"/>
                </a:solidFill>
              </a:rPr>
              <a:t>Odjeljenje:              </a:t>
            </a:r>
            <a:r>
              <a:rPr lang="sr-Latn-ME" sz="2000" i="1" dirty="0">
                <a:solidFill>
                  <a:schemeClr val="tx1"/>
                </a:solidFill>
              </a:rPr>
              <a:t>I </a:t>
            </a:r>
            <a:r>
              <a:rPr lang="sr-Latn-ME" sz="1200" i="1" dirty="0">
                <a:solidFill>
                  <a:schemeClr val="tx1"/>
                </a:solidFill>
              </a:rPr>
              <a:t>1</a:t>
            </a:r>
            <a:endParaRPr lang="en-US" sz="1200" i="1" dirty="0">
              <a:solidFill>
                <a:schemeClr val="tx1"/>
              </a:solidFill>
            </a:endParaRPr>
          </a:p>
        </p:txBody>
      </p:sp>
    </p:spTree>
    <p:extLst>
      <p:ext uri="{BB962C8B-B14F-4D97-AF65-F5344CB8AC3E}">
        <p14:creationId xmlns:p14="http://schemas.microsoft.com/office/powerpoint/2010/main" val="381687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72CC-51F1-4720-A866-22216D92D489}"/>
              </a:ext>
            </a:extLst>
          </p:cNvPr>
          <p:cNvSpPr>
            <a:spLocks noGrp="1"/>
          </p:cNvSpPr>
          <p:nvPr>
            <p:ph type="title"/>
          </p:nvPr>
        </p:nvSpPr>
        <p:spPr>
          <a:xfrm>
            <a:off x="533400" y="228600"/>
            <a:ext cx="4572001" cy="457200"/>
          </a:xfrm>
        </p:spPr>
        <p:txBody>
          <a:bodyPr>
            <a:normAutofit fontScale="90000"/>
          </a:bodyPr>
          <a:lstStyle/>
          <a:p>
            <a:r>
              <a:rPr lang="sr-Cyrl-ME" dirty="0"/>
              <a:t>Zadatak</a:t>
            </a:r>
          </a:p>
        </p:txBody>
      </p:sp>
      <p:sp>
        <p:nvSpPr>
          <p:cNvPr id="3" name="Content Placeholder 2">
            <a:extLst>
              <a:ext uri="{FF2B5EF4-FFF2-40B4-BE49-F238E27FC236}">
                <a16:creationId xmlns:a16="http://schemas.microsoft.com/office/drawing/2014/main" id="{6067ED10-D4FE-4E94-902B-8D8B9DFF0417}"/>
              </a:ext>
            </a:extLst>
          </p:cNvPr>
          <p:cNvSpPr>
            <a:spLocks noGrp="1"/>
          </p:cNvSpPr>
          <p:nvPr>
            <p:ph idx="1"/>
          </p:nvPr>
        </p:nvSpPr>
        <p:spPr>
          <a:xfrm>
            <a:off x="381000" y="1143000"/>
            <a:ext cx="6781800" cy="4898363"/>
          </a:xfrm>
        </p:spPr>
        <p:txBody>
          <a:bodyPr/>
          <a:lstStyle/>
          <a:p>
            <a:r>
              <a:rPr lang="sr-Latn-ME" dirty="0"/>
              <a:t>Uraditi prezentaciju na temu “Alternativni izvori energije”</a:t>
            </a:r>
            <a:endParaRPr lang="en-US" dirty="0"/>
          </a:p>
          <a:p>
            <a:r>
              <a:rPr lang="sr-Latn-ME" dirty="0"/>
              <a:t>Posebno se osvrnuti na primjere primjene alternativnih izvora  u Crnoj Gori</a:t>
            </a:r>
            <a:endParaRPr lang="en-US" dirty="0"/>
          </a:p>
          <a:p>
            <a:endParaRPr lang="en-US" dirty="0"/>
          </a:p>
          <a:p>
            <a:pPr marL="0" indent="0">
              <a:buNone/>
            </a:pPr>
            <a:r>
              <a:rPr lang="sr-Latn-ME" dirty="0"/>
              <a:t>Napomena:</a:t>
            </a:r>
          </a:p>
          <a:p>
            <a:pPr marL="0" indent="0">
              <a:buNone/>
            </a:pPr>
            <a:r>
              <a:rPr lang="sr-Cyrl-ME" dirty="0"/>
              <a:t>Nakon urađene prezentacije, potrebno je istu prezenovati učenicima starijih razreda, prije posjete vjetroelektranama</a:t>
            </a:r>
            <a:r>
              <a:rPr lang="en-US" dirty="0"/>
              <a:t>.</a:t>
            </a:r>
          </a:p>
          <a:p>
            <a:pPr marL="0" indent="0">
              <a:buNone/>
            </a:pPr>
            <a:endParaRPr lang="sr-Cyrl-ME" dirty="0"/>
          </a:p>
          <a:p>
            <a:pPr marL="0" indent="0">
              <a:buNone/>
            </a:pPr>
            <a:endParaRPr lang="sr-Latn-ME" dirty="0"/>
          </a:p>
        </p:txBody>
      </p:sp>
    </p:spTree>
    <p:extLst>
      <p:ext uri="{BB962C8B-B14F-4D97-AF65-F5344CB8AC3E}">
        <p14:creationId xmlns:p14="http://schemas.microsoft.com/office/powerpoint/2010/main" val="237183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7848600" cy="1142999"/>
          </a:xfrm>
        </p:spPr>
        <p:txBody>
          <a:bodyPr>
            <a:normAutofit/>
          </a:bodyPr>
          <a:lstStyle/>
          <a:p>
            <a:r>
              <a:rPr lang="sr-Latn-ME" sz="3200" dirty="0">
                <a:latin typeface="+mn-lt"/>
              </a:rPr>
              <a:t>Alternativni izvori energije</a:t>
            </a:r>
            <a:endParaRPr lang="en-US" sz="3200" dirty="0">
              <a:latin typeface="+mn-lt"/>
            </a:endParaRPr>
          </a:p>
        </p:txBody>
      </p:sp>
      <p:sp>
        <p:nvSpPr>
          <p:cNvPr id="3" name="Subtitle 2"/>
          <p:cNvSpPr>
            <a:spLocks noGrp="1"/>
          </p:cNvSpPr>
          <p:nvPr>
            <p:ph type="subTitle" idx="1"/>
          </p:nvPr>
        </p:nvSpPr>
        <p:spPr>
          <a:xfrm>
            <a:off x="762000" y="1905000"/>
            <a:ext cx="7010400" cy="4343400"/>
          </a:xfrm>
        </p:spPr>
        <p:txBody>
          <a:bodyPr>
            <a:normAutofit/>
          </a:bodyPr>
          <a:lstStyle/>
          <a:p>
            <a:pPr marL="342900" indent="-342900" algn="l">
              <a:buFont typeface="Arial" panose="020B0604020202020204" pitchFamily="34" charset="0"/>
              <a:buChar char="•"/>
            </a:pPr>
            <a:r>
              <a:rPr lang="sr-Latn-ME" sz="1800" dirty="0"/>
              <a:t>Alternativni izvori energije su </a:t>
            </a:r>
            <a:r>
              <a:rPr lang="sr-Latn-ME" sz="1800" b="1" i="1" dirty="0"/>
              <a:t>OBNOVLJIVI IZVORI ENERGIJE</a:t>
            </a:r>
          </a:p>
          <a:p>
            <a:pPr marL="342900" indent="-342900" algn="l">
              <a:buFont typeface="Arial" panose="020B0604020202020204" pitchFamily="34" charset="0"/>
              <a:buChar char="•"/>
            </a:pPr>
            <a:r>
              <a:rPr lang="sr-Latn-ME" sz="1800" dirty="0"/>
              <a:t>Obnovljivi izvori energije su oni izvori energije koji se nalaze u prirodi i koji se djelimično ili u potpunosti obnavljaju</a:t>
            </a:r>
          </a:p>
          <a:p>
            <a:pPr algn="l"/>
            <a:endParaRPr lang="sr-Latn-ME" sz="1800" dirty="0"/>
          </a:p>
          <a:p>
            <a:pPr marL="285750" indent="-285750" algn="l">
              <a:buFont typeface="Arial" panose="020B0604020202020204" pitchFamily="34" charset="0"/>
              <a:buChar char="•"/>
            </a:pPr>
            <a:r>
              <a:rPr lang="sr-Latn-ME" sz="1800" dirty="0"/>
              <a:t>Najznačajniji  obnovljivi izvori energije su </a:t>
            </a:r>
          </a:p>
          <a:p>
            <a:pPr algn="l"/>
            <a:r>
              <a:rPr lang="sr-Latn-ME" sz="1800" dirty="0"/>
              <a:t>	- solarna energija</a:t>
            </a:r>
          </a:p>
          <a:p>
            <a:pPr algn="l"/>
            <a:r>
              <a:rPr lang="sr-Latn-ME" sz="1800" dirty="0"/>
              <a:t>	- energija vjetra</a:t>
            </a:r>
          </a:p>
          <a:p>
            <a:pPr algn="l"/>
            <a:r>
              <a:rPr lang="sr-Latn-ME" sz="1800" dirty="0"/>
              <a:t>	- hidroenergija (energija vode)</a:t>
            </a:r>
          </a:p>
          <a:p>
            <a:pPr algn="l"/>
            <a:r>
              <a:rPr lang="sr-Latn-ME" sz="1800" dirty="0"/>
              <a:t>	- geotermalna energija</a:t>
            </a:r>
          </a:p>
          <a:p>
            <a:pPr algn="l"/>
            <a:r>
              <a:rPr lang="sr-Latn-ME" sz="1800" dirty="0"/>
              <a:t>	- bioenergija (biomasa)</a:t>
            </a:r>
          </a:p>
          <a:p>
            <a:pPr algn="l"/>
            <a:endParaRPr lang="sr-Latn-ME" sz="1800"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sr-Latn-ME" sz="1800" b="1" i="1" dirty="0"/>
          </a:p>
          <a:p>
            <a:pPr algn="l"/>
            <a:endParaRPr lang="en-US" sz="1800" b="1" i="1" dirty="0"/>
          </a:p>
        </p:txBody>
      </p:sp>
    </p:spTree>
    <p:extLst>
      <p:ext uri="{BB962C8B-B14F-4D97-AF65-F5344CB8AC3E}">
        <p14:creationId xmlns:p14="http://schemas.microsoft.com/office/powerpoint/2010/main" val="184983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39140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533400" y="152400"/>
            <a:ext cx="8229600" cy="609600"/>
          </a:xfrm>
        </p:spPr>
        <p:txBody>
          <a:bodyPr>
            <a:normAutofit/>
          </a:bodyPr>
          <a:lstStyle/>
          <a:p>
            <a:pPr algn="l"/>
            <a:r>
              <a:rPr lang="sr-Latn-ME" sz="1600" dirty="0"/>
              <a:t>Slika 1</a:t>
            </a:r>
            <a:br>
              <a:rPr lang="sr-Latn-ME" sz="1600" dirty="0"/>
            </a:br>
            <a:r>
              <a:rPr lang="sr-Latn-ME" sz="1600" dirty="0"/>
              <a:t>(vjetroelektrana, solarni paneli , hidroenergija)</a:t>
            </a:r>
            <a:endParaRPr lang="en-US" sz="1600" dirty="0"/>
          </a:p>
        </p:txBody>
      </p:sp>
    </p:spTree>
    <p:extLst>
      <p:ext uri="{BB962C8B-B14F-4D97-AF65-F5344CB8AC3E}">
        <p14:creationId xmlns:p14="http://schemas.microsoft.com/office/powerpoint/2010/main" val="207517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7010400" cy="5905500"/>
          </a:xfrm>
        </p:spPr>
        <p:txBody>
          <a:bodyPr>
            <a:normAutofit fontScale="85000" lnSpcReduction="10000"/>
          </a:bodyPr>
          <a:lstStyle/>
          <a:p>
            <a:pPr algn="l"/>
            <a:r>
              <a:rPr lang="sr-Latn-ME" sz="1600" b="1" i="1" u="sng" dirty="0"/>
              <a:t>Solarna</a:t>
            </a:r>
            <a:r>
              <a:rPr lang="en-US" sz="1600" b="1" i="1" u="sng" dirty="0"/>
              <a:t> </a:t>
            </a:r>
            <a:r>
              <a:rPr lang="sr-Latn-ME" sz="1600" b="1" i="1" u="sng" dirty="0"/>
              <a:t>energija </a:t>
            </a:r>
            <a:br>
              <a:rPr lang="sr-Latn-ME" sz="1600" dirty="0"/>
            </a:br>
            <a:r>
              <a:rPr lang="sr-Latn-ME" sz="1600" dirty="0"/>
              <a:t>Ovaj obnovljivi izvor energije se može iskoristiti kao toplotna, električna, hemijska ili mehanička energija. Pomoću solarnih kolektora se vrši sakupljanje toplotne energije, koja se dalje koristi za zagrijavanje vode (radijatori, bazeni) ili  vazduha (podno grijanje).</a:t>
            </a:r>
          </a:p>
          <a:p>
            <a:pPr algn="just"/>
            <a:r>
              <a:rPr lang="sr-Latn-ME" sz="1600" b="1" i="1" u="sng" dirty="0"/>
              <a:t>Energija vjetra</a:t>
            </a:r>
            <a:r>
              <a:rPr lang="sr-Latn-ME" sz="1600" dirty="0"/>
              <a:t>	</a:t>
            </a:r>
            <a:endParaRPr lang="sr-Latn-ME" sz="1600" b="1" i="1" dirty="0"/>
          </a:p>
          <a:p>
            <a:pPr algn="just"/>
            <a:r>
              <a:rPr lang="sr-Latn-ME" sz="1600" dirty="0"/>
              <a:t>Postrojenja koja se koriste za iskorišćavanje energije vjetra su veoma skupa, ali imaju visoku pouzdanost u radu, nema zagađivanja okolne sredine  i nema troškova za gorivo usled njihovog rada. Promjenljivost brzine vjetra utiče na količinu proizvedene energije, pa se iz toga razloga ne može garantovati njena isporuka. Kod nas  je poznat vjetro park Krnovo.</a:t>
            </a:r>
            <a:endParaRPr lang="sr-Latn-ME" sz="1600" b="1" i="1" dirty="0"/>
          </a:p>
          <a:p>
            <a:pPr algn="just"/>
            <a:r>
              <a:rPr lang="sr-Latn-ME" sz="1600" b="1" i="1" u="sng" dirty="0"/>
              <a:t>Hidroenergija</a:t>
            </a:r>
          </a:p>
          <a:p>
            <a:pPr algn="just"/>
            <a:r>
              <a:rPr lang="sr-Latn-ME" sz="1600" dirty="0"/>
              <a:t>U hidroelektranama se vrši pretvaranje mehaničke energije vode u električnu energiju.</a:t>
            </a:r>
          </a:p>
          <a:p>
            <a:pPr algn="just"/>
            <a:r>
              <a:rPr lang="sr-Latn-ME" sz="1600" b="1" i="1" u="sng" dirty="0"/>
              <a:t>HE „Perućica“ </a:t>
            </a:r>
            <a:r>
              <a:rPr lang="sr-Latn-ME" sz="1600" dirty="0"/>
              <a:t>je najstarija velika hidroelektrana u Crnoj Gori, puštena u pogon 1960. godine. Nazvana je po vrelu Perućica, koje izvire u blizini hidroelektrane.</a:t>
            </a:r>
          </a:p>
          <a:p>
            <a:pPr algn="just"/>
            <a:r>
              <a:rPr lang="sr-Latn-ME" sz="1600" dirty="0"/>
              <a:t>Nalazi se na teritoriji opštine Nikšić, u sjevernom dijelu Bjelopavlićke ravnice, dok su male hidroelektrane smještene na teritorijama opština Kolašin, Podgorica, Cetinje i Šavnik.</a:t>
            </a:r>
          </a:p>
          <a:p>
            <a:pPr algn="just"/>
            <a:r>
              <a:rPr lang="vi-VN" sz="1500" b="1" i="1" u="sng" dirty="0"/>
              <a:t>HE „Piva“, </a:t>
            </a:r>
            <a:r>
              <a:rPr lang="vi-VN" sz="1500" dirty="0"/>
              <a:t>akumulaciono pribransko postrojenje sa jednom od najvećih betonskih lučnih brana u svijetu, u pogonu je od 1976. godine. </a:t>
            </a:r>
          </a:p>
          <a:p>
            <a:pPr algn="just"/>
            <a:r>
              <a:rPr lang="vi-VN" sz="1500" dirty="0"/>
              <a:t>Njena osnovna djelatnost je proizvodnja električne energije u vršnom režimu rada, jer ima mogućnost brzog startovanja i sinhronizacije na dalekovodnu mrežu 220 kV. Smještena je u planinskom masivu na sjeverozapadu Crne Gore. Zbog specifičnih topografskih karakteristika terena kompletno postrojenje urađeno je ispod površine zemlje.</a:t>
            </a:r>
            <a:endParaRPr lang="sr-Latn-ME" sz="1500" dirty="0"/>
          </a:p>
          <a:p>
            <a:pPr algn="l"/>
            <a:endParaRPr lang="sr-Latn-ME" sz="1500" dirty="0"/>
          </a:p>
          <a:p>
            <a:pPr algn="l"/>
            <a:endParaRPr lang="sr-Latn-ME" sz="1600" b="1" i="1" dirty="0"/>
          </a:p>
          <a:p>
            <a:pPr algn="l"/>
            <a:endParaRPr lang="sr-Latn-ME" sz="1600" b="1" i="1" dirty="0"/>
          </a:p>
          <a:p>
            <a:pPr algn="l"/>
            <a:endParaRPr lang="sr-Latn-ME" sz="1600" b="1" i="1" dirty="0"/>
          </a:p>
          <a:p>
            <a:pPr algn="l"/>
            <a:endParaRPr lang="en-US" sz="1600" b="1" i="1" dirty="0"/>
          </a:p>
        </p:txBody>
      </p:sp>
    </p:spTree>
    <p:extLst>
      <p:ext uri="{BB962C8B-B14F-4D97-AF65-F5344CB8AC3E}">
        <p14:creationId xmlns:p14="http://schemas.microsoft.com/office/powerpoint/2010/main" val="369437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848600" cy="5562599"/>
          </a:xfrm>
        </p:spPr>
        <p:txBody>
          <a:bodyPr>
            <a:normAutofit/>
          </a:bodyPr>
          <a:lstStyle/>
          <a:p>
            <a:pPr algn="l"/>
            <a:br>
              <a:rPr lang="sr-Latn-ME" sz="1600" dirty="0">
                <a:latin typeface="+mn-lt"/>
              </a:rPr>
            </a:br>
            <a:br>
              <a:rPr lang="sr-Latn-ME" sz="1600" dirty="0">
                <a:latin typeface="+mn-lt"/>
              </a:rPr>
            </a:br>
            <a:br>
              <a:rPr lang="sr-Latn-ME" sz="1600" dirty="0">
                <a:latin typeface="+mn-lt"/>
              </a:rPr>
            </a:br>
            <a:br>
              <a:rPr lang="sr-Latn-ME" sz="1600" dirty="0">
                <a:latin typeface="+mn-lt"/>
              </a:rPr>
            </a:br>
            <a:br>
              <a:rPr lang="sr-Latn-ME" sz="1600" dirty="0">
                <a:latin typeface="+mn-lt"/>
              </a:rPr>
            </a:br>
            <a:r>
              <a:rPr lang="sr-Latn-ME" sz="1600" dirty="0">
                <a:latin typeface="+mn-lt"/>
              </a:rPr>
              <a:t>Hidroelektrane Piva i Perućica</a:t>
            </a:r>
            <a:endParaRPr lang="en-US" sz="1600" dirty="0">
              <a:latin typeface="+mn-lt"/>
            </a:endParaRPr>
          </a:p>
        </p:txBody>
      </p:sp>
      <p:sp>
        <p:nvSpPr>
          <p:cNvPr id="3" name="Subtitle 2"/>
          <p:cNvSpPr>
            <a:spLocks noGrp="1"/>
          </p:cNvSpPr>
          <p:nvPr>
            <p:ph type="subTitle" idx="1"/>
          </p:nvPr>
        </p:nvSpPr>
        <p:spPr>
          <a:xfrm>
            <a:off x="838200" y="3282827"/>
            <a:ext cx="1905000" cy="333376"/>
          </a:xfrm>
        </p:spPr>
        <p:txBody>
          <a:bodyPr>
            <a:normAutofit lnSpcReduction="10000"/>
          </a:bodyPr>
          <a:lstStyle/>
          <a:p>
            <a:pPr algn="l"/>
            <a:endParaRPr lang="sr-Latn-ME" sz="1600" b="1" i="1" dirty="0"/>
          </a:p>
          <a:p>
            <a:pPr algn="l"/>
            <a:endParaRPr lang="sr-Latn-ME" sz="1600" b="1" i="1" dirty="0"/>
          </a:p>
          <a:p>
            <a:pPr algn="l"/>
            <a:endParaRPr lang="sr-Latn-ME" sz="1600" b="1" i="1" dirty="0"/>
          </a:p>
          <a:p>
            <a:pPr algn="l"/>
            <a:endParaRPr lang="sr-Latn-ME" sz="1600" b="1" i="1" dirty="0"/>
          </a:p>
          <a:p>
            <a:pPr algn="l"/>
            <a:endParaRPr lang="sr-Latn-ME" sz="1600" b="1" i="1" dirty="0"/>
          </a:p>
          <a:p>
            <a:pPr algn="l"/>
            <a:endParaRPr lang="sr-Latn-ME" sz="1600" b="1" i="1" dirty="0"/>
          </a:p>
          <a:p>
            <a:pPr algn="l"/>
            <a:endParaRPr lang="sr-Latn-ME" sz="1600" b="1" i="1" dirty="0"/>
          </a:p>
          <a:p>
            <a:pPr algn="l"/>
            <a:endParaRPr lang="sr-Latn-ME" sz="1600" b="1" i="1" dirty="0"/>
          </a:p>
          <a:p>
            <a:pPr algn="l"/>
            <a:endParaRPr lang="sr-Latn-ME" sz="1600" b="1" i="1" dirty="0"/>
          </a:p>
          <a:p>
            <a:pPr algn="l"/>
            <a:endParaRPr lang="sr-Latn-ME" sz="1600" b="1" i="1" dirty="0"/>
          </a:p>
          <a:p>
            <a:pPr algn="l"/>
            <a:endParaRPr lang="en-US" sz="1600" b="1" i="1"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42576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449515"/>
            <a:ext cx="42576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73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28600"/>
            <a:ext cx="7010400" cy="5943600"/>
          </a:xfrm>
        </p:spPr>
        <p:txBody>
          <a:bodyPr>
            <a:noAutofit/>
          </a:bodyPr>
          <a:lstStyle/>
          <a:p>
            <a:pPr algn="l"/>
            <a:r>
              <a:rPr lang="sr-Latn-ME" sz="1400"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Geotermalana  energija</a:t>
            </a:r>
          </a:p>
          <a:p>
            <a:pPr algn="just"/>
            <a:r>
              <a:rPr lang="sr-Latn-ME"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Ovaj vid energije je gotovo neiscrpan izvor toplote s obzirom da usijano Zemljino jezgro stalno šalje toplotu ka površinskim vidama, stijenama i zemljištu.</a:t>
            </a:r>
          </a:p>
          <a:p>
            <a:pPr algn="just"/>
            <a:r>
              <a:rPr lang="sr-Latn-ME"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Procjenjuje se da su zalihe geotermalne energije mnogo veće od energetskih zaliha uglja, nafte, prirodnog gasa i uranijuma zajedno. Zanemarljiv je negativan uticaj na okolinu i ogroman potencijal, što su prednosti ovog obnovljivog izvora energije. </a:t>
            </a:r>
          </a:p>
          <a:p>
            <a:pPr algn="l"/>
            <a:r>
              <a:rPr lang="sr-Latn-ME" sz="1400"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Biomasa</a:t>
            </a:r>
            <a:endParaRPr lang="ru-RU" sz="1400"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Biomasa</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obnovljivi</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izvor</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energije</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uopšte</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može</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podeliti</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drvnu</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nedrvnu</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životinjski</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otpad</a:t>
            </a:r>
            <a:r>
              <a:rPr lang="sr-Latn-ME"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Hemijsko pretvaranje</a:t>
            </a:r>
          </a:p>
          <a:p>
            <a:pPr algn="just"/>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Hemijski procesi se koriste da bi se omogućila prerada biomase u neki korisniji oblik – najčešće za proizvodnju goriva koje se najviše koristi, ili čak za iskorištavanja svojstava samog procesa. U većini slučajeva prvi korak u hemijskim procesima sa biomasom je gasifikacija, a taj korak je ujedno i najskuplji te predstavlja najveći tehnički rizik. Gasifikacija se odvija pri </a:t>
            </a:r>
            <a:r>
              <a:rPr lang="vi-VN"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2" tooltip="Атмосферски притисак">
                  <a:extLst>
                    <a:ext uri="{A12FA001-AC4F-418D-AE19-62706E023703}">
                      <ahyp:hlinkClr xmlns:ahyp="http://schemas.microsoft.com/office/drawing/2018/hyperlinkcolor" val="tx"/>
                    </a:ext>
                  </a:extLst>
                </a:hlinkClick>
              </a:rPr>
              <a:t>atmosferskom </a:t>
            </a:r>
            <a:r>
              <a:rPr lang="vi-VN" sz="1400" dirty="0">
                <a:solidFill>
                  <a:srgbClr val="99CA3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2" tooltip="Атмосферски притисак">
                  <a:extLst>
                    <a:ext uri="{A12FA001-AC4F-418D-AE19-62706E023703}">
                      <ahyp:hlinkClr xmlns:ahyp="http://schemas.microsoft.com/office/drawing/2018/hyperlinkcolor" val="tx"/>
                    </a:ext>
                  </a:extLst>
                </a:hlinkClick>
              </a:rPr>
              <a:t>pritisku</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 za razliku od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3" tooltip="Течност">
                  <a:extLst>
                    <a:ext uri="{A12FA001-AC4F-418D-AE19-62706E023703}">
                      <ahyp:hlinkClr xmlns:ahyp="http://schemas.microsoft.com/office/drawing/2018/hyperlinkcolor" val="tx"/>
                    </a:ext>
                  </a:extLst>
                </a:hlinkClick>
              </a:rPr>
              <a:t>tečnosti</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4" tooltip="Гас">
                  <a:extLst>
                    <a:ext uri="{A12FA001-AC4F-418D-AE19-62706E023703}">
                      <ahyp:hlinkClr xmlns:ahyp="http://schemas.microsoft.com/office/drawing/2018/hyperlinkcolor" val="tx"/>
                    </a:ext>
                  </a:extLst>
                </a:hlinkClick>
              </a:rPr>
              <a:t>gasova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biomasu je puno teže staviti u nekakvu posudu pod pritiskom. Posledica odvijanja procesa gasifikacije pri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2" tooltip="Атмосферски притисак">
                  <a:extLst>
                    <a:ext uri="{A12FA001-AC4F-418D-AE19-62706E023703}">
                      <ahyp:hlinkClr xmlns:ahyp="http://schemas.microsoft.com/office/drawing/2018/hyperlinkcolor" val="tx"/>
                    </a:ext>
                  </a:extLst>
                </a:hlinkClick>
              </a:rPr>
              <a:t>atmosferskom pritisku</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 nepoptuno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5" tooltip="Gorenje">
                  <a:extLst>
                    <a:ext uri="{A12FA001-AC4F-418D-AE19-62706E023703}">
                      <ahyp:hlinkClr xmlns:ahyp="http://schemas.microsoft.com/office/drawing/2018/hyperlinkcolor" val="tx"/>
                    </a:ext>
                  </a:extLst>
                </a:hlinkClick>
              </a:rPr>
              <a:t>izgaranje</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biomase zbog ćega u dimnim plinovima postoje udeli gorivih gasova poput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6" tooltip="Угљен-моноксид">
                  <a:extLst>
                    <a:ext uri="{A12FA001-AC4F-418D-AE19-62706E023703}">
                      <ahyp:hlinkClr xmlns:ahyp="http://schemas.microsoft.com/office/drawing/2018/hyperlinkcolor" val="tx"/>
                    </a:ext>
                  </a:extLst>
                </a:hlinkClick>
              </a:rPr>
              <a:t>ugljen monoksida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7" tooltip="Водоник">
                  <a:extLst>
                    <a:ext uri="{A12FA001-AC4F-418D-AE19-62706E023703}">
                      <ahyp:hlinkClr xmlns:ahyp="http://schemas.microsoft.com/office/drawing/2018/hyperlinkcolor" val="tx"/>
                    </a:ext>
                  </a:extLst>
                </a:hlinkClick>
              </a:rPr>
              <a:t>vodonika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tragova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8" tooltip="Метан">
                  <a:extLst>
                    <a:ext uri="{A12FA001-AC4F-418D-AE19-62706E023703}">
                      <ahyp:hlinkClr xmlns:ahyp="http://schemas.microsoft.com/office/drawing/2018/hyperlinkcolor" val="tx"/>
                    </a:ext>
                  </a:extLst>
                </a:hlinkClick>
              </a:rPr>
              <a:t>metana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Tako prerađena biomasa može služiti kao gorivo u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9" tooltip="Motor sa unutrašnjim sagorevanjem">
                  <a:extLst>
                    <a:ext uri="{A12FA001-AC4F-418D-AE19-62706E023703}">
                      <ahyp:hlinkClr xmlns:ahyp="http://schemas.microsoft.com/office/drawing/2018/hyperlinkcolor" val="tx"/>
                    </a:ext>
                  </a:extLst>
                </a:hlinkClick>
              </a:rPr>
              <a:t>motorima sa unutrašnjim sagorevanjem</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ili kao zamena za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0" tooltip="Ulje za loženje">
                  <a:extLst>
                    <a:ext uri="{A12FA001-AC4F-418D-AE19-62706E023703}">
                      <ahyp:hlinkClr xmlns:ahyp="http://schemas.microsoft.com/office/drawing/2018/hyperlinkcolor" val="tx"/>
                    </a:ext>
                  </a:extLst>
                </a:hlinkClick>
              </a:rPr>
              <a:t>ulje za loženje</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Proces gasifikacije biomase je jako koristan jer se sve vrste biomase mogu podvrgnuti tom procesu te zbog lakoće pretvaranja čvrstog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1" tooltip="Отпад">
                  <a:extLst>
                    <a:ext uri="{A12FA001-AC4F-418D-AE19-62706E023703}">
                      <ahyp:hlinkClr xmlns:ahyp="http://schemas.microsoft.com/office/drawing/2018/hyperlinkcolor" val="tx"/>
                    </a:ext>
                  </a:extLst>
                </a:hlinkClick>
              </a:rPr>
              <a:t>otpada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 korisno gorivo. </a:t>
            </a:r>
          </a:p>
          <a:p>
            <a:pPr algn="just"/>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Takođe, pretvaranje biomase u biogorivo može se izvesti i selektivnim pretvaranjem individualnih komponenti. Na primer,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2" tooltip="Целулоза">
                  <a:extLst>
                    <a:ext uri="{A12FA001-AC4F-418D-AE19-62706E023703}">
                      <ahyp:hlinkClr xmlns:ahyp="http://schemas.microsoft.com/office/drawing/2018/hyperlinkcolor" val="tx"/>
                    </a:ext>
                  </a:extLst>
                </a:hlinkClick>
              </a:rPr>
              <a:t>celuloza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 može razgraditi na sorbitol,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3" tooltip="Глукоза">
                  <a:extLst>
                    <a:ext uri="{A12FA001-AC4F-418D-AE19-62706E023703}">
                      <ahyp:hlinkClr xmlns:ahyp="http://schemas.microsoft.com/office/drawing/2018/hyperlinkcolor" val="tx"/>
                    </a:ext>
                  </a:extLst>
                </a:hlinkClick>
              </a:rPr>
              <a:t>glukozu</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itd. Ti sastojci se onda naknadno podvrgavaju raznim procesima čime se dobijaju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7" tooltip="Водоник">
                  <a:extLst>
                    <a:ext uri="{A12FA001-AC4F-418D-AE19-62706E023703}">
                      <ahyp:hlinkClr xmlns:ahyp="http://schemas.microsoft.com/office/drawing/2018/hyperlinkcolor" val="tx"/>
                    </a:ext>
                  </a:extLst>
                </a:hlinkClick>
              </a:rPr>
              <a:t>vodonična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4" tooltip="Угљоводоници">
                  <a:extLst>
                    <a:ext uri="{A12FA001-AC4F-418D-AE19-62706E023703}">
                      <ahyp:hlinkClr xmlns:ahyp="http://schemas.microsoft.com/office/drawing/2018/hyperlinkcolor" val="tx"/>
                    </a:ext>
                  </a:extLst>
                </a:hlinkClick>
              </a:rPr>
              <a:t>ugljovodonična</a:t>
            </a:r>
            <a:r>
              <a:rPr lang="vi-VN"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goriva. </a:t>
            </a:r>
          </a:p>
          <a:p>
            <a:pPr algn="l"/>
            <a:endParaRPr lang="sr-Latn-M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87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ME" sz="1400" dirty="0"/>
              <a:t>Slika 2</a:t>
            </a:r>
            <a:br>
              <a:rPr lang="sr-Latn-ME" sz="1400" dirty="0"/>
            </a:br>
            <a:r>
              <a:rPr lang="sr-Latn-ME" sz="1400" dirty="0"/>
              <a:t>Energija biomase</a:t>
            </a:r>
            <a:endParaRPr lang="en-US" sz="1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599" y="1591061"/>
            <a:ext cx="6348413" cy="367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99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ME" sz="1800" dirty="0"/>
              <a:t>Slika 3</a:t>
            </a:r>
            <a:br>
              <a:rPr lang="sr-Latn-ME" sz="1800" dirty="0"/>
            </a:br>
            <a:r>
              <a:rPr lang="sr-Latn-ME" sz="1800" dirty="0"/>
              <a:t>Biomasa</a:t>
            </a:r>
            <a:endParaRPr lang="en-US" sz="1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0701" y="1676400"/>
            <a:ext cx="6348413" cy="370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634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129</TotalTime>
  <Words>699</Words>
  <Application>Microsoft Office PowerPoint</Application>
  <PresentationFormat>On-screen Show (4:3)</PresentationFormat>
  <Paragraphs>70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Alternativni izvori energije</vt:lpstr>
      <vt:lpstr>Zadatak</vt:lpstr>
      <vt:lpstr>Alternativni izvori energije</vt:lpstr>
      <vt:lpstr>Slika 1 (vjetroelektrana, solarni paneli , hidroenergija)</vt:lpstr>
      <vt:lpstr>PowerPoint Presentation</vt:lpstr>
      <vt:lpstr>     Hidroelektrane Piva i Perućica</vt:lpstr>
      <vt:lpstr>PowerPoint Presentation</vt:lpstr>
      <vt:lpstr>Slika 2 Energija biomase</vt:lpstr>
      <vt:lpstr>Slika 3 Biomasa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Alternativni izvori energije</dc:title>
  <dc:creator>Administrator</dc:creator>
  <cp:lastModifiedBy>Milena Rajković</cp:lastModifiedBy>
  <cp:revision>23</cp:revision>
  <dcterms:created xsi:type="dcterms:W3CDTF">2021-10-27T07:51:56Z</dcterms:created>
  <dcterms:modified xsi:type="dcterms:W3CDTF">2021-10-29T08:12:41Z</dcterms:modified>
</cp:coreProperties>
</file>