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4" r:id="rId2"/>
    <p:sldId id="290" r:id="rId3"/>
    <p:sldId id="289" r:id="rId4"/>
    <p:sldId id="288" r:id="rId5"/>
    <p:sldId id="295" r:id="rId6"/>
    <p:sldId id="287" r:id="rId7"/>
    <p:sldId id="28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922" autoAdjust="0"/>
  </p:normalViewPr>
  <p:slideViewPr>
    <p:cSldViewPr>
      <p:cViewPr varScale="1">
        <p:scale>
          <a:sx n="64" d="100"/>
          <a:sy n="64" d="100"/>
        </p:scale>
        <p:origin x="-156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8E65B-0B8A-B44C-883B-44823B3182F9}" type="datetimeFigureOut">
              <a:rPr lang="sr-Latn-RS" smtClean="0"/>
              <a:t>25.8.2021.</a:t>
            </a:fld>
            <a:endParaRPr lang="sr-Latn-RS"/>
          </a:p>
        </p:txBody>
      </p:sp>
      <p:sp>
        <p:nvSpPr>
          <p:cNvPr id="4" name="Čuvar mesta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Čuvar mesta za napomen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E1ABE5-CB91-4447-9659-4C8B8F47425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07773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ti.info/energija" TargetMode="External" /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Edukativni film </a:t>
            </a:r>
            <a:r>
              <a:rPr lang="en-US" dirty="0"/>
              <a:t>je namijenjen za nastavni proces učenicima završnih razreda osnovnih škola Crne Gore.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Film je finansiran od strane njemačkog društva GIZ u okviru projekta Energetska Efikasnost u Crnoj Gori.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>
                <a:solidFill>
                  <a:srgbClr val="00B0F0"/>
                </a:solidFill>
              </a:rPr>
              <a:t>https://www.youtube.com/watch?v=w2fbZiWcjqc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Prilikom pravljenja prezrntacija korišćen materijal Slikovnica izdat od Društva za oblikovanje održivog razvoja, Zagreb.</a:t>
            </a:r>
          </a:p>
          <a:p>
            <a:r>
              <a:rPr lang="en-US" dirty="0"/>
              <a:t>https://www.yumpu.com/xx/document/read/30304632/obnovljivi-izvori-energije-slikovnica-mojaenergija</a:t>
            </a:r>
          </a:p>
          <a:p>
            <a:endParaRPr lang="sr-Latn-RS" dirty="0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E1ABE5-CB91-4447-9659-4C8B8F47425F}" type="slidenum">
              <a:rPr lang="sr-Latn-RS" smtClean="0"/>
              <a:t>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43688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</a:rPr>
              <a:t>Za pripremu vježbe korišćen materijal sa sajta </a:t>
            </a:r>
            <a:r>
              <a:rPr lang="hr-HR" sz="1200" u="sng" dirty="0">
                <a:effectLst/>
                <a:hlinkClick r:id="rId3"/>
              </a:rPr>
              <a:t>www.cnti.info/energija</a:t>
            </a:r>
            <a:r>
              <a:rPr lang="hr-HR" sz="1200" dirty="0">
                <a:effectLst/>
              </a:rPr>
              <a:t>. Autor sajta: Ivan Đisalov , nastavnik TIO, OŠ „Petar Drapšin“ Srbija </a:t>
            </a:r>
            <a:endParaRPr lang="en-US" sz="1200" dirty="0"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Sajt je edukativnog karaktera i namenjen prvenstveno učenicima osnovne škole.</a:t>
            </a:r>
            <a:endParaRPr lang="sr-Latn-CS" sz="1200" dirty="0">
              <a:effectLst/>
              <a:latin typeface="+mn-lt"/>
              <a:ea typeface="Calibri"/>
              <a:cs typeface="Times New Roman"/>
            </a:endParaRPr>
          </a:p>
          <a:p>
            <a:endParaRPr lang="sr-Latn-C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1ABE5-CB91-4447-9659-4C8B8F47425F}" type="slidenum">
              <a:rPr lang="sr-Latn-RS" smtClean="0"/>
              <a:t>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04620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Za potrebe pravljenja lavirinta koriscen je materijal Slikovnica izdat od Društva za oblikovanje održivog razvoja, Zagreb.</a:t>
            </a:r>
          </a:p>
          <a:p>
            <a:r>
              <a:rPr lang="en-US" dirty="0"/>
              <a:t>https://www.yumpu.com/xx/document/read/30304632/obnovljivi-izvori-energije-slikovnica-mojaenergija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CS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1ABE5-CB91-4447-9659-4C8B8F47425F}" type="slidenum">
              <a:rPr lang="sr-Latn-RS" smtClean="0"/>
              <a:t>3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03217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Fotografija preuzeta</a:t>
            </a:r>
            <a:r>
              <a:rPr lang="en-US" baseline="0" dirty="0"/>
              <a:t> sa sajta </a:t>
            </a:r>
            <a:r>
              <a:rPr lang="en-US" baseline="0" dirty="0">
                <a:solidFill>
                  <a:srgbClr val="00B0F0"/>
                </a:solidFill>
              </a:rPr>
              <a:t>http://www.cnti.info/energija</a:t>
            </a:r>
          </a:p>
          <a:p>
            <a:r>
              <a:rPr lang="sr-Latn-CS" dirty="0"/>
              <a:t>Sajt je edukativnog karaktera i namenjen prvenstveno učenicima osnovne škole.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1ABE5-CB91-4447-9659-4C8B8F47425F}" type="slidenum">
              <a:rPr lang="sr-Latn-RS" smtClean="0"/>
              <a:t>5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44392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Izvor:</a:t>
            </a:r>
            <a:r>
              <a:rPr lang="en-US" baseline="0" dirty="0"/>
              <a:t> http://www.cnti.info/energija</a:t>
            </a:r>
          </a:p>
          <a:p>
            <a:r>
              <a:rPr lang="sr-Latn-C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Sajt je edukativnog karaktera i namenjen prvenstveno učenicima osnovne škole.</a:t>
            </a:r>
            <a:endParaRPr lang="sr-Latn-C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1ABE5-CB91-4447-9659-4C8B8F47425F}" type="slidenum">
              <a:rPr lang="sr-Latn-RS" smtClean="0"/>
              <a:t>6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52056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538B-2B2F-4F59-884B-8458D4A4C94D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6BDE-F5DE-41D4-A550-FE3F48AE4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90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538B-2B2F-4F59-884B-8458D4A4C94D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6BDE-F5DE-41D4-A550-FE3F48AE4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76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538B-2B2F-4F59-884B-8458D4A4C94D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6BDE-F5DE-41D4-A550-FE3F48AE4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03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538B-2B2F-4F59-884B-8458D4A4C94D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6BDE-F5DE-41D4-A550-FE3F48AE4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59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538B-2B2F-4F59-884B-8458D4A4C94D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6BDE-F5DE-41D4-A550-FE3F48AE4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04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538B-2B2F-4F59-884B-8458D4A4C94D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6BDE-F5DE-41D4-A550-FE3F48AE4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3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538B-2B2F-4F59-884B-8458D4A4C94D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6BDE-F5DE-41D4-A550-FE3F48AE4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48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538B-2B2F-4F59-884B-8458D4A4C94D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6BDE-F5DE-41D4-A550-FE3F48AE4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380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538B-2B2F-4F59-884B-8458D4A4C94D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6BDE-F5DE-41D4-A550-FE3F48AE4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84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538B-2B2F-4F59-884B-8458D4A4C94D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6BDE-F5DE-41D4-A550-FE3F48AE4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0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538B-2B2F-4F59-884B-8458D4A4C94D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6BDE-F5DE-41D4-A550-FE3F48AE4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55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D538B-2B2F-4F59-884B-8458D4A4C94D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06BDE-F5DE-41D4-A550-FE3F48AE4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34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.png" /><Relationship Id="rId4" Type="http://schemas.openxmlformats.org/officeDocument/2006/relationships/image" Target="../media/image2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6.png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 /><Relationship Id="rId3" Type="http://schemas.openxmlformats.org/officeDocument/2006/relationships/image" Target="../media/image8.png" /><Relationship Id="rId7" Type="http://schemas.openxmlformats.org/officeDocument/2006/relationships/image" Target="../media/image12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1.png" /><Relationship Id="rId11" Type="http://schemas.openxmlformats.org/officeDocument/2006/relationships/image" Target="../media/image16.png" /><Relationship Id="rId5" Type="http://schemas.openxmlformats.org/officeDocument/2006/relationships/image" Target="../media/image10.png" /><Relationship Id="rId10" Type="http://schemas.openxmlformats.org/officeDocument/2006/relationships/image" Target="../media/image15.jpeg" /><Relationship Id="rId4" Type="http://schemas.openxmlformats.org/officeDocument/2006/relationships/image" Target="../media/image9.png" /><Relationship Id="rId9" Type="http://schemas.openxmlformats.org/officeDocument/2006/relationships/image" Target="../media/image14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6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6" t="7143" r="19236" b="12897"/>
          <a:stretch/>
        </p:blipFill>
        <p:spPr bwMode="auto">
          <a:xfrm>
            <a:off x="4191000" y="193964"/>
            <a:ext cx="4814453" cy="300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2400" y="702255"/>
            <a:ext cx="396240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i="1" dirty="0"/>
              <a:t>O vrstama izvora energije, njihovim prednostima i manama  učenici </a:t>
            </a:r>
            <a:r>
              <a:rPr lang="sr-Latn-CS" i="1" dirty="0"/>
              <a:t>su</a:t>
            </a:r>
            <a:r>
              <a:rPr lang="it-IT" i="1" dirty="0"/>
              <a:t> sazna</a:t>
            </a:r>
            <a:r>
              <a:rPr lang="sr-Latn-CS" i="1" dirty="0"/>
              <a:t>li</a:t>
            </a:r>
            <a:r>
              <a:rPr lang="it-IT" i="1" dirty="0"/>
              <a:t> gledajući edukativni film </a:t>
            </a:r>
            <a:r>
              <a:rPr lang="sr-Latn-CS" i="1" dirty="0"/>
              <a:t>„Otkrij svoju energiju“ i uz pomoć prezentacije o obnovljivim i neobnovljivim izvorima energije.</a:t>
            </a:r>
            <a:endParaRPr lang="sr-Latn-C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6584"/>
            <a:ext cx="4572001" cy="341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389" y="3446584"/>
            <a:ext cx="4554259" cy="341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8248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557387"/>
              </p:ext>
            </p:extLst>
          </p:nvPr>
        </p:nvGraphicFramePr>
        <p:xfrm>
          <a:off x="6926" y="190247"/>
          <a:ext cx="8908473" cy="6479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08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795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/>
                        <a:buNone/>
                      </a:pPr>
                      <a:r>
                        <a:rPr lang="sr-Latn-CS" sz="1800" b="1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r>
                        <a:rPr lang="en-US" sz="1800" b="1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čenici kroz vježbe provjeravaju da li prepoznaju obnovljive i neobnovljive izvore, navode njihove prednosti i mane, promisljaju o mogucnostima koriscenja tih izvora u Crnoj Gori. </a:t>
                      </a:r>
                      <a:endParaRPr lang="sr-Latn-CS" sz="1800" b="1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9" t="31150" r="42551" b="29762"/>
          <a:stretch/>
        </p:blipFill>
        <p:spPr bwMode="auto">
          <a:xfrm>
            <a:off x="2193471" y="914400"/>
            <a:ext cx="5239232" cy="327660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050423"/>
              </p:ext>
            </p:extLst>
          </p:nvPr>
        </p:nvGraphicFramePr>
        <p:xfrm>
          <a:off x="457200" y="4648200"/>
          <a:ext cx="8382000" cy="1656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/>
                      <a:endParaRPr lang="sr-Latn-C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IZVOR</a:t>
                      </a:r>
                      <a:endParaRPr lang="sr-Latn-C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PREDNOSTI</a:t>
                      </a:r>
                      <a:endParaRPr lang="sr-Latn-C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MANE</a:t>
                      </a:r>
                      <a:endParaRPr lang="sr-Latn-C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MOGUCNOST KORISCENJA U CG</a:t>
                      </a:r>
                      <a:endParaRPr lang="sr-Latn-C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OBNOVLJIVI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NEOBNOVLJIVI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C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6528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76200"/>
            <a:ext cx="7086600" cy="3581400"/>
            <a:chOff x="609600" y="925287"/>
            <a:chExt cx="8009052" cy="4804002"/>
          </a:xfrm>
        </p:grpSpPr>
        <p:sp>
          <p:nvSpPr>
            <p:cNvPr id="5" name="Right Arrow 4"/>
            <p:cNvSpPr/>
            <p:nvPr/>
          </p:nvSpPr>
          <p:spPr>
            <a:xfrm>
              <a:off x="609600" y="5181600"/>
              <a:ext cx="838200" cy="4572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BA" sz="1500" b="1" dirty="0"/>
                <a:t>kreni</a:t>
              </a:r>
              <a:endParaRPr lang="en-US" sz="1500" b="1" dirty="0"/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925287"/>
              <a:ext cx="5848350" cy="48040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4025" y="2286000"/>
              <a:ext cx="1244627" cy="923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3810000"/>
            <a:ext cx="8229600" cy="2819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Latn-BA" sz="1200" b="1" dirty="0" err="1">
                <a:latin typeface="Cambria" pitchFamily="18" charset="0"/>
              </a:rPr>
              <a:t>P</a:t>
            </a:r>
            <a:r>
              <a:rPr lang="en-US" sz="1200" b="1" dirty="0" err="1">
                <a:latin typeface="Cambria" pitchFamily="18" charset="0"/>
              </a:rPr>
              <a:t>rona</a:t>
            </a:r>
            <a:r>
              <a:rPr lang="sr-Latn-BA" sz="1200" b="1" dirty="0">
                <a:latin typeface="Cambria" pitchFamily="18" charset="0"/>
              </a:rPr>
              <a:t>đ</a:t>
            </a:r>
            <a:r>
              <a:rPr lang="en-US" sz="1200" b="1" dirty="0">
                <a:latin typeface="Cambria" pitchFamily="18" charset="0"/>
              </a:rPr>
              <a:t>i put do </a:t>
            </a:r>
            <a:r>
              <a:rPr lang="en-US" sz="1200" b="1" dirty="0" err="1">
                <a:latin typeface="Cambria" pitchFamily="18" charset="0"/>
              </a:rPr>
              <a:t>očuvan</a:t>
            </a:r>
            <a:r>
              <a:rPr lang="sr-Latn-BA" sz="1200" b="1" dirty="0">
                <a:latin typeface="Cambria" pitchFamily="18" charset="0"/>
              </a:rPr>
              <a:t>e</a:t>
            </a:r>
            <a:r>
              <a:rPr lang="en-US" sz="1200" b="1" dirty="0">
                <a:latin typeface="Cambria" pitchFamily="18" charset="0"/>
              </a:rPr>
              <a:t> planet</a:t>
            </a:r>
            <a:r>
              <a:rPr lang="sr-Latn-BA" sz="1200" b="1" dirty="0">
                <a:latin typeface="Cambria" pitchFamily="18" charset="0"/>
              </a:rPr>
              <a:t>e</a:t>
            </a:r>
            <a:r>
              <a:rPr lang="en-US" sz="1200" b="1" dirty="0">
                <a:latin typeface="Cambria" pitchFamily="18" charset="0"/>
              </a:rPr>
              <a:t> </a:t>
            </a:r>
            <a:r>
              <a:rPr lang="en-US" sz="1200" b="1" dirty="0" err="1">
                <a:latin typeface="Cambria" pitchFamily="18" charset="0"/>
              </a:rPr>
              <a:t>na</a:t>
            </a:r>
            <a:r>
              <a:rPr lang="en-US" sz="1200" b="1" dirty="0">
                <a:latin typeface="Cambria" pitchFamily="18" charset="0"/>
              </a:rPr>
              <a:t> </a:t>
            </a:r>
            <a:r>
              <a:rPr lang="en-US" sz="1200" b="1" dirty="0" err="1">
                <a:latin typeface="Cambria" pitchFamily="18" charset="0"/>
              </a:rPr>
              <a:t>koj</a:t>
            </a:r>
            <a:r>
              <a:rPr lang="sr-Latn-BA" sz="1200" b="1" dirty="0">
                <a:latin typeface="Cambria" pitchFamily="18" charset="0"/>
              </a:rPr>
              <a:t>oj</a:t>
            </a:r>
            <a:r>
              <a:rPr lang="en-US" sz="1200" b="1" dirty="0">
                <a:latin typeface="Cambria" pitchFamily="18" charset="0"/>
              </a:rPr>
              <a:t> </a:t>
            </a:r>
            <a:r>
              <a:rPr lang="en-US" sz="1200" b="1" dirty="0" err="1">
                <a:latin typeface="Cambria" pitchFamily="18" charset="0"/>
              </a:rPr>
              <a:t>će</a:t>
            </a:r>
            <a:r>
              <a:rPr lang="sr-Latn-BA" sz="1200" b="1" dirty="0">
                <a:latin typeface="Cambria" pitchFamily="18" charset="0"/>
              </a:rPr>
              <a:t>ć</a:t>
            </a:r>
            <a:r>
              <a:rPr lang="en-US" sz="1200" b="1" dirty="0">
                <a:latin typeface="Cambria" pitchFamily="18" charset="0"/>
              </a:rPr>
              <a:t> </a:t>
            </a:r>
            <a:r>
              <a:rPr lang="en-US" sz="1200" b="1" dirty="0" err="1">
                <a:latin typeface="Cambria" pitchFamily="18" charset="0"/>
              </a:rPr>
              <a:t>susresti</a:t>
            </a:r>
            <a:r>
              <a:rPr lang="en-US" sz="1200" b="1" dirty="0">
                <a:latin typeface="Cambria" pitchFamily="18" charset="0"/>
              </a:rPr>
              <a:t> </a:t>
            </a:r>
            <a:r>
              <a:rPr lang="en-US" sz="1200" b="1" dirty="0" err="1">
                <a:latin typeface="Cambria" pitchFamily="18" charset="0"/>
              </a:rPr>
              <a:t>vrste</a:t>
            </a:r>
            <a:r>
              <a:rPr lang="en-US" sz="1200" b="1" dirty="0">
                <a:latin typeface="Cambria" pitchFamily="18" charset="0"/>
              </a:rPr>
              <a:t> </a:t>
            </a:r>
            <a:r>
              <a:rPr lang="en-US" sz="1200" b="1" dirty="0" err="1">
                <a:latin typeface="Cambria" pitchFamily="18" charset="0"/>
              </a:rPr>
              <a:t>obnovljivih</a:t>
            </a:r>
            <a:r>
              <a:rPr lang="en-US" sz="1200" b="1" dirty="0">
                <a:latin typeface="Cambria" pitchFamily="18" charset="0"/>
              </a:rPr>
              <a:t> </a:t>
            </a:r>
            <a:r>
              <a:rPr lang="en-US" sz="1200" b="1" dirty="0" err="1">
                <a:latin typeface="Cambria" pitchFamily="18" charset="0"/>
              </a:rPr>
              <a:t>izvora</a:t>
            </a:r>
            <a:r>
              <a:rPr lang="en-US" sz="1200" b="1" dirty="0">
                <a:latin typeface="Cambria" pitchFamily="18" charset="0"/>
              </a:rPr>
              <a:t> </a:t>
            </a:r>
            <a:r>
              <a:rPr lang="en-US" sz="1200" b="1" dirty="0" err="1">
                <a:latin typeface="Cambria" pitchFamily="18" charset="0"/>
              </a:rPr>
              <a:t>energije</a:t>
            </a:r>
            <a:r>
              <a:rPr lang="sr-Latn-BA" sz="1200" b="1" dirty="0">
                <a:latin typeface="Cambria" pitchFamily="18" charset="0"/>
              </a:rPr>
              <a:t>.</a:t>
            </a:r>
            <a:r>
              <a:rPr lang="en-US" sz="1200" b="1" dirty="0">
                <a:latin typeface="Cambria" pitchFamily="18" charset="0"/>
              </a:rPr>
              <a:t> U tom </a:t>
            </a:r>
            <a:r>
              <a:rPr lang="en-US" sz="1200" b="1" dirty="0" err="1">
                <a:latin typeface="Cambria" pitchFamily="18" charset="0"/>
              </a:rPr>
              <a:t>zadatku</a:t>
            </a:r>
            <a:r>
              <a:rPr lang="en-US" sz="1200" b="1" dirty="0">
                <a:latin typeface="Cambria" pitchFamily="18" charset="0"/>
              </a:rPr>
              <a:t> </a:t>
            </a:r>
            <a:r>
              <a:rPr lang="en-US" sz="1200" b="1" dirty="0" err="1">
                <a:latin typeface="Cambria" pitchFamily="18" charset="0"/>
              </a:rPr>
              <a:t>pomoći</a:t>
            </a:r>
            <a:r>
              <a:rPr lang="en-US" sz="1200" b="1" dirty="0">
                <a:latin typeface="Cambria" pitchFamily="18" charset="0"/>
              </a:rPr>
              <a:t> </a:t>
            </a:r>
            <a:r>
              <a:rPr lang="en-US" sz="1200" b="1" dirty="0" err="1">
                <a:latin typeface="Cambria" pitchFamily="18" charset="0"/>
              </a:rPr>
              <a:t>će</a:t>
            </a:r>
            <a:r>
              <a:rPr lang="en-US" sz="1200" b="1" dirty="0">
                <a:latin typeface="Cambria" pitchFamily="18" charset="0"/>
              </a:rPr>
              <a:t> </a:t>
            </a:r>
            <a:r>
              <a:rPr lang="en-US" sz="1200" b="1" dirty="0" err="1">
                <a:latin typeface="Cambria" pitchFamily="18" charset="0"/>
              </a:rPr>
              <a:t>ti</a:t>
            </a:r>
            <a:r>
              <a:rPr lang="en-US" sz="1200" b="1" dirty="0">
                <a:latin typeface="Cambria" pitchFamily="18" charset="0"/>
              </a:rPr>
              <a:t> </a:t>
            </a:r>
            <a:r>
              <a:rPr lang="en-US" sz="1200" b="1" dirty="0" err="1">
                <a:latin typeface="Cambria" pitchFamily="18" charset="0"/>
              </a:rPr>
              <a:t>ovih</a:t>
            </a:r>
            <a:r>
              <a:rPr lang="en-US" sz="1200" b="1" dirty="0">
                <a:latin typeface="Cambria" pitchFamily="18" charset="0"/>
              </a:rPr>
              <a:t> de</a:t>
            </a:r>
            <a:r>
              <a:rPr lang="sr-Latn-BA" sz="1200" b="1" dirty="0">
                <a:latin typeface="Cambria" pitchFamily="18" charset="0"/>
              </a:rPr>
              <a:t>vet</a:t>
            </a:r>
            <a:r>
              <a:rPr lang="en-US" sz="1200" b="1" dirty="0">
                <a:latin typeface="Cambria" pitchFamily="18" charset="0"/>
              </a:rPr>
              <a:t> </a:t>
            </a:r>
            <a:r>
              <a:rPr lang="en-US" sz="1200" b="1" dirty="0" err="1">
                <a:latin typeface="Cambria" pitchFamily="18" charset="0"/>
              </a:rPr>
              <a:t>pitanja</a:t>
            </a:r>
            <a:r>
              <a:rPr lang="en-US" sz="1200" b="1" dirty="0">
                <a:latin typeface="Cambria" pitchFamily="18" charset="0"/>
              </a:rPr>
              <a:t> – </a:t>
            </a:r>
            <a:r>
              <a:rPr lang="en-US" sz="1200" b="1" dirty="0" err="1">
                <a:latin typeface="Cambria" pitchFamily="18" charset="0"/>
              </a:rPr>
              <a:t>ako</a:t>
            </a:r>
            <a:r>
              <a:rPr lang="en-US" sz="1200" b="1" dirty="0">
                <a:latin typeface="Cambria" pitchFamily="18" charset="0"/>
              </a:rPr>
              <a:t> </a:t>
            </a:r>
            <a:r>
              <a:rPr lang="en-US" sz="1200" b="1" dirty="0" err="1">
                <a:latin typeface="Cambria" pitchFamily="18" charset="0"/>
              </a:rPr>
              <a:t>na</a:t>
            </a:r>
            <a:r>
              <a:rPr lang="en-US" sz="1200" b="1" dirty="0">
                <a:latin typeface="Cambria" pitchFamily="18" charset="0"/>
              </a:rPr>
              <a:t> </a:t>
            </a:r>
            <a:r>
              <a:rPr lang="en-US" sz="1200" b="1" dirty="0" err="1">
                <a:latin typeface="Cambria" pitchFamily="18" charset="0"/>
              </a:rPr>
              <a:t>njih</a:t>
            </a:r>
            <a:r>
              <a:rPr lang="en-US" sz="1200" b="1" dirty="0">
                <a:latin typeface="Cambria" pitchFamily="18" charset="0"/>
              </a:rPr>
              <a:t> t</a:t>
            </a:r>
            <a:r>
              <a:rPr lang="sr-Latn-BA" sz="1200" b="1" dirty="0">
                <a:latin typeface="Cambria" pitchFamily="18" charset="0"/>
              </a:rPr>
              <a:t>a</a:t>
            </a:r>
            <a:r>
              <a:rPr lang="en-US" sz="1200" b="1" dirty="0" err="1">
                <a:latin typeface="Cambria" pitchFamily="18" charset="0"/>
              </a:rPr>
              <a:t>čno</a:t>
            </a:r>
            <a:r>
              <a:rPr lang="en-US" sz="1200" b="1" dirty="0">
                <a:latin typeface="Cambria" pitchFamily="18" charset="0"/>
              </a:rPr>
              <a:t> </a:t>
            </a:r>
            <a:r>
              <a:rPr lang="en-US" sz="1200" b="1" dirty="0" err="1">
                <a:latin typeface="Cambria" pitchFamily="18" charset="0"/>
              </a:rPr>
              <a:t>odgovoriš</a:t>
            </a:r>
            <a:r>
              <a:rPr lang="en-US" sz="1200" b="1" dirty="0">
                <a:latin typeface="Cambria" pitchFamily="18" charset="0"/>
              </a:rPr>
              <a:t>,</a:t>
            </a:r>
            <a:r>
              <a:rPr lang="sr-Latn-BA" sz="1200" b="1" dirty="0">
                <a:latin typeface="Cambria" pitchFamily="18" charset="0"/>
              </a:rPr>
              <a:t> </a:t>
            </a:r>
            <a:r>
              <a:rPr lang="en-US" sz="1200" b="1" dirty="0" err="1">
                <a:latin typeface="Cambria" pitchFamily="18" charset="0"/>
              </a:rPr>
              <a:t>uspješno</a:t>
            </a:r>
            <a:r>
              <a:rPr lang="sr-Latn-BA" sz="1200" b="1" dirty="0">
                <a:latin typeface="Cambria" pitchFamily="18" charset="0"/>
              </a:rPr>
              <a:t> ćeš</a:t>
            </a:r>
            <a:r>
              <a:rPr lang="en-US" sz="1200" b="1" dirty="0">
                <a:latin typeface="Cambria" pitchFamily="18" charset="0"/>
              </a:rPr>
              <a:t> </a:t>
            </a:r>
            <a:r>
              <a:rPr lang="en-US" sz="1200" b="1" dirty="0" err="1">
                <a:latin typeface="Cambria" pitchFamily="18" charset="0"/>
              </a:rPr>
              <a:t>proći</a:t>
            </a:r>
            <a:r>
              <a:rPr lang="en-US" sz="1200" b="1" dirty="0">
                <a:latin typeface="Cambria" pitchFamily="18" charset="0"/>
              </a:rPr>
              <a:t> </a:t>
            </a:r>
            <a:r>
              <a:rPr lang="en-US" sz="1200" b="1" dirty="0" err="1">
                <a:latin typeface="Cambria" pitchFamily="18" charset="0"/>
              </a:rPr>
              <a:t>kroz</a:t>
            </a:r>
            <a:r>
              <a:rPr lang="en-US" sz="1200" b="1" dirty="0">
                <a:latin typeface="Cambria" pitchFamily="18" charset="0"/>
              </a:rPr>
              <a:t> </a:t>
            </a:r>
            <a:r>
              <a:rPr lang="en-US" sz="1200" b="1" dirty="0" err="1">
                <a:latin typeface="Cambria" pitchFamily="18" charset="0"/>
              </a:rPr>
              <a:t>labirint</a:t>
            </a:r>
            <a:r>
              <a:rPr lang="en-US" sz="1200" b="1" dirty="0">
                <a:latin typeface="Cambria" pitchFamily="18" charset="0"/>
              </a:rPr>
              <a:t>!</a:t>
            </a:r>
            <a:endParaRPr lang="sr-Latn-BA" sz="1200" b="1" dirty="0">
              <a:latin typeface="Cambria" pitchFamily="18" charset="0"/>
            </a:endParaRPr>
          </a:p>
          <a:p>
            <a:r>
              <a:rPr lang="sr-Latn-BA" sz="1200" dirty="0">
                <a:latin typeface="Cambria" pitchFamily="18" charset="0"/>
              </a:rPr>
              <a:t>1. </a:t>
            </a:r>
            <a:r>
              <a:rPr lang="sr-Latn-BA" sz="1200" i="1" dirty="0">
                <a:latin typeface="Cambria" pitchFamily="18" charset="0"/>
              </a:rPr>
              <a:t>Obnovljivi izvori se mogu u potpunosti ili djelimično obnoviti.</a:t>
            </a:r>
          </a:p>
          <a:p>
            <a:r>
              <a:rPr lang="sr-Latn-BA" sz="1200" dirty="0">
                <a:latin typeface="Cambria" pitchFamily="18" charset="0"/>
              </a:rPr>
              <a:t>2. </a:t>
            </a:r>
            <a:r>
              <a:rPr lang="sr-Latn-BA" sz="1200" i="1" dirty="0">
                <a:latin typeface="Cambria" pitchFamily="18" charset="0"/>
              </a:rPr>
              <a:t>Energija vode je obnovljivi izvor energije.</a:t>
            </a:r>
          </a:p>
          <a:p>
            <a:r>
              <a:rPr lang="sr-Latn-BA" sz="1200" i="1" dirty="0">
                <a:latin typeface="Cambria" pitchFamily="18" charset="0"/>
              </a:rPr>
              <a:t>3. Oprema za korištenje obnovljivih izvora energije danas je još uvijek prilično skupa a obnovljivi izvori  energije najčešće zavise od vremenskih prilika.</a:t>
            </a:r>
          </a:p>
          <a:p>
            <a:r>
              <a:rPr lang="sr-Latn-BA" sz="1200" dirty="0">
                <a:latin typeface="Cambria" pitchFamily="18" charset="0"/>
              </a:rPr>
              <a:t>4</a:t>
            </a:r>
            <a:r>
              <a:rPr lang="sr-Latn-BA" sz="1200" i="1" dirty="0">
                <a:latin typeface="Cambria" pitchFamily="18" charset="0"/>
              </a:rPr>
              <a:t>. Energija Sunca može se kristiti za zagrijavanje naših domova i škola.</a:t>
            </a:r>
          </a:p>
          <a:p>
            <a:r>
              <a:rPr lang="sr-Latn-BA" sz="1200" i="1" dirty="0">
                <a:latin typeface="Cambria" pitchFamily="18" charset="0"/>
              </a:rPr>
              <a:t>5. Energija Sunca može se koristiti za dobijanje električne energije.</a:t>
            </a:r>
          </a:p>
          <a:p>
            <a:r>
              <a:rPr lang="sr-Latn-BA" sz="1200" dirty="0">
                <a:latin typeface="Cambria" pitchFamily="18" charset="0"/>
              </a:rPr>
              <a:t>6. </a:t>
            </a:r>
            <a:r>
              <a:rPr lang="sr-Latn-BA" sz="1200" i="1" dirty="0">
                <a:latin typeface="Cambria" pitchFamily="18" charset="0"/>
              </a:rPr>
              <a:t>Geotermalna energija je neoobnovljiva.</a:t>
            </a:r>
          </a:p>
          <a:p>
            <a:r>
              <a:rPr lang="sr-Latn-BA" sz="1200" i="1" dirty="0">
                <a:latin typeface="Cambria" pitchFamily="18" charset="0"/>
              </a:rPr>
              <a:t>7. </a:t>
            </a:r>
            <a:r>
              <a:rPr lang="en-US" sz="1200" i="1" dirty="0" err="1">
                <a:latin typeface="Cambria" pitchFamily="18" charset="0"/>
              </a:rPr>
              <a:t>Energija</a:t>
            </a:r>
            <a:r>
              <a:rPr lang="en-US" sz="1200" i="1" dirty="0">
                <a:latin typeface="Cambria" pitchFamily="18" charset="0"/>
              </a:rPr>
              <a:t> </a:t>
            </a:r>
            <a:r>
              <a:rPr lang="en-US" sz="1200" i="1" dirty="0" err="1">
                <a:latin typeface="Cambria" pitchFamily="18" charset="0"/>
              </a:rPr>
              <a:t>vode</a:t>
            </a:r>
            <a:r>
              <a:rPr lang="en-US" sz="1200" i="1" dirty="0">
                <a:latin typeface="Cambria" pitchFamily="18" charset="0"/>
              </a:rPr>
              <a:t> (</a:t>
            </a:r>
            <a:r>
              <a:rPr lang="en-US" sz="1200" i="1" dirty="0" err="1">
                <a:latin typeface="Cambria" pitchFamily="18" charset="0"/>
              </a:rPr>
              <a:t>hidroenergija</a:t>
            </a:r>
            <a:r>
              <a:rPr lang="en-US" sz="1200" i="1" dirty="0">
                <a:latin typeface="Cambria" pitchFamily="18" charset="0"/>
              </a:rPr>
              <a:t>) je </a:t>
            </a:r>
            <a:r>
              <a:rPr lang="en-US" sz="1200" i="1" dirty="0" err="1">
                <a:latin typeface="Cambria" pitchFamily="18" charset="0"/>
              </a:rPr>
              <a:t>najznačajniji</a:t>
            </a:r>
            <a:r>
              <a:rPr lang="en-US" sz="1200" i="1" dirty="0">
                <a:latin typeface="Cambria" pitchFamily="18" charset="0"/>
              </a:rPr>
              <a:t> </a:t>
            </a:r>
            <a:r>
              <a:rPr lang="en-US" sz="1200" i="1" dirty="0" err="1">
                <a:latin typeface="Cambria" pitchFamily="18" charset="0"/>
              </a:rPr>
              <a:t>obnovljivi</a:t>
            </a:r>
            <a:r>
              <a:rPr lang="en-US" sz="1200" i="1" dirty="0">
                <a:latin typeface="Cambria" pitchFamily="18" charset="0"/>
              </a:rPr>
              <a:t> </a:t>
            </a:r>
            <a:r>
              <a:rPr lang="en-US" sz="1200" i="1" dirty="0" err="1">
                <a:latin typeface="Cambria" pitchFamily="18" charset="0"/>
              </a:rPr>
              <a:t>izvor</a:t>
            </a:r>
            <a:r>
              <a:rPr lang="en-US" sz="1200" i="1" dirty="0">
                <a:latin typeface="Cambria" pitchFamily="18" charset="0"/>
              </a:rPr>
              <a:t> </a:t>
            </a:r>
            <a:r>
              <a:rPr lang="en-US" sz="1200" i="1" dirty="0" err="1">
                <a:latin typeface="Cambria" pitchFamily="18" charset="0"/>
              </a:rPr>
              <a:t>energije</a:t>
            </a:r>
            <a:r>
              <a:rPr lang="en-US" sz="1200" i="1" dirty="0">
                <a:latin typeface="Cambria" pitchFamily="18" charset="0"/>
              </a:rPr>
              <a:t>, a </a:t>
            </a:r>
            <a:r>
              <a:rPr lang="en-US" sz="1200" i="1" dirty="0" err="1">
                <a:latin typeface="Cambria" pitchFamily="18" charset="0"/>
              </a:rPr>
              <a:t>ujedno</a:t>
            </a:r>
            <a:r>
              <a:rPr lang="en-US" sz="1200" i="1" dirty="0">
                <a:latin typeface="Cambria" pitchFamily="18" charset="0"/>
              </a:rPr>
              <a:t> i </a:t>
            </a:r>
            <a:r>
              <a:rPr lang="en-US" sz="1200" i="1" dirty="0" err="1">
                <a:latin typeface="Cambria" pitchFamily="18" charset="0"/>
              </a:rPr>
              <a:t>jedini</a:t>
            </a:r>
            <a:r>
              <a:rPr lang="en-US" sz="1200" i="1" dirty="0">
                <a:latin typeface="Cambria" pitchFamily="18" charset="0"/>
              </a:rPr>
              <a:t> </a:t>
            </a:r>
            <a:r>
              <a:rPr lang="en-US" sz="1200" i="1" dirty="0" err="1">
                <a:latin typeface="Cambria" pitchFamily="18" charset="0"/>
              </a:rPr>
              <a:t>koji</a:t>
            </a:r>
            <a:r>
              <a:rPr lang="en-US" sz="1200" i="1" dirty="0">
                <a:latin typeface="Cambria" pitchFamily="18" charset="0"/>
              </a:rPr>
              <a:t> je </a:t>
            </a:r>
            <a:r>
              <a:rPr lang="en-US" sz="1200" i="1" dirty="0" err="1">
                <a:latin typeface="Cambria" pitchFamily="18" charset="0"/>
              </a:rPr>
              <a:t>ekonomski</a:t>
            </a:r>
            <a:r>
              <a:rPr lang="en-US" sz="1200" i="1" dirty="0">
                <a:latin typeface="Cambria" pitchFamily="18" charset="0"/>
              </a:rPr>
              <a:t> </a:t>
            </a:r>
            <a:r>
              <a:rPr lang="en-US" sz="1200" i="1" dirty="0" err="1">
                <a:latin typeface="Cambria" pitchFamily="18" charset="0"/>
              </a:rPr>
              <a:t>konkurentan</a:t>
            </a:r>
            <a:r>
              <a:rPr lang="en-US" sz="1200" i="1" dirty="0">
                <a:latin typeface="Cambria" pitchFamily="18" charset="0"/>
              </a:rPr>
              <a:t> </a:t>
            </a:r>
            <a:r>
              <a:rPr lang="en-US" sz="1200" i="1" dirty="0" err="1">
                <a:latin typeface="Cambria" pitchFamily="18" charset="0"/>
              </a:rPr>
              <a:t>fosilnim</a:t>
            </a:r>
            <a:r>
              <a:rPr lang="en-US" sz="1200" i="1" dirty="0">
                <a:latin typeface="Cambria" pitchFamily="18" charset="0"/>
              </a:rPr>
              <a:t> </a:t>
            </a:r>
            <a:r>
              <a:rPr lang="en-US" sz="1200" i="1" dirty="0" err="1">
                <a:latin typeface="Cambria" pitchFamily="18" charset="0"/>
              </a:rPr>
              <a:t>gorivima</a:t>
            </a:r>
            <a:r>
              <a:rPr lang="en-US" sz="1200" i="1" dirty="0">
                <a:latin typeface="Cambria" pitchFamily="18" charset="0"/>
              </a:rPr>
              <a:t> i </a:t>
            </a:r>
            <a:r>
              <a:rPr lang="en-US" sz="1200" i="1" dirty="0" err="1">
                <a:latin typeface="Cambria" pitchFamily="18" charset="0"/>
              </a:rPr>
              <a:t>nuklearnoj</a:t>
            </a:r>
            <a:r>
              <a:rPr lang="en-US" sz="1200" i="1" dirty="0">
                <a:latin typeface="Cambria" pitchFamily="18" charset="0"/>
              </a:rPr>
              <a:t> </a:t>
            </a:r>
            <a:r>
              <a:rPr lang="en-US" sz="1200" i="1" dirty="0" err="1">
                <a:latin typeface="Cambria" pitchFamily="18" charset="0"/>
              </a:rPr>
              <a:t>energiji</a:t>
            </a:r>
            <a:r>
              <a:rPr lang="en-US" sz="1200" i="1" dirty="0">
                <a:latin typeface="Cambria" pitchFamily="18" charset="0"/>
              </a:rPr>
              <a:t>.</a:t>
            </a:r>
            <a:endParaRPr lang="sr-Latn-BA" sz="1200" i="1" dirty="0">
              <a:latin typeface="Cambria" pitchFamily="18" charset="0"/>
            </a:endParaRPr>
          </a:p>
          <a:p>
            <a:r>
              <a:rPr lang="sr-Latn-BA" sz="1200" i="1" dirty="0">
                <a:latin typeface="Cambria" pitchFamily="18" charset="0"/>
              </a:rPr>
              <a:t>8. Vjetroelektrane su najčešće visoke 50 i više metara jer je na većim visinama vjetar snažniji i stalniji pa se iz njega može proizvesti više električne energije.</a:t>
            </a:r>
          </a:p>
          <a:p>
            <a:r>
              <a:rPr lang="sr-Latn-BA" sz="1200" dirty="0">
                <a:latin typeface="Cambria" pitchFamily="18" charset="0"/>
              </a:rPr>
              <a:t>9</a:t>
            </a:r>
            <a:r>
              <a:rPr lang="sr-Latn-BA" sz="1200" i="1" dirty="0">
                <a:latin typeface="Cambria" pitchFamily="18" charset="0"/>
              </a:rPr>
              <a:t>. </a:t>
            </a:r>
            <a:r>
              <a:rPr lang="en-US" sz="1200" i="1" dirty="0">
                <a:latin typeface="Cambria" pitchFamily="18" charset="0"/>
              </a:rPr>
              <a:t>U </a:t>
            </a:r>
            <a:r>
              <a:rPr lang="en-US" sz="1200" i="1" dirty="0" err="1">
                <a:latin typeface="Cambria" pitchFamily="18" charset="0"/>
              </a:rPr>
              <a:t>biomasu</a:t>
            </a:r>
            <a:r>
              <a:rPr lang="en-US" sz="1200" i="1" dirty="0">
                <a:latin typeface="Cambria" pitchFamily="18" charset="0"/>
              </a:rPr>
              <a:t> se </a:t>
            </a:r>
            <a:r>
              <a:rPr lang="en-US" sz="1200" i="1" dirty="0" err="1">
                <a:latin typeface="Cambria" pitchFamily="18" charset="0"/>
              </a:rPr>
              <a:t>ubrajaju</a:t>
            </a:r>
            <a:r>
              <a:rPr lang="en-US" sz="1200" i="1" dirty="0">
                <a:latin typeface="Cambria" pitchFamily="18" charset="0"/>
              </a:rPr>
              <a:t> </a:t>
            </a:r>
            <a:r>
              <a:rPr lang="en-US" sz="1200" i="1" dirty="0" err="1">
                <a:latin typeface="Cambria" pitchFamily="18" charset="0"/>
              </a:rPr>
              <a:t>drvo</a:t>
            </a:r>
            <a:r>
              <a:rPr lang="en-US" sz="1200" i="1" dirty="0">
                <a:latin typeface="Cambria" pitchFamily="18" charset="0"/>
              </a:rPr>
              <a:t>, </a:t>
            </a:r>
            <a:r>
              <a:rPr lang="en-US" sz="1200" i="1" dirty="0" err="1">
                <a:latin typeface="Cambria" pitchFamily="18" charset="0"/>
              </a:rPr>
              <a:t>slama</a:t>
            </a:r>
            <a:r>
              <a:rPr lang="en-US" sz="1200" i="1" dirty="0">
                <a:latin typeface="Cambria" pitchFamily="18" charset="0"/>
              </a:rPr>
              <a:t>, </a:t>
            </a:r>
            <a:r>
              <a:rPr lang="en-US" sz="1200" i="1" dirty="0" err="1">
                <a:latin typeface="Cambria" pitchFamily="18" charset="0"/>
              </a:rPr>
              <a:t>ostaci</a:t>
            </a:r>
            <a:r>
              <a:rPr lang="en-US" sz="1200" i="1" dirty="0">
                <a:latin typeface="Cambria" pitchFamily="18" charset="0"/>
              </a:rPr>
              <a:t> </a:t>
            </a:r>
            <a:r>
              <a:rPr lang="en-US" sz="1200" i="1" dirty="0" err="1">
                <a:latin typeface="Cambria" pitchFamily="18" charset="0"/>
              </a:rPr>
              <a:t>hrane</a:t>
            </a:r>
            <a:r>
              <a:rPr lang="en-US" sz="1200" i="1" dirty="0">
                <a:latin typeface="Cambria" pitchFamily="18" charset="0"/>
              </a:rPr>
              <a:t>,</a:t>
            </a:r>
            <a:r>
              <a:rPr lang="sr-Latn-BA" sz="1200" i="1" dirty="0">
                <a:latin typeface="Cambria" pitchFamily="18" charset="0"/>
              </a:rPr>
              <a:t> </a:t>
            </a:r>
            <a:r>
              <a:rPr lang="en-US" sz="1200" i="1" dirty="0" err="1">
                <a:latin typeface="Cambria" pitchFamily="18" charset="0"/>
              </a:rPr>
              <a:t>ostaci</a:t>
            </a:r>
            <a:r>
              <a:rPr lang="en-US" sz="1200" i="1" dirty="0">
                <a:latin typeface="Cambria" pitchFamily="18" charset="0"/>
              </a:rPr>
              <a:t> </a:t>
            </a:r>
            <a:r>
              <a:rPr lang="en-US" sz="1200" i="1" dirty="0" err="1">
                <a:latin typeface="Cambria" pitchFamily="18" charset="0"/>
              </a:rPr>
              <a:t>iz</a:t>
            </a:r>
            <a:r>
              <a:rPr lang="en-US" sz="1200" i="1" dirty="0">
                <a:latin typeface="Cambria" pitchFamily="18" charset="0"/>
              </a:rPr>
              <a:t> </a:t>
            </a:r>
            <a:r>
              <a:rPr lang="en-US" sz="1200" i="1" dirty="0" err="1">
                <a:latin typeface="Cambria" pitchFamily="18" charset="0"/>
              </a:rPr>
              <a:t>drvne</a:t>
            </a:r>
            <a:r>
              <a:rPr lang="en-US" sz="1200" i="1" dirty="0">
                <a:latin typeface="Cambria" pitchFamily="18" charset="0"/>
              </a:rPr>
              <a:t> </a:t>
            </a:r>
            <a:r>
              <a:rPr lang="en-US" sz="1200" i="1" dirty="0" err="1">
                <a:latin typeface="Cambria" pitchFamily="18" charset="0"/>
              </a:rPr>
              <a:t>industrije</a:t>
            </a:r>
            <a:r>
              <a:rPr lang="en-US" sz="1200" i="1" dirty="0">
                <a:latin typeface="Cambria" pitchFamily="18" charset="0"/>
              </a:rPr>
              <a:t> i </a:t>
            </a:r>
            <a:r>
              <a:rPr lang="en-US" sz="1200" i="1" dirty="0" err="1">
                <a:latin typeface="Cambria" pitchFamily="18" charset="0"/>
              </a:rPr>
              <a:t>slično</a:t>
            </a:r>
            <a:r>
              <a:rPr lang="en-US" sz="1200" i="1" dirty="0">
                <a:latin typeface="Cambria" pitchFamily="18" charset="0"/>
              </a:rPr>
              <a:t>.</a:t>
            </a:r>
            <a:endParaRPr lang="sr-Latn-BA" sz="1200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170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564262"/>
              </p:ext>
            </p:extLst>
          </p:nvPr>
        </p:nvGraphicFramePr>
        <p:xfrm>
          <a:off x="533401" y="1524001"/>
          <a:ext cx="8001000" cy="4808999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704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5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44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3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33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6463"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400" b="1" u="none" strike="noStrike" dirty="0">
                          <a:effectLst/>
                        </a:rPr>
                        <a:t>Potrošač</a:t>
                      </a:r>
                      <a:endParaRPr lang="sr-Latn-C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400" b="1" u="none" strike="noStrike" dirty="0">
                          <a:effectLst/>
                        </a:rPr>
                        <a:t>Snaga</a:t>
                      </a:r>
                      <a:endParaRPr lang="sr-Latn-C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400" b="1" u="none" strike="noStrike" dirty="0">
                          <a:effectLst/>
                        </a:rPr>
                        <a:t>Vrijeme rada tokom dana</a:t>
                      </a:r>
                      <a:endParaRPr lang="sr-Latn-C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400" b="1" u="none" strike="noStrike" dirty="0">
                          <a:effectLst/>
                        </a:rPr>
                        <a:t>Dnevna potrošnja</a:t>
                      </a:r>
                      <a:endParaRPr lang="sr-Latn-C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400" b="1" u="none" strike="noStrike" dirty="0">
                          <a:effectLst/>
                        </a:rPr>
                        <a:t>Mjesečna potrošnja</a:t>
                      </a:r>
                      <a:endParaRPr lang="sr-Latn-C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878"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200" b="0" u="none" strike="noStrike" dirty="0">
                          <a:effectLst/>
                          <a:latin typeface="+mn-lt"/>
                        </a:rPr>
                        <a:t>10 sijalica od 60W</a:t>
                      </a:r>
                      <a:endParaRPr lang="sr-Latn-C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09" marR="9309" marT="93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 dirty="0">
                          <a:effectLst/>
                        </a:rPr>
                        <a:t>0,6kW</a:t>
                      </a:r>
                      <a:endParaRPr lang="sr-Latn-C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3</a:t>
                      </a:r>
                      <a:r>
                        <a:rPr lang="sr-Latn-CS" sz="1600" u="none" strike="noStrike" dirty="0">
                          <a:effectLst/>
                        </a:rPr>
                        <a:t>h</a:t>
                      </a:r>
                      <a:endParaRPr lang="sr-Latn-C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1,8</a:t>
                      </a:r>
                      <a:r>
                        <a:rPr lang="sr-Latn-CS" sz="1600" u="none" strike="noStrike" dirty="0">
                          <a:effectLst/>
                        </a:rPr>
                        <a:t>kWh</a:t>
                      </a:r>
                      <a:endParaRPr lang="sr-Latn-C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54</a:t>
                      </a:r>
                      <a:r>
                        <a:rPr lang="sr-Latn-CS" sz="1600" u="none" strike="noStrike" dirty="0">
                          <a:effectLst/>
                        </a:rPr>
                        <a:t>kWh </a:t>
                      </a:r>
                      <a:endParaRPr lang="sr-Latn-C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878"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200" b="0" u="none" strike="noStrike" dirty="0">
                          <a:effectLst/>
                          <a:latin typeface="+mn-lt"/>
                        </a:rPr>
                        <a:t>Električni šporet</a:t>
                      </a:r>
                      <a:endParaRPr lang="sr-Latn-C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09" marR="9309" marT="93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 dirty="0">
                          <a:effectLst/>
                        </a:rPr>
                        <a:t>1,8kW</a:t>
                      </a:r>
                      <a:endParaRPr lang="sr-Latn-C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>
                          <a:effectLst/>
                        </a:rPr>
                        <a:t>3h</a:t>
                      </a:r>
                      <a:endParaRPr lang="sr-Latn-C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>
                          <a:effectLst/>
                        </a:rPr>
                        <a:t>5,4kWh</a:t>
                      </a:r>
                      <a:endParaRPr lang="sr-Latn-C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>
                          <a:effectLst/>
                        </a:rPr>
                        <a:t>162kWh</a:t>
                      </a:r>
                      <a:endParaRPr lang="sr-Latn-C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878"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200" b="0" u="none" strike="noStrike" dirty="0">
                          <a:effectLst/>
                          <a:latin typeface="+mn-lt"/>
                        </a:rPr>
                        <a:t>Frižider</a:t>
                      </a:r>
                      <a:endParaRPr lang="sr-Latn-C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09" marR="9309" marT="93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 dirty="0">
                          <a:effectLst/>
                        </a:rPr>
                        <a:t>0,1kW</a:t>
                      </a:r>
                      <a:endParaRPr lang="sr-Latn-C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 dirty="0">
                          <a:effectLst/>
                        </a:rPr>
                        <a:t>24h</a:t>
                      </a:r>
                      <a:endParaRPr lang="sr-Latn-C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>
                          <a:effectLst/>
                        </a:rPr>
                        <a:t>2,4kWh</a:t>
                      </a:r>
                      <a:endParaRPr lang="sr-Latn-C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>
                          <a:effectLst/>
                        </a:rPr>
                        <a:t>72kWh</a:t>
                      </a:r>
                      <a:endParaRPr lang="sr-Latn-C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878"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200" b="0" u="none" strike="noStrike" dirty="0">
                          <a:effectLst/>
                          <a:latin typeface="Calibri" panose="020F0502020204030204" pitchFamily="34" charset="0"/>
                        </a:rPr>
                        <a:t>Mašina za posuđe</a:t>
                      </a:r>
                      <a:endParaRPr lang="vi-V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9" marR="9309" marT="93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 dirty="0">
                          <a:effectLst/>
                        </a:rPr>
                        <a:t>2kW</a:t>
                      </a:r>
                      <a:endParaRPr lang="sr-Latn-C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 dirty="0">
                          <a:effectLst/>
                        </a:rPr>
                        <a:t>1h</a:t>
                      </a:r>
                      <a:endParaRPr lang="sr-Latn-C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>
                          <a:effectLst/>
                        </a:rPr>
                        <a:t>2kWh</a:t>
                      </a:r>
                      <a:endParaRPr lang="sr-Latn-C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>
                          <a:effectLst/>
                        </a:rPr>
                        <a:t>60kWh</a:t>
                      </a:r>
                      <a:endParaRPr lang="sr-Latn-C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878"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200" b="0" u="none" strike="noStrike" dirty="0">
                          <a:effectLst/>
                          <a:latin typeface="+mn-lt"/>
                        </a:rPr>
                        <a:t>Mašina za veš</a:t>
                      </a:r>
                      <a:endParaRPr lang="sr-Latn-C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09" marR="9309" marT="93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 dirty="0">
                          <a:effectLst/>
                        </a:rPr>
                        <a:t>2kW</a:t>
                      </a:r>
                      <a:endParaRPr lang="sr-Latn-C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r>
                        <a:rPr lang="sr-Latn-CS" sz="1600" u="none" strike="noStrike" dirty="0">
                          <a:effectLst/>
                        </a:rPr>
                        <a:t>h</a:t>
                      </a:r>
                      <a:endParaRPr lang="sr-Latn-C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r>
                        <a:rPr lang="sr-Latn-CS" sz="1600" u="none" strike="noStrike" dirty="0">
                          <a:effectLst/>
                        </a:rPr>
                        <a:t>kWh</a:t>
                      </a:r>
                      <a:endParaRPr lang="sr-Latn-C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r>
                        <a:rPr lang="sr-Latn-CS" sz="1600" u="none" strike="noStrike" dirty="0">
                          <a:effectLst/>
                        </a:rPr>
                        <a:t>0kWh</a:t>
                      </a:r>
                      <a:endParaRPr lang="sr-Latn-C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878"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200" b="0" u="none" strike="noStrike" dirty="0">
                          <a:effectLst/>
                          <a:latin typeface="+mn-lt"/>
                        </a:rPr>
                        <a:t>Usisivač</a:t>
                      </a:r>
                      <a:endParaRPr lang="sr-Latn-C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09" marR="9309" marT="93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 dirty="0">
                          <a:effectLst/>
                        </a:rPr>
                        <a:t>1,6kW</a:t>
                      </a:r>
                      <a:endParaRPr lang="sr-Latn-C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 dirty="0">
                          <a:effectLst/>
                        </a:rPr>
                        <a:t>0,</a:t>
                      </a:r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r>
                        <a:rPr lang="sr-Latn-CS" sz="1600" u="none" strike="noStrike" dirty="0">
                          <a:effectLst/>
                        </a:rPr>
                        <a:t>5h</a:t>
                      </a:r>
                      <a:endParaRPr lang="sr-Latn-C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 dirty="0">
                          <a:effectLst/>
                        </a:rPr>
                        <a:t>0,</a:t>
                      </a:r>
                      <a:r>
                        <a:rPr lang="en-US" sz="1600" u="none" strike="noStrike" dirty="0">
                          <a:effectLst/>
                        </a:rPr>
                        <a:t>4</a:t>
                      </a:r>
                      <a:r>
                        <a:rPr lang="sr-Latn-CS" sz="1600" u="none" strike="noStrike" dirty="0">
                          <a:effectLst/>
                        </a:rPr>
                        <a:t>kWh</a:t>
                      </a:r>
                      <a:endParaRPr lang="sr-Latn-C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12</a:t>
                      </a:r>
                      <a:r>
                        <a:rPr lang="sr-Latn-CS" sz="1600" u="none" strike="noStrike" dirty="0">
                          <a:effectLst/>
                        </a:rPr>
                        <a:t>kWh</a:t>
                      </a:r>
                      <a:endParaRPr lang="sr-Latn-C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1878"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200" b="0" u="none" strike="noStrike" dirty="0">
                          <a:effectLst/>
                          <a:latin typeface="+mn-lt"/>
                        </a:rPr>
                        <a:t>Bojler</a:t>
                      </a:r>
                      <a:endParaRPr lang="sr-Latn-C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09" marR="9309" marT="93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>
                          <a:effectLst/>
                        </a:rPr>
                        <a:t>2kW</a:t>
                      </a:r>
                      <a:endParaRPr lang="sr-Latn-C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r>
                        <a:rPr lang="sr-Latn-CS" sz="1600" u="none" strike="noStrike" dirty="0">
                          <a:effectLst/>
                        </a:rPr>
                        <a:t>h</a:t>
                      </a:r>
                      <a:endParaRPr lang="sr-Latn-C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4</a:t>
                      </a:r>
                      <a:r>
                        <a:rPr lang="sr-Latn-CS" sz="1600" u="none" strike="noStrike" dirty="0">
                          <a:effectLst/>
                        </a:rPr>
                        <a:t>kWh</a:t>
                      </a:r>
                      <a:endParaRPr lang="sr-Latn-C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120</a:t>
                      </a:r>
                      <a:r>
                        <a:rPr lang="sr-Latn-CS" sz="1600" u="none" strike="noStrike" dirty="0">
                          <a:effectLst/>
                        </a:rPr>
                        <a:t>kWh</a:t>
                      </a:r>
                      <a:endParaRPr lang="sr-Latn-C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1878"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200" b="0" u="none" strike="noStrike" dirty="0">
                          <a:effectLst/>
                          <a:latin typeface="+mn-lt"/>
                        </a:rPr>
                        <a:t>Televizor</a:t>
                      </a:r>
                      <a:endParaRPr lang="sr-Latn-C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09" marR="9309" marT="93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>
                          <a:effectLst/>
                        </a:rPr>
                        <a:t>0,5kW</a:t>
                      </a:r>
                      <a:endParaRPr lang="sr-Latn-C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3</a:t>
                      </a:r>
                      <a:r>
                        <a:rPr lang="sr-Latn-CS" sz="1600" u="none" strike="noStrike" dirty="0">
                          <a:effectLst/>
                        </a:rPr>
                        <a:t>h</a:t>
                      </a:r>
                      <a:endParaRPr lang="sr-Latn-C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1,5</a:t>
                      </a:r>
                      <a:r>
                        <a:rPr lang="sr-Latn-CS" sz="1600" u="none" strike="noStrike" dirty="0">
                          <a:effectLst/>
                        </a:rPr>
                        <a:t>kWh</a:t>
                      </a:r>
                      <a:endParaRPr lang="sr-Latn-C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45</a:t>
                      </a:r>
                      <a:r>
                        <a:rPr lang="sr-Latn-CS" sz="1600" u="none" strike="noStrike" dirty="0">
                          <a:effectLst/>
                        </a:rPr>
                        <a:t>kWh</a:t>
                      </a:r>
                      <a:endParaRPr lang="sr-Latn-C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1878"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200" b="0" u="none" strike="noStrike" dirty="0">
                          <a:effectLst/>
                          <a:latin typeface="+mn-lt"/>
                        </a:rPr>
                        <a:t>Računar</a:t>
                      </a:r>
                      <a:endParaRPr lang="sr-Latn-C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09" marR="9309" marT="93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>
                          <a:effectLst/>
                        </a:rPr>
                        <a:t>0,6kW</a:t>
                      </a:r>
                      <a:endParaRPr lang="sr-Latn-C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 dirty="0">
                          <a:effectLst/>
                        </a:rPr>
                        <a:t>3h</a:t>
                      </a:r>
                      <a:endParaRPr lang="sr-Latn-C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 dirty="0">
                          <a:effectLst/>
                        </a:rPr>
                        <a:t>1,8kWh</a:t>
                      </a:r>
                      <a:endParaRPr lang="sr-Latn-C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 dirty="0">
                          <a:effectLst/>
                        </a:rPr>
                        <a:t>54kWh</a:t>
                      </a:r>
                      <a:endParaRPr lang="sr-Latn-C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1878"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200" b="0" u="none" strike="noStrike" dirty="0">
                          <a:effectLst/>
                          <a:latin typeface="Calibri" panose="020F0502020204030204" pitchFamily="34" charset="0"/>
                        </a:rPr>
                        <a:t>Klima uređaj</a:t>
                      </a:r>
                      <a:endParaRPr lang="vi-V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9" marR="9309" marT="93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>
                          <a:effectLst/>
                        </a:rPr>
                        <a:t>3,2kW</a:t>
                      </a:r>
                      <a:endParaRPr lang="sr-Latn-C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 dirty="0">
                          <a:effectLst/>
                        </a:rPr>
                        <a:t>6h</a:t>
                      </a:r>
                      <a:endParaRPr lang="sr-Latn-C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 dirty="0">
                          <a:effectLst/>
                        </a:rPr>
                        <a:t>19,2kWh</a:t>
                      </a:r>
                      <a:endParaRPr lang="sr-Latn-C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 dirty="0">
                          <a:effectLst/>
                        </a:rPr>
                        <a:t>576kWh</a:t>
                      </a:r>
                      <a:endParaRPr lang="sr-Latn-C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1878"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200" b="0" u="none" strike="noStrike" dirty="0">
                          <a:effectLst/>
                          <a:latin typeface="+mn-lt"/>
                        </a:rPr>
                        <a:t>Pegla</a:t>
                      </a:r>
                      <a:endParaRPr lang="sr-Latn-C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09" marR="9309" marT="93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>
                          <a:effectLst/>
                        </a:rPr>
                        <a:t>1,8kW</a:t>
                      </a:r>
                      <a:endParaRPr lang="sr-Latn-C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>
                          <a:effectLst/>
                        </a:rPr>
                        <a:t>0,2h</a:t>
                      </a:r>
                      <a:endParaRPr lang="sr-Latn-C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 dirty="0">
                          <a:effectLst/>
                        </a:rPr>
                        <a:t>0,36kWh</a:t>
                      </a:r>
                      <a:endParaRPr lang="sr-Latn-C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 dirty="0">
                          <a:effectLst/>
                        </a:rPr>
                        <a:t>10,8kWh</a:t>
                      </a:r>
                      <a:endParaRPr lang="sr-Latn-C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1878"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200" b="0" u="none" strike="noStrike" dirty="0">
                          <a:effectLst/>
                          <a:latin typeface="+mn-lt"/>
                        </a:rPr>
                        <a:t>Fen</a:t>
                      </a:r>
                      <a:endParaRPr lang="sr-Latn-C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309" marR="9309" marT="930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>
                          <a:effectLst/>
                        </a:rPr>
                        <a:t>1,6kW</a:t>
                      </a:r>
                      <a:endParaRPr lang="sr-Latn-C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>
                          <a:effectLst/>
                        </a:rPr>
                        <a:t>0,25h</a:t>
                      </a:r>
                      <a:endParaRPr lang="sr-Latn-C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>
                          <a:effectLst/>
                        </a:rPr>
                        <a:t>0,4kWh</a:t>
                      </a:r>
                      <a:endParaRPr lang="sr-Latn-C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CS" sz="1600" u="none" strike="noStrike" dirty="0">
                          <a:effectLst/>
                        </a:rPr>
                        <a:t>12kWh</a:t>
                      </a:r>
                      <a:endParaRPr lang="sr-Latn-C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09" marR="9309" marT="9309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76489"/>
              </p:ext>
            </p:extLst>
          </p:nvPr>
        </p:nvGraphicFramePr>
        <p:xfrm>
          <a:off x="152400" y="152400"/>
          <a:ext cx="8610600" cy="9030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1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96875" indent="-28575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 razlicite kucne aparate,</a:t>
                      </a:r>
                      <a:r>
                        <a:rPr lang="en-US" sz="1400" b="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ocitavaju snagu i procjenjuju vrijeme rada tokom dana. Popunjaju tabelu</a:t>
                      </a:r>
                    </a:p>
                    <a:p>
                      <a:pPr marL="396875" indent="-28575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sr-Latn-CS" sz="14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Računaju utrošak električne energije za različite kućne aparate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na dnevnom i mjesecnom</a:t>
                      </a:r>
                      <a:r>
                        <a:rPr lang="en-US" sz="1400" b="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nivou. </a:t>
                      </a:r>
                    </a:p>
                    <a:p>
                      <a:pPr marL="396875" indent="-28575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sz="1400" b="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Koristeci racun za utrosenu elektricnu energiju ocitavaju cijenu 1kWh i vrse proracune za konkretne uredjaje, koliko kosta mjesecna potrosnja.</a:t>
                      </a:r>
                      <a:endParaRPr lang="sr-Latn-CS" sz="1400" b="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7355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4" name="Slika 6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3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362150"/>
              </p:ext>
            </p:extLst>
          </p:nvPr>
        </p:nvGraphicFramePr>
        <p:xfrm>
          <a:off x="-4998" y="2962432"/>
          <a:ext cx="9148998" cy="5427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8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2768">
                <a:tc>
                  <a:txBody>
                    <a:bodyPr/>
                    <a:lstStyle/>
                    <a:p>
                      <a:pPr marL="111125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CS" sz="1400" b="1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Promišljaju o svojim uobičajenim svakodnevnim postupcima u kući i školi i navode primjere odgovornog</a:t>
                      </a:r>
                      <a:r>
                        <a:rPr lang="sr-Latn-CS" sz="1400" b="1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odnosa sa ciljem racionalne potrošnje energije</a:t>
                      </a:r>
                      <a:endParaRPr lang="sr-Latn-CS" sz="1400" b="1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5588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602658"/>
              </p:ext>
            </p:extLst>
          </p:nvPr>
        </p:nvGraphicFramePr>
        <p:xfrm>
          <a:off x="152399" y="152400"/>
          <a:ext cx="8956963" cy="5869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56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111125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CS" sz="1800" b="1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Promišljaju o svojim uobičajenim svakodnevnim postupcima u kući i školi i navode primjere odgovornog</a:t>
                      </a:r>
                      <a:r>
                        <a:rPr lang="sr-Latn-CS" sz="1800" b="1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odnosa sa ciljem racionalne potrošnje energije</a:t>
                      </a:r>
                      <a:endParaRPr lang="sr-Latn-CS" sz="1800" b="1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CS"/>
          </a:p>
        </p:txBody>
      </p:sp>
      <p:grpSp>
        <p:nvGrpSpPr>
          <p:cNvPr id="29" name="Group 28"/>
          <p:cNvGrpSpPr/>
          <p:nvPr/>
        </p:nvGrpSpPr>
        <p:grpSpPr>
          <a:xfrm>
            <a:off x="228600" y="838200"/>
            <a:ext cx="3588326" cy="1016000"/>
            <a:chOff x="304800" y="914401"/>
            <a:chExt cx="3588326" cy="1016000"/>
          </a:xfrm>
        </p:grpSpPr>
        <p:pic>
          <p:nvPicPr>
            <p:cNvPr id="16" name="Picture 2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914401"/>
              <a:ext cx="1219200" cy="10160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1517073" y="1099235"/>
              <a:ext cx="2376053" cy="64633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r-Latn-CS" dirty="0"/>
                <a:t>Isključimo svijetlo kad napuštamo prostoriju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52400" y="1905000"/>
            <a:ext cx="4096735" cy="1447800"/>
            <a:chOff x="284019" y="2057400"/>
            <a:chExt cx="4096735" cy="1447800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10" t="27770"/>
            <a:stretch/>
          </p:blipFill>
          <p:spPr bwMode="auto">
            <a:xfrm>
              <a:off x="284019" y="2057400"/>
              <a:ext cx="1270408" cy="1447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1561354" y="2400300"/>
              <a:ext cx="2819400" cy="64633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r-Latn-CS" dirty="0"/>
                <a:t>Vrata od frižidera ne držimo bez potrebe otvorenim. 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52400" y="3429000"/>
            <a:ext cx="3422072" cy="1115291"/>
            <a:chOff x="152400" y="3609109"/>
            <a:chExt cx="3422072" cy="1115291"/>
          </a:xfrm>
        </p:grpSpPr>
        <p:pic>
          <p:nvPicPr>
            <p:cNvPr id="23" name="Slika 83"/>
            <p:cNvPicPr>
              <a:picLocks/>
            </p:cNvPicPr>
            <p:nvPr/>
          </p:nvPicPr>
          <p:blipFill rotWithShape="1">
            <a:blip r:embed="rId5" cstate="print"/>
            <a:srcRect l="62194" t="47476" r="10737" b="5252"/>
            <a:stretch/>
          </p:blipFill>
          <p:spPr bwMode="auto">
            <a:xfrm>
              <a:off x="152400" y="3609109"/>
              <a:ext cx="1143000" cy="1115291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24" name="TextBox 23"/>
            <p:cNvSpPr txBox="1"/>
            <p:nvPr/>
          </p:nvSpPr>
          <p:spPr>
            <a:xfrm>
              <a:off x="1330036" y="3913909"/>
              <a:ext cx="2244436" cy="646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r-Latn-CS" dirty="0"/>
                <a:t>Obične sijalice zamijenimo štednim.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52400" y="4648200"/>
            <a:ext cx="4191000" cy="983564"/>
            <a:chOff x="284019" y="4892841"/>
            <a:chExt cx="4191000" cy="983564"/>
          </a:xfrm>
        </p:grpSpPr>
        <p:pic>
          <p:nvPicPr>
            <p:cNvPr id="27" name="Slika 87"/>
            <p:cNvPicPr>
              <a:picLocks/>
            </p:cNvPicPr>
            <p:nvPr/>
          </p:nvPicPr>
          <p:blipFill rotWithShape="1">
            <a:blip r:embed="rId6" cstate="print"/>
            <a:srcRect l="56302" t="2258" r="3591" b="42547"/>
            <a:stretch/>
          </p:blipFill>
          <p:spPr bwMode="auto">
            <a:xfrm>
              <a:off x="284019" y="4892841"/>
              <a:ext cx="1295400" cy="983564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</p:spPr>
        </p:pic>
        <p:sp>
          <p:nvSpPr>
            <p:cNvPr id="28" name="TextBox 27"/>
            <p:cNvSpPr txBox="1"/>
            <p:nvPr/>
          </p:nvSpPr>
          <p:spPr>
            <a:xfrm>
              <a:off x="1579419" y="5128477"/>
              <a:ext cx="2895600" cy="646331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r-Latn-CS" dirty="0"/>
                <a:t>Isključimo računar i druge uređaje kada ih ne koristimo.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334002" y="929516"/>
            <a:ext cx="3775362" cy="1339166"/>
            <a:chOff x="5334002" y="929516"/>
            <a:chExt cx="3775362" cy="1339166"/>
          </a:xfrm>
        </p:grpSpPr>
        <p:pic>
          <p:nvPicPr>
            <p:cNvPr id="35" name="Slika 82"/>
            <p:cNvPicPr>
              <a:picLocks/>
            </p:cNvPicPr>
            <p:nvPr/>
          </p:nvPicPr>
          <p:blipFill rotWithShape="1">
            <a:blip r:embed="rId7" cstate="print"/>
            <a:srcRect l="54237" t="14917" r="3082" b="33738"/>
            <a:stretch/>
          </p:blipFill>
          <p:spPr bwMode="auto">
            <a:xfrm>
              <a:off x="7710055" y="929516"/>
              <a:ext cx="1399309" cy="1339166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</p:spPr>
        </p:pic>
        <p:sp>
          <p:nvSpPr>
            <p:cNvPr id="36" name="TextBox 35"/>
            <p:cNvSpPr txBox="1"/>
            <p:nvPr/>
          </p:nvSpPr>
          <p:spPr>
            <a:xfrm>
              <a:off x="5334002" y="1258669"/>
              <a:ext cx="2376053" cy="64633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r-Latn-CS" dirty="0"/>
                <a:t>Od kvaliteta izolacije zavisi i ušteda energije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800600" y="2377423"/>
            <a:ext cx="4274128" cy="975377"/>
            <a:chOff x="4800600" y="2377423"/>
            <a:chExt cx="4274128" cy="975377"/>
          </a:xfrm>
        </p:grpSpPr>
        <p:pic>
          <p:nvPicPr>
            <p:cNvPr id="40" name="Slika 86"/>
            <p:cNvPicPr>
              <a:picLocks/>
            </p:cNvPicPr>
            <p:nvPr/>
          </p:nvPicPr>
          <p:blipFill rotWithShape="1">
            <a:blip r:embed="rId8" cstate="print"/>
            <a:srcRect l="60909" t="10404" r="10151" b="57798"/>
            <a:stretch/>
          </p:blipFill>
          <p:spPr bwMode="auto">
            <a:xfrm>
              <a:off x="7710055" y="2377423"/>
              <a:ext cx="1364673" cy="975377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</p:spPr>
        </p:pic>
        <p:sp>
          <p:nvSpPr>
            <p:cNvPr id="41" name="TextBox 40"/>
            <p:cNvSpPr txBox="1"/>
            <p:nvPr/>
          </p:nvSpPr>
          <p:spPr>
            <a:xfrm>
              <a:off x="4800600" y="2541945"/>
              <a:ext cx="2895600" cy="646331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r-Latn-CS" dirty="0"/>
                <a:t>Zatvorimo prozore i vrata kada je uključeno grijanje.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648200" y="3429000"/>
            <a:ext cx="4419600" cy="1454836"/>
            <a:chOff x="4648200" y="3429000"/>
            <a:chExt cx="4419600" cy="1454836"/>
          </a:xfrm>
        </p:grpSpPr>
        <p:pic>
          <p:nvPicPr>
            <p:cNvPr id="44" name="Slika 84"/>
            <p:cNvPicPr>
              <a:picLocks/>
            </p:cNvPicPr>
            <p:nvPr/>
          </p:nvPicPr>
          <p:blipFill rotWithShape="1">
            <a:blip r:embed="rId9" cstate="print"/>
            <a:srcRect l="56241" t="24342" r="770" b="21582"/>
            <a:stretch/>
          </p:blipFill>
          <p:spPr bwMode="auto">
            <a:xfrm>
              <a:off x="7536873" y="3429000"/>
              <a:ext cx="1530927" cy="1454836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45" name="TextBox 44"/>
            <p:cNvSpPr txBox="1"/>
            <p:nvPr/>
          </p:nvSpPr>
          <p:spPr>
            <a:xfrm>
              <a:off x="4648200" y="3663479"/>
              <a:ext cx="2867891" cy="92333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r-Latn-CS" dirty="0"/>
                <a:t>Ne ostavljajmo vodu da curi. Birajmo tuširanje umjesto kupanje u kadi.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029200" y="5089813"/>
            <a:ext cx="3976255" cy="1555173"/>
            <a:chOff x="5029200" y="5089813"/>
            <a:chExt cx="3976255" cy="1555173"/>
          </a:xfrm>
        </p:grpSpPr>
        <p:pic>
          <p:nvPicPr>
            <p:cNvPr id="49" name="Picture 4" descr="16. Vesna Veljković &amp;#39;&amp;#39;BICIKL&amp;#39;&amp;#39; audio snimak - matrica + hor (1997) - YouTube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52" r="26061" b="7312"/>
            <a:stretch/>
          </p:blipFill>
          <p:spPr bwMode="auto">
            <a:xfrm>
              <a:off x="7235776" y="5089813"/>
              <a:ext cx="1769679" cy="1555173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TextBox 49"/>
            <p:cNvSpPr txBox="1"/>
            <p:nvPr/>
          </p:nvSpPr>
          <p:spPr>
            <a:xfrm>
              <a:off x="5029200" y="5867399"/>
              <a:ext cx="2192720" cy="646331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r-Latn-CS" dirty="0"/>
                <a:t>Koristimo bicikl umjesto  automobila.</a:t>
              </a:r>
            </a:p>
          </p:txBody>
        </p:sp>
      </p:grpSp>
      <p:pic>
        <p:nvPicPr>
          <p:cNvPr id="53" name="Slika 65"/>
          <p:cNvPicPr/>
          <p:nvPr/>
        </p:nvPicPr>
        <p:blipFill rotWithShape="1">
          <a:blip r:embed="rId11" cstate="print"/>
          <a:srcRect l="1" t="32277" r="-194"/>
          <a:stretch/>
        </p:blipFill>
        <p:spPr bwMode="auto">
          <a:xfrm>
            <a:off x="103909" y="5688275"/>
            <a:ext cx="1648691" cy="11697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4" name="TextBox 53"/>
          <p:cNvSpPr txBox="1"/>
          <p:nvPr/>
        </p:nvSpPr>
        <p:spPr>
          <a:xfrm>
            <a:off x="1773382" y="5782270"/>
            <a:ext cx="3255818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r-Latn-CS" dirty="0"/>
              <a:t>Savjetujmo roditeljima da pri kupovini kućnih aparata biraju one sa naljepnicom A.</a:t>
            </a:r>
          </a:p>
        </p:txBody>
      </p:sp>
    </p:spTree>
    <p:extLst>
      <p:ext uri="{BB962C8B-B14F-4D97-AF65-F5344CB8AC3E}">
        <p14:creationId xmlns:p14="http://schemas.microsoft.com/office/powerpoint/2010/main" val="1140656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76600"/>
            <a:ext cx="6248400" cy="3581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lika 64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533400"/>
            <a:ext cx="3657601" cy="3124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5" name="Slika 6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533400"/>
            <a:ext cx="3422073" cy="2971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735708"/>
              </p:ext>
            </p:extLst>
          </p:nvPr>
        </p:nvGraphicFramePr>
        <p:xfrm>
          <a:off x="152399" y="152400"/>
          <a:ext cx="8956963" cy="2934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56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111125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r-Latn-CS" sz="1800" b="1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Klasifikuju aparate za domaćinstvo prema EU oznakama energetskog razreda</a:t>
                      </a:r>
                    </a:p>
                  </a:txBody>
                  <a:tcPr marL="114300" marR="11430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6241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672</Words>
  <Application>Microsoft Office PowerPoint</Application>
  <PresentationFormat>Projekcija na ekranu (4:3)</PresentationFormat>
  <Paragraphs>119</Paragraphs>
  <Slides>7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SONJA</dc:creator>
  <cp:lastModifiedBy>epikatehin@gmail.com</cp:lastModifiedBy>
  <cp:revision>70</cp:revision>
  <dcterms:created xsi:type="dcterms:W3CDTF">2013-03-07T12:54:28Z</dcterms:created>
  <dcterms:modified xsi:type="dcterms:W3CDTF">2021-08-25T09:30:22Z</dcterms:modified>
</cp:coreProperties>
</file>