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434C9"/>
    <a:srgbClr val="344529"/>
    <a:srgbClr val="2B3922"/>
    <a:srgbClr val="2E3722"/>
    <a:srgbClr val="FCF7F1"/>
    <a:srgbClr val="B8D233"/>
    <a:srgbClr val="5CC6D6"/>
    <a:srgbClr val="F8D22F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219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7" y="2058390"/>
            <a:ext cx="5452526" cy="2907792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ME" sz="4400" u="sng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sr-Cyrl-ME" sz="4400" u="sng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sr-Cyrl-ME" sz="4400" u="sng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sr-Cyrl-ME" sz="4400" u="sng" dirty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sr-Cyrl-ME" sz="4400" u="sng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sr-Cyrl-ME" sz="4400" u="sng" dirty="0">
                <a:ln>
                  <a:noFill/>
                </a:ln>
                <a:solidFill>
                  <a:srgbClr val="D434C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ME" sz="4400" u="sng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ME" sz="4400" u="sng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ME" sz="4400" u="sng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sr-Cyrl-ME" sz="4400" u="sng" dirty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ME" sz="4400" u="sng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sr-Cyrl-ME" sz="4400" u="sng" dirty="0">
                <a:ln>
                  <a:noFill/>
                </a:ln>
                <a:solidFill>
                  <a:srgbClr val="D434C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Cyrl-ME" sz="4400" u="sng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br>
              <a:rPr lang="en-US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ME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r-Cyrl-ME" sz="4400" u="sng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ME" sz="4400" u="sng" dirty="0">
                <a:ln>
                  <a:noFill/>
                </a:ln>
                <a:solidFill>
                  <a:srgbClr val="D434C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ME" sz="4400" u="sng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Cyrl-ME" sz="4400" u="sng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ME" sz="4400" u="sng" dirty="0">
                <a:ln>
                  <a:noFill/>
                </a:ln>
                <a:solidFill>
                  <a:srgbClr val="D434C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ME" sz="4400" u="sng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sr-Cyrl-ME" sz="4400" u="sng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Cyrl-ME" sz="4400" u="sng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ME" sz="4400" u="sng" dirty="0">
                <a:ln>
                  <a:noFill/>
                </a:ln>
                <a:solidFill>
                  <a:srgbClr val="D434C9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Cyrl-ME" sz="4400" u="sng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7995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Cyrl-ME" sz="1400" dirty="0">
                <a:solidFill>
                  <a:schemeClr val="tx1"/>
                </a:solidFill>
              </a:rPr>
              <a:t>ЈУ ОШ „Народни херој Саво Илић“</a:t>
            </a:r>
          </a:p>
          <a:p>
            <a:pPr>
              <a:spcAft>
                <a:spcPts val="600"/>
              </a:spcAft>
            </a:pPr>
            <a:r>
              <a:rPr lang="sr-Cyrl-ME" sz="1400" dirty="0">
                <a:solidFill>
                  <a:schemeClr val="tx1"/>
                </a:solidFill>
              </a:rPr>
              <a:t>Доброта, Котор</a:t>
            </a:r>
          </a:p>
        </p:txBody>
      </p:sp>
      <p:pic>
        <p:nvPicPr>
          <p:cNvPr id="9218" name="Picture 2" descr="Kotorski karneval — Vikipedija, slobodna enciklopedija">
            <a:extLst>
              <a:ext uri="{FF2B5EF4-FFF2-40B4-BE49-F238E27FC236}">
                <a16:creationId xmlns:a16="http://schemas.microsoft.com/office/drawing/2014/main" id="{02C9B939-0B5D-443D-8521-77D183B8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0" y="1117066"/>
            <a:ext cx="4811826" cy="479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 advTm="5152">
        <p14:honeycomb/>
      </p:transition>
    </mc:Choice>
    <mc:Fallback>
      <p:transition spd="slow" advTm="515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500D5-08A1-46C1-99A4-A64348C97EA2}"/>
              </a:ext>
            </a:extLst>
          </p:cNvPr>
          <p:cNvSpPr txBox="1"/>
          <p:nvPr/>
        </p:nvSpPr>
        <p:spPr>
          <a:xfrm>
            <a:off x="386080" y="685123"/>
            <a:ext cx="11409680" cy="108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M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Суд  се креће ка свом одредишту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M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– судници на </a:t>
            </a:r>
            <a:r>
              <a:rPr lang="sr-Cyrl-ME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овореном</a:t>
            </a:r>
            <a:r>
              <a:rPr lang="sr-Cyrl-M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и мјесто спаљивања карневала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146" name="Picture 11" descr="A picture containing road, person, outdoor&#10;&#10;Description automatically generated">
            <a:extLst>
              <a:ext uri="{FF2B5EF4-FFF2-40B4-BE49-F238E27FC236}">
                <a16:creationId xmlns:a16="http://schemas.microsoft.com/office/drawing/2014/main" id="{C34730D9-85DC-4904-BBD8-AFA1BABD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394">
            <a:off x="718415" y="2514041"/>
            <a:ext cx="2642533" cy="26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0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1607C687-1C6E-4465-80F5-9E1B02D6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59" y="3947734"/>
            <a:ext cx="3329005" cy="24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AEB710-5334-4C88-9739-2DA172F21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CEEAE-AC8C-4F31-8ABE-23FBF7EB2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58958-C21E-4D72-AD66-854A95E67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51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4" name="Picture 10" descr="Spaljivanjem karnevala završene Zimske kotorske karnevalske feste | Boka  News">
            <a:extLst>
              <a:ext uri="{FF2B5EF4-FFF2-40B4-BE49-F238E27FC236}">
                <a16:creationId xmlns:a16="http://schemas.microsoft.com/office/drawing/2014/main" id="{09B36199-DB30-4706-B1AD-DCC488DA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85" y="1920954"/>
            <a:ext cx="2984152" cy="1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paljivanje karnevala | Share Montenegro">
            <a:extLst>
              <a:ext uri="{FF2B5EF4-FFF2-40B4-BE49-F238E27FC236}">
                <a16:creationId xmlns:a16="http://schemas.microsoft.com/office/drawing/2014/main" id="{964A2CDA-2798-450F-9E93-DF2ECF48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29">
            <a:off x="7961697" y="2625115"/>
            <a:ext cx="3402942" cy="25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17766"/>
      </p:ext>
    </p:extLst>
  </p:cSld>
  <p:clrMapOvr>
    <a:masterClrMapping/>
  </p:clrMapOvr>
  <p:transition spd="slow" advTm="6384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E471B0-F844-4909-8E63-581D8A66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4" y="569613"/>
            <a:ext cx="515429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ME" altLang="en-US" sz="2800" b="1" dirty="0">
                <a:solidFill>
                  <a:srgbClr val="7030A0"/>
                </a:solidFill>
                <a:latin typeface="+mj-lt"/>
              </a:rPr>
              <a:t>Неизбјежни…</a:t>
            </a:r>
            <a:endParaRPr lang="en-US" altLang="en-US" sz="2800" b="1" dirty="0">
              <a:solidFill>
                <a:srgbClr val="7030A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8" descr="Kotorske fešte - Furaj.ba | Furaj.ba">
            <a:extLst>
              <a:ext uri="{FF2B5EF4-FFF2-40B4-BE49-F238E27FC236}">
                <a16:creationId xmlns:a16="http://schemas.microsoft.com/office/drawing/2014/main" id="{050B8067-97B2-43E8-B918-01C6E94D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" y="2468879"/>
            <a:ext cx="4839335" cy="31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5A17BC1-11E1-4701-8559-DD9C9C32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9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3" name="Picture 5" descr="Vraćaju se maškarani Kotorani sa karnevala u Nici | Skala radio">
            <a:extLst>
              <a:ext uri="{FF2B5EF4-FFF2-40B4-BE49-F238E27FC236}">
                <a16:creationId xmlns:a16="http://schemas.microsoft.com/office/drawing/2014/main" id="{A4BC353F-3918-4046-8797-D052146B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93" y="969723"/>
            <a:ext cx="4759007" cy="35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44F6437-965D-4515-B1B9-85AEBA4A7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961" y="1779528"/>
            <a:ext cx="25704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ME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Манжоретке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C4CCF5-E780-48A1-BEBE-07F40B01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865" y="4635135"/>
            <a:ext cx="310197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Градска музика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68548"/>
      </p:ext>
    </p:extLst>
  </p:cSld>
  <p:clrMapOvr>
    <a:masterClrMapping/>
  </p:clrMapOvr>
  <p:transition spd="slow" advTm="7101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otor – Internacionalni letnji karneval ulicama grada od 21 sat | Boka News">
            <a:extLst>
              <a:ext uri="{FF2B5EF4-FFF2-40B4-BE49-F238E27FC236}">
                <a16:creationId xmlns:a16="http://schemas.microsoft.com/office/drawing/2014/main" id="{277DD5E5-0B89-425E-BFF4-7A5BE662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10" y="4080834"/>
            <a:ext cx="3994182" cy="23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tvorene Kotorske zimske karnevalske fešte | Radio DUX">
            <a:extLst>
              <a:ext uri="{FF2B5EF4-FFF2-40B4-BE49-F238E27FC236}">
                <a16:creationId xmlns:a16="http://schemas.microsoft.com/office/drawing/2014/main" id="{BCB1968A-41A8-4AF1-BF26-925A8FC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908">
            <a:off x="436557" y="1026385"/>
            <a:ext cx="3709443" cy="24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OTORSKE ZIMSKE KARNEVALSKE FEŠTE U PODNE – Festivali.Me">
            <a:extLst>
              <a:ext uri="{FF2B5EF4-FFF2-40B4-BE49-F238E27FC236}">
                <a16:creationId xmlns:a16="http://schemas.microsoft.com/office/drawing/2014/main" id="{6504F636-3B79-4CA4-9D69-23A127B9F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91"/>
          <a:stretch/>
        </p:blipFill>
        <p:spPr bwMode="auto">
          <a:xfrm>
            <a:off x="4934503" y="283283"/>
            <a:ext cx="2071390" cy="1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astovski karneval – Spaljen Oburgato Surgatore | Boka News">
            <a:extLst>
              <a:ext uri="{FF2B5EF4-FFF2-40B4-BE49-F238E27FC236}">
                <a16:creationId xmlns:a16="http://schemas.microsoft.com/office/drawing/2014/main" id="{35FBFE6B-3A8E-487F-BE1A-37117072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08" y="4080834"/>
            <a:ext cx="3491068" cy="23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Kotorani i furešti svi na fešte! | Skala radio">
            <a:extLst>
              <a:ext uri="{FF2B5EF4-FFF2-40B4-BE49-F238E27FC236}">
                <a16:creationId xmlns:a16="http://schemas.microsoft.com/office/drawing/2014/main" id="{8E4DE914-5D30-48D5-9DF5-D4EC95C2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691">
            <a:off x="7861413" y="882943"/>
            <a:ext cx="3678532" cy="27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Kotorski karneval 23. februara">
            <a:extLst>
              <a:ext uri="{FF2B5EF4-FFF2-40B4-BE49-F238E27FC236}">
                <a16:creationId xmlns:a16="http://schemas.microsoft.com/office/drawing/2014/main" id="{5BE43CE2-447D-46EB-A8D6-5521389E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27" y="1736639"/>
            <a:ext cx="3277698" cy="21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83200"/>
      </p:ext>
    </p:extLst>
  </p:cSld>
  <p:clrMapOvr>
    <a:masterClrMapping/>
  </p:clrMapOvr>
  <p:transition spd="slow" advTm="5389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 Kotoru svečano otvorene Tradicionalne zimske karnevalske fešte 2020 ::  Društvo">
            <a:extLst>
              <a:ext uri="{FF2B5EF4-FFF2-40B4-BE49-F238E27FC236}">
                <a16:creationId xmlns:a16="http://schemas.microsoft.com/office/drawing/2014/main" id="{42142FD8-CA7F-4776-9167-AC0024133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r="13438"/>
          <a:stretch/>
        </p:blipFill>
        <p:spPr bwMode="auto">
          <a:xfrm>
            <a:off x="2194560" y="1415239"/>
            <a:ext cx="3088640" cy="33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4297D8-9067-4440-9056-CD2B67CC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228" y="2921168"/>
            <a:ext cx="45106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ME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Фотографије </a:t>
            </a:r>
            <a:r>
              <a:rPr lang="sr-Cyrl-ME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припремили</a:t>
            </a:r>
            <a:r>
              <a:rPr lang="sr-Cyrl-ME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и презентацију урадили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ME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ученици Информатичке секције </a:t>
            </a:r>
          </a:p>
        </p:txBody>
      </p:sp>
    </p:spTree>
    <p:extLst>
      <p:ext uri="{BB962C8B-B14F-4D97-AF65-F5344CB8AC3E}">
        <p14:creationId xmlns:p14="http://schemas.microsoft.com/office/powerpoint/2010/main" val="2570492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71">
        <p15:prstTrans prst="fracture"/>
      </p:transition>
    </mc:Choice>
    <mc:Fallback>
      <p:transition spd="slow" advTm="607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775167-32D8-44F1-9AFB-AC20FF62910F}"/>
              </a:ext>
            </a:extLst>
          </p:cNvPr>
          <p:cNvSpPr>
            <a:spLocks noChangeArrowheads="1"/>
          </p:cNvSpPr>
          <p:nvPr/>
        </p:nvSpPr>
        <p:spPr bwMode="auto">
          <a:xfrm rot="21065276">
            <a:off x="762001" y="2254339"/>
            <a:ext cx="57772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ME" altLang="en-US" sz="5400" dirty="0">
                <a:solidFill>
                  <a:srgbClr val="7030A0"/>
                </a:solidFill>
                <a:latin typeface="+mj-lt"/>
              </a:rPr>
              <a:t>Из  </a:t>
            </a:r>
            <a:endParaRPr lang="sr-Latn-ME" altLang="en-US" sz="5400" dirty="0">
              <a:solidFill>
                <a:srgbClr val="7030A0"/>
              </a:solidFill>
              <a:latin typeface="+mj-lt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ME" altLang="en-US" sz="5400" dirty="0">
                <a:solidFill>
                  <a:srgbClr val="7030A0"/>
                </a:solidFill>
                <a:latin typeface="+mj-lt"/>
              </a:rPr>
              <a:t>архиве</a:t>
            </a:r>
            <a:endParaRPr kumimoji="0" lang="sr-Cyrl-M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55C34D-FC8D-43E8-9A84-D3438F92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10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 descr="OSVRT NA PRČANJSKI KARNEVAL I PAŠTICADU - Radio Kotor">
            <a:extLst>
              <a:ext uri="{FF2B5EF4-FFF2-40B4-BE49-F238E27FC236}">
                <a16:creationId xmlns:a16="http://schemas.microsoft.com/office/drawing/2014/main" id="{813E31B9-F7FB-4963-A76A-50499A1C3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1"/>
          <a:stretch/>
        </p:blipFill>
        <p:spPr bwMode="auto">
          <a:xfrm rot="884973">
            <a:off x="6811262" y="2490497"/>
            <a:ext cx="4125519" cy="25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94128"/>
      </p:ext>
    </p:extLst>
  </p:cSld>
  <p:clrMapOvr>
    <a:masterClrMapping/>
  </p:clrMapOvr>
  <p:transition spd="slow" advTm="6421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A picture containing text, outdoor, person, military vehicle&#10;&#10;Description automatically generated">
            <a:extLst>
              <a:ext uri="{FF2B5EF4-FFF2-40B4-BE49-F238E27FC236}">
                <a16:creationId xmlns:a16="http://schemas.microsoft.com/office/drawing/2014/main" id="{76878AF3-8E90-4A5E-A0D3-178AEA5C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94" y="1675367"/>
            <a:ext cx="3503985" cy="221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 descr="A picture containing text, road, mountain, outdoor&#10;&#10;Description automatically generated">
            <a:extLst>
              <a:ext uri="{FF2B5EF4-FFF2-40B4-BE49-F238E27FC236}">
                <a16:creationId xmlns:a16="http://schemas.microsoft.com/office/drawing/2014/main" id="{8ED2E833-323C-40F2-9FA9-9A8D68CE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02" y="1645172"/>
            <a:ext cx="3275212" cy="23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A picture containing person, outdoor, old&#10;&#10;Description automatically generated">
            <a:extLst>
              <a:ext uri="{FF2B5EF4-FFF2-40B4-BE49-F238E27FC236}">
                <a16:creationId xmlns:a16="http://schemas.microsoft.com/office/drawing/2014/main" id="{30043547-7097-4195-9D07-7D25C6D1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r="11340"/>
          <a:stretch>
            <a:fillRect/>
          </a:stretch>
        </p:blipFill>
        <p:spPr bwMode="auto">
          <a:xfrm>
            <a:off x="4289511" y="3891884"/>
            <a:ext cx="3275212" cy="23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7775167-32D8-44F1-9AFB-AC20FF62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48763"/>
            <a:ext cx="7294879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Ka</a:t>
            </a:r>
            <a:r>
              <a:rPr lang="sr-Cyrl-ME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рневалска</a:t>
            </a: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поворка креће се главном градском улицом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kumimoji="0" lang="sr-Cyrl-M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92B3DA-D5F5-40FF-BB2C-52DEC1B2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B4D975-0AC2-45CC-9B6B-06D7BD99832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11200" y="4370289"/>
            <a:ext cx="3992618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buFontTx/>
              <a:buChar char="•"/>
            </a:pPr>
            <a:r>
              <a:rPr lang="sr-Cyrl-ME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Абрум</a:t>
            </a: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– улицама Старог града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55C34D-FC8D-43E8-9A84-D3438F92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10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66542"/>
      </p:ext>
    </p:extLst>
  </p:cSld>
  <p:clrMapOvr>
    <a:masterClrMapping/>
  </p:clrMapOvr>
  <p:transition spd="slow" advTm="5953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CAD71F-6AFE-454B-9059-D1B1AFEDCAC7}"/>
              </a:ext>
            </a:extLst>
          </p:cNvPr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  <a:p>
            <a:pPr marL="342900" marR="0" lvl="0" indent="-3429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Суђење карневалу (кривцу за све лоше што се десило Которанима у протеклој години)</a:t>
            </a:r>
          </a:p>
        </p:txBody>
      </p:sp>
      <p:pic>
        <p:nvPicPr>
          <p:cNvPr id="4" name="Picture 3" descr="A large crowd of people&#10;&#10;Description automatically generated with low confidence">
            <a:extLst>
              <a:ext uri="{FF2B5EF4-FFF2-40B4-BE49-F238E27FC236}">
                <a16:creationId xmlns:a16="http://schemas.microsoft.com/office/drawing/2014/main" id="{4173F75C-42D0-4727-9564-F1037BC970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2" b="22149"/>
          <a:stretch/>
        </p:blipFill>
        <p:spPr bwMode="auto"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425719"/>
      </p:ext>
    </p:extLst>
  </p:cSld>
  <p:clrMapOvr>
    <a:masterClrMapping/>
  </p:clrMapOvr>
  <p:transition spd="slow" advTm="6355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>
            <a:extLst>
              <a:ext uri="{FF2B5EF4-FFF2-40B4-BE49-F238E27FC236}">
                <a16:creationId xmlns:a16="http://schemas.microsoft.com/office/drawing/2014/main" id="{580823F1-FF8D-41C2-A791-B726F126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09" y="2888454"/>
            <a:ext cx="5038129" cy="326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B530BD2-3570-49E9-AB7A-5E557BC3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537848"/>
            <a:ext cx="3395345" cy="22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A19D028-A39A-45DF-B317-C8079617B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863462"/>
            <a:ext cx="4307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Карневал – кривац   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966FA4-98C7-4E09-A9BF-57C4AA60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0E43B7-AF8F-44B6-B33D-61C47B3B9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017D2-9BA2-4649-910B-7FE64A5A56C0}"/>
              </a:ext>
            </a:extLst>
          </p:cNvPr>
          <p:cNvSpPr txBox="1"/>
          <p:nvPr/>
        </p:nvSpPr>
        <p:spPr>
          <a:xfrm>
            <a:off x="5325745" y="169760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Часни суд – читање оптужнице, одбране и пресуде.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4459941"/>
      </p:ext>
    </p:extLst>
  </p:cSld>
  <p:clrMapOvr>
    <a:masterClrMapping/>
  </p:clrMapOvr>
  <p:transition spd="slow" advTm="5859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61E22-1E7E-4776-94B7-286782DF9D8D}"/>
              </a:ext>
            </a:extLst>
          </p:cNvPr>
          <p:cNvSpPr txBox="1"/>
          <p:nvPr/>
        </p:nvSpPr>
        <p:spPr>
          <a:xfrm>
            <a:off x="904240" y="1374894"/>
            <a:ext cx="55981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ME" sz="5400" dirty="0">
                <a:solidFill>
                  <a:srgbClr val="7030A0"/>
                </a:solidFill>
                <a:latin typeface="+mj-lt"/>
              </a:rPr>
              <a:t>И…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ME" sz="5400" dirty="0">
                <a:solidFill>
                  <a:srgbClr val="7030A0"/>
                </a:solidFill>
                <a:latin typeface="+mj-lt"/>
              </a:rPr>
              <a:t> данас је скоро исто…</a:t>
            </a:r>
            <a:endParaRPr lang="en-US" sz="5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194" name="Picture 2" descr="Završene zimske karnevalske fešte u Kotoru">
            <a:extLst>
              <a:ext uri="{FF2B5EF4-FFF2-40B4-BE49-F238E27FC236}">
                <a16:creationId xmlns:a16="http://schemas.microsoft.com/office/drawing/2014/main" id="{E34FD72C-8994-473E-A6C0-BE5A2B33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58">
            <a:off x="6268721" y="1614781"/>
            <a:ext cx="5191760" cy="34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45782"/>
      </p:ext>
    </p:extLst>
  </p:cSld>
  <p:clrMapOvr>
    <a:masterClrMapping/>
  </p:clrMapOvr>
  <p:transition spd="slow" advTm="5952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A picture containing person, road, outdoor, people&#10;&#10;Description automatically generated">
            <a:extLst>
              <a:ext uri="{FF2B5EF4-FFF2-40B4-BE49-F238E27FC236}">
                <a16:creationId xmlns:a16="http://schemas.microsoft.com/office/drawing/2014/main" id="{CB943B54-F8D9-460D-A34A-85FCB6C2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4" b="55020"/>
          <a:stretch>
            <a:fillRect/>
          </a:stretch>
        </p:blipFill>
        <p:spPr bwMode="auto">
          <a:xfrm>
            <a:off x="1253687" y="2775790"/>
            <a:ext cx="3924525" cy="19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8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AE6C9923-DCE5-46AA-AFF4-1B755425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690">
            <a:off x="8783625" y="1033885"/>
            <a:ext cx="2501421" cy="20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5" descr="A picture containing person, road, outdoor, people&#10;&#10;Description automatically generated">
            <a:extLst>
              <a:ext uri="{FF2B5EF4-FFF2-40B4-BE49-F238E27FC236}">
                <a16:creationId xmlns:a16="http://schemas.microsoft.com/office/drawing/2014/main" id="{58109633-D050-4625-BD7E-4F8E93D5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 b="55006"/>
          <a:stretch>
            <a:fillRect/>
          </a:stretch>
        </p:blipFill>
        <p:spPr bwMode="auto">
          <a:xfrm>
            <a:off x="6431899" y="3978138"/>
            <a:ext cx="3484911" cy="17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73E0872-5D1E-44BB-ACD3-2041F12F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698" y="1205311"/>
            <a:ext cx="751284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Карневалска поворка се креће главном (и једином) саобраћајницом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DE3FE3-0CBB-40DE-86FF-6D755553D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4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1F255C-80CD-43BB-817D-678FB02C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DF9584B-BDF6-4E9D-9704-9A27224C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7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1952"/>
      </p:ext>
    </p:extLst>
  </p:cSld>
  <p:clrMapOvr>
    <a:masterClrMapping/>
  </p:clrMapOvr>
  <p:transition spd="slow" advTm="5894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2" descr="A group of people holding guns&#10;&#10;Description automatically generated with low confidence">
            <a:extLst>
              <a:ext uri="{FF2B5EF4-FFF2-40B4-BE49-F238E27FC236}">
                <a16:creationId xmlns:a16="http://schemas.microsoft.com/office/drawing/2014/main" id="{A9A57411-91C8-4A55-B1FD-9AAC49E1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783">
            <a:off x="638320" y="1073422"/>
            <a:ext cx="2605009" cy="32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17" descr="A picture containing person, road, outdoor, people&#10;&#10;Description automatically generated">
            <a:extLst>
              <a:ext uri="{FF2B5EF4-FFF2-40B4-BE49-F238E27FC236}">
                <a16:creationId xmlns:a16="http://schemas.microsoft.com/office/drawing/2014/main" id="{F63EB302-2B25-4FA3-9C5F-27365C98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6" r="47891"/>
          <a:stretch>
            <a:fillRect/>
          </a:stretch>
        </p:blipFill>
        <p:spPr bwMode="auto">
          <a:xfrm>
            <a:off x="3583438" y="3651172"/>
            <a:ext cx="4512285" cy="26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9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1B92638D-AFA7-4BA3-A747-46BDD37B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305">
            <a:off x="8277110" y="1473912"/>
            <a:ext cx="2826319" cy="35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513E94E6-1F4F-4E15-A1FA-8ED63327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ED48F7-17F4-482B-A273-B47A4EDE2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1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14F24A-C3E9-4373-A17C-A0944DD9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3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2083E31-2FD7-41A1-8B04-42376B0E2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F4044-CE82-45B1-9315-D1152B4C6679}"/>
              </a:ext>
            </a:extLst>
          </p:cNvPr>
          <p:cNvSpPr txBox="1"/>
          <p:nvPr/>
        </p:nvSpPr>
        <p:spPr>
          <a:xfrm>
            <a:off x="3190240" y="913043"/>
            <a:ext cx="60248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 даље на улици,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али савременије и модерније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ME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урађене маске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8303640"/>
      </p:ext>
    </p:extLst>
  </p:cSld>
  <p:clrMapOvr>
    <a:masterClrMapping/>
  </p:clrMapOvr>
  <p:transition spd="slow" advTm="5854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30CB73-A4F3-4EC7-9E8D-19B0EAA64D0A}"/>
              </a:ext>
            </a:extLst>
          </p:cNvPr>
          <p:cNvSpPr txBox="1"/>
          <p:nvPr/>
        </p:nvSpPr>
        <p:spPr>
          <a:xfrm>
            <a:off x="1605280" y="734814"/>
            <a:ext cx="817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M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 најмлађи су дио традиционалне </a:t>
            </a:r>
            <a:r>
              <a:rPr lang="sr-Cyrl-ME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поврке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122" name="Picture 1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C6465492-FCAE-45A4-9755-9A8DF20A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793">
            <a:off x="2074120" y="2047479"/>
            <a:ext cx="3279446" cy="33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6" descr="A picture containing person, road, outdoor, people&#10;&#10;Description automatically generated">
            <a:extLst>
              <a:ext uri="{FF2B5EF4-FFF2-40B4-BE49-F238E27FC236}">
                <a16:creationId xmlns:a16="http://schemas.microsoft.com/office/drawing/2014/main" id="{26740B29-000C-46F9-B6E7-5045538B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4" t="45264"/>
          <a:stretch>
            <a:fillRect/>
          </a:stretch>
        </p:blipFill>
        <p:spPr bwMode="auto">
          <a:xfrm rot="831175">
            <a:off x="6865142" y="2337277"/>
            <a:ext cx="3457417" cy="22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D96B8-3E0D-4104-B878-21E27557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EF6E1-603C-453D-A62A-D733078B6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M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r-Cyrl-M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412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Override1.xml><?xml version="1.0" encoding="utf-8"?>
<a:themeOverride xmlns:a="http://schemas.openxmlformats.org/drawingml/2006/main">
  <a:clrScheme name="FIVE">
    <a:dk1>
      <a:sysClr val="windowText" lastClr="000000"/>
    </a:dk1>
    <a:lt1>
      <a:sysClr val="window" lastClr="FFFFFF"/>
    </a:lt1>
    <a:dk2>
      <a:srgbClr val="505046"/>
    </a:dk2>
    <a:lt2>
      <a:srgbClr val="F5F6F4"/>
    </a:lt2>
    <a:accent1>
      <a:srgbClr val="57903F"/>
    </a:accent1>
    <a:accent2>
      <a:srgbClr val="F03F2B"/>
    </a:accent2>
    <a:accent3>
      <a:srgbClr val="3488A0"/>
    </a:accent3>
    <a:accent4>
      <a:srgbClr val="F8D22F"/>
    </a:accent4>
    <a:accent5>
      <a:srgbClr val="5CC6D6"/>
    </a:accent5>
    <a:accent6>
      <a:srgbClr val="B8D233"/>
    </a:accent6>
    <a:hlink>
      <a:srgbClr val="00B0F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140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SavonVTI</vt:lpstr>
      <vt:lpstr>КОТОРСКИ  КАРНЕВАЛ - НЕКАД И ДАНАС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КОТОРСКИ  КАРНЕВАЛ - НЕКАД И ДАНАС</dc:title>
  <dc:creator>Biljana Borozan</dc:creator>
  <cp:lastModifiedBy>Biljana Borozan</cp:lastModifiedBy>
  <cp:revision>14</cp:revision>
  <dcterms:created xsi:type="dcterms:W3CDTF">2021-05-02T12:43:05Z</dcterms:created>
  <dcterms:modified xsi:type="dcterms:W3CDTF">2021-06-13T18:30:14Z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