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6F9B7-388F-445C-A225-EEE24F68FA91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5D3C4-D96F-4299-888C-ECB57268FD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1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D3C4-D96F-4299-888C-ECB57268FD78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7A5F-76D0-4326-A9C0-7E0ADA296F9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B3C28D-F51E-4E3F-90A5-3F5869E021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7A5F-76D0-4326-A9C0-7E0ADA296F9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28D-F51E-4E3F-90A5-3F5869E021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7A5F-76D0-4326-A9C0-7E0ADA296F9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28D-F51E-4E3F-90A5-3F5869E021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0B7A5F-76D0-4326-A9C0-7E0ADA296F9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5B3C28D-F51E-4E3F-90A5-3F5869E021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7A5F-76D0-4326-A9C0-7E0ADA296F9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28D-F51E-4E3F-90A5-3F5869E021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7A5F-76D0-4326-A9C0-7E0ADA296F9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28D-F51E-4E3F-90A5-3F5869E021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28D-F51E-4E3F-90A5-3F5869E021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7A5F-76D0-4326-A9C0-7E0ADA296F9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7A5F-76D0-4326-A9C0-7E0ADA296F9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28D-F51E-4E3F-90A5-3F5869E021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7A5F-76D0-4326-A9C0-7E0ADA296F9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3C28D-F51E-4E3F-90A5-3F5869E021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0B7A5F-76D0-4326-A9C0-7E0ADA296F9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3C28D-F51E-4E3F-90A5-3F5869E021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B7A5F-76D0-4326-A9C0-7E0ADA296F9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B3C28D-F51E-4E3F-90A5-3F5869E021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0B7A5F-76D0-4326-A9C0-7E0ADA296F9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5B3C28D-F51E-4E3F-90A5-3F5869E021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/index.php?title=Pinus_succinifera&amp;action=edit&amp;redlink=1" TargetMode="External"/><Relationship Id="rId2" Type="http://schemas.openxmlformats.org/officeDocument/2006/relationships/hyperlink" Target="https://sr.wikipedia.org/wiki/Golosemenja%C4%8D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aslovna cetin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642918"/>
            <a:ext cx="63498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itchFamily="82" charset="0"/>
              </a:rPr>
              <a:t>ZANIMLJIVOSTI  O  CETINARIMA</a:t>
            </a:r>
            <a:endParaRPr lang="en-US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ezivanje-cetina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67151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avrsna cetin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643042" y="2285992"/>
            <a:ext cx="6099747" cy="92333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u="sng" dirty="0" smtClean="0">
                <a:latin typeface="Algerian" pitchFamily="82" charset="0"/>
              </a:rPr>
              <a:t>Hvala </a:t>
            </a:r>
            <a:r>
              <a:rPr lang="en-US" sz="5400" u="sng" dirty="0" err="1" smtClean="0">
                <a:latin typeface="Algerian" pitchFamily="82" charset="0"/>
              </a:rPr>
              <a:t>na</a:t>
            </a:r>
            <a:r>
              <a:rPr lang="en-US" sz="5400" u="sng" dirty="0" smtClean="0">
                <a:latin typeface="Algerian" pitchFamily="82" charset="0"/>
              </a:rPr>
              <a:t> </a:t>
            </a:r>
            <a:r>
              <a:rPr lang="sr-Latn-CS" sz="5400" u="sng" dirty="0" smtClean="0">
                <a:latin typeface="Algerian" pitchFamily="82" charset="0"/>
              </a:rPr>
              <a:t>p</a:t>
            </a:r>
            <a:r>
              <a:rPr lang="en-US" sz="5400" u="sng" dirty="0" smtClean="0">
                <a:latin typeface="Algerian" pitchFamily="82" charset="0"/>
              </a:rPr>
              <a:t>a</a:t>
            </a:r>
            <a:r>
              <a:rPr lang="sr-Latn-CS" sz="5400" u="sng" dirty="0" smtClean="0">
                <a:latin typeface="Algerian" pitchFamily="82" charset="0"/>
              </a:rPr>
              <a:t>Žnji</a:t>
            </a:r>
            <a:endParaRPr lang="sr-Latn-CS" sz="5400" u="sng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36" y="5715016"/>
            <a:ext cx="2800767" cy="73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u="sng" dirty="0" smtClean="0">
                <a:latin typeface="Algerian" pitchFamily="82" charset="0"/>
              </a:rPr>
              <a:t>Jovanov matija </a:t>
            </a:r>
          </a:p>
          <a:p>
            <a:r>
              <a:rPr lang="en-US" dirty="0" smtClean="0">
                <a:latin typeface="Algerian" pitchFamily="82" charset="0"/>
              </a:rPr>
              <a:t> gimnazija Ii 2 </a:t>
            </a:r>
            <a:endParaRPr lang="en-US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spc="0" dirty="0" smtClean="0">
                <a:ln/>
                <a:solidFill>
                  <a:schemeClr val="accent3"/>
                </a:solidFill>
                <a:effectLst/>
              </a:rPr>
              <a:t>Z</a:t>
            </a:r>
            <a:r>
              <a:rPr b="1" spc="0" smtClean="0">
                <a:ln/>
                <a:solidFill>
                  <a:schemeClr val="accent3"/>
                </a:solidFill>
                <a:effectLst/>
              </a:rPr>
              <a:t>animljivo je da</a:t>
            </a:r>
            <a:r>
              <a:rPr lang="en-US" b="1" spc="0" dirty="0" smtClean="0">
                <a:ln/>
                <a:solidFill>
                  <a:schemeClr val="accent3"/>
                </a:solidFill>
                <a:effectLst/>
              </a:rPr>
              <a:t>…</a:t>
            </a:r>
            <a:endParaRPr lang="en-US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5000660" cy="5643602"/>
          </a:xfrm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US" i="1" dirty="0" smtClean="0"/>
              <a:t> </a:t>
            </a:r>
            <a:r>
              <a:rPr lang="en-US" i="1" dirty="0" smtClean="0">
                <a:hlinkClick r:id="rId2" tooltip="Golosemenjače"/>
              </a:rPr>
              <a:t>Golosemnice</a:t>
            </a:r>
            <a:r>
              <a:rPr lang="en-US" i="1" dirty="0" smtClean="0"/>
              <a:t>, a najviše četinari, proširili su se tokom kasnog trijasa prije oko 250 mil.god.  i vjerovatno su bili hrana dinosaurusima biljojedima</a:t>
            </a:r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r>
              <a:rPr lang="vi-VN" dirty="0" smtClean="0"/>
              <a:t>Lobanja najmanjeg dinosaurusa na sv</a:t>
            </a:r>
            <a:r>
              <a:rPr lang="en-US" dirty="0" smtClean="0"/>
              <a:t>ij</a:t>
            </a:r>
            <a:r>
              <a:rPr lang="vi-VN" dirty="0" smtClean="0"/>
              <a:t>etu pronađena je </a:t>
            </a:r>
            <a:r>
              <a:rPr lang="vi-VN" b="1" dirty="0" smtClean="0"/>
              <a:t>u ćilibaru </a:t>
            </a:r>
            <a:r>
              <a:rPr lang="vi-VN" dirty="0" smtClean="0"/>
              <a:t>starom 99 miliona godina</a:t>
            </a:r>
            <a:r>
              <a:rPr lang="en-US" dirty="0" smtClean="0"/>
              <a:t>, </a:t>
            </a:r>
            <a:r>
              <a:rPr lang="vi-VN" dirty="0" smtClean="0"/>
              <a:t>pods</a:t>
            </a:r>
            <a:r>
              <a:rPr lang="en-US" dirty="0" smtClean="0"/>
              <a:t>j</a:t>
            </a:r>
            <a:r>
              <a:rPr lang="vi-VN" dirty="0" smtClean="0"/>
              <a:t>eća na ptičju.Glava ovog bića bila je manja od najsitnije ptice na svetu. Vilica je ispunjena reckastim zubima, a oči ispupčene kao kod guštera. Uprkos dimenzijama, dinosaurus se ponašao kao</a:t>
            </a:r>
            <a:r>
              <a:rPr lang="en-US" dirty="0" smtClean="0"/>
              <a:t> </a:t>
            </a:r>
            <a:r>
              <a:rPr lang="vi-VN" dirty="0" smtClean="0"/>
              <a:t>predator.</a:t>
            </a:r>
            <a:endParaRPr lang="en-US" dirty="0" smtClean="0"/>
          </a:p>
          <a:p>
            <a:pPr>
              <a:buNone/>
            </a:pPr>
            <a:r>
              <a:rPr lang="en-US" b="1" u="sng" dirty="0" smtClean="0"/>
              <a:t>      </a:t>
            </a:r>
            <a:r>
              <a:rPr lang="sr-Latn-CS" b="1" u="sng" dirty="0" smtClean="0"/>
              <a:t>Ćilibar</a:t>
            </a:r>
            <a:r>
              <a:rPr lang="en-US" b="1" u="sng" dirty="0" smtClean="0"/>
              <a:t>  je </a:t>
            </a:r>
            <a:r>
              <a:rPr lang="en-US" b="1" u="sng" dirty="0" err="1" smtClean="0"/>
              <a:t>fosilna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smola</a:t>
            </a:r>
            <a:r>
              <a:rPr lang="en-US" b="1" u="sng" dirty="0" smtClean="0"/>
              <a:t> </a:t>
            </a:r>
            <a:r>
              <a:rPr lang="sr-Latn-CS" b="1" u="sng" dirty="0" err="1" smtClean="0"/>
              <a:t>č</a:t>
            </a:r>
            <a:r>
              <a:rPr lang="en-US" b="1" u="sng" dirty="0" err="1" smtClean="0"/>
              <a:t>etinara</a:t>
            </a:r>
            <a:r>
              <a:rPr lang="en-US" b="1" u="sng" dirty="0" smtClean="0"/>
              <a:t>   </a:t>
            </a:r>
            <a:r>
              <a:rPr lang="en-US" b="1" i="1" u="sng" dirty="0" smtClean="0">
                <a:solidFill>
                  <a:srgbClr val="FF0000"/>
                </a:solidFill>
                <a:hlinkClick r:id="rId3" tooltip="Pinus succinifera (страница не постоји)"/>
              </a:rPr>
              <a:t>Pinus succinifera</a:t>
            </a:r>
            <a:r>
              <a:rPr lang="en-US" b="1" u="sng" dirty="0" smtClean="0"/>
              <a:t>, </a:t>
            </a:r>
            <a:r>
              <a:rPr lang="az-Cyrl-AZ" b="1" u="sng" dirty="0" smtClean="0"/>
              <a:t>које је </a:t>
            </a:r>
            <a:r>
              <a:rPr lang="en-US" b="1" u="sng" dirty="0" smtClean="0"/>
              <a:t>izumrlo.</a:t>
            </a:r>
          </a:p>
        </p:txBody>
      </p:sp>
      <p:pic>
        <p:nvPicPr>
          <p:cNvPr id="7" name="Content Placeholder 6" descr="Turonski-cetinar-mala-slika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86380" y="714356"/>
            <a:ext cx="3405329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429256" y="3643314"/>
            <a:ext cx="3143272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Fosil cetinara je iz perioda gornje krede, prije 93 miliona godina kada je ova oblast bila tropski arhipelag  u unutrašnjem moru, na zapadnom rubu okeana Tetis</a:t>
            </a:r>
            <a:r>
              <a:rPr lang="en-US" sz="1600" dirty="0" smtClean="0"/>
              <a:t>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Picture 12" descr="imagenajstariji cilib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2000240"/>
            <a:ext cx="3656538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715008" y="3143248"/>
            <a:ext cx="237129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Fosil </a:t>
            </a:r>
            <a:r>
              <a:rPr lang="en-US" sz="1200" dirty="0" err="1" smtClean="0"/>
              <a:t>biljke</a:t>
            </a:r>
            <a:r>
              <a:rPr lang="en-US" sz="1200" dirty="0" smtClean="0"/>
              <a:t>  </a:t>
            </a:r>
            <a:r>
              <a:rPr lang="sr-Latn-CS" sz="1200" dirty="0" smtClean="0"/>
              <a:t>če</a:t>
            </a:r>
            <a:r>
              <a:rPr lang="en-US" sz="1200" dirty="0" err="1" smtClean="0"/>
              <a:t>tinara</a:t>
            </a:r>
            <a:r>
              <a:rPr lang="en-US" sz="1200" dirty="0" smtClean="0"/>
              <a:t> iz Bileće </a:t>
            </a:r>
          </a:p>
          <a:p>
            <a:r>
              <a:rPr lang="en-US" sz="1200" dirty="0" smtClean="0"/>
              <a:t>na sedimentnoj krečnjačkoj ploči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b="1" spc="0" smtClean="0">
                <a:ln/>
                <a:solidFill>
                  <a:schemeClr val="accent3"/>
                </a:solidFill>
                <a:effectLst/>
              </a:rPr>
              <a:t>..ZNATE LI DA</a:t>
            </a:r>
            <a:r>
              <a:rPr lang="en-US" b="1" spc="0" dirty="0" smtClean="0">
                <a:ln/>
                <a:solidFill>
                  <a:schemeClr val="accent3"/>
                </a:solidFill>
                <a:effectLst/>
              </a:rPr>
              <a:t>…</a:t>
            </a:r>
            <a:endParaRPr lang="en-US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034" y="1142984"/>
            <a:ext cx="4143372" cy="4857784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en-US" sz="1800" b="1" u="sng" dirty="0" smtClean="0"/>
              <a:t>Najstarije drveće</a:t>
            </a:r>
          </a:p>
          <a:p>
            <a:r>
              <a:rPr lang="en-US" sz="1800" dirty="0" smtClean="0"/>
              <a:t>Najstarije drvo na svijetu raste u Sjevernoj Americi i riječ je o vrsti bora bristlecone, Tzv. </a:t>
            </a:r>
            <a:r>
              <a:rPr lang="en-US" sz="1800" b="1" i="1" dirty="0" smtClean="0"/>
              <a:t>kvrgavi borovi.</a:t>
            </a:r>
            <a:r>
              <a:rPr lang="en-US" sz="1800" dirty="0" smtClean="0"/>
              <a:t> Ovaj kalifornijski metuzalem star je oko 5.000 godina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sr-Latn-CS" sz="1800" dirty="0" smtClean="0"/>
              <a:t>ž</a:t>
            </a:r>
            <a:r>
              <a:rPr lang="en-US" sz="1800" dirty="0" err="1" smtClean="0"/>
              <a:t>ivi</a:t>
            </a:r>
            <a:r>
              <a:rPr lang="en-US" sz="1800" dirty="0" smtClean="0"/>
              <a:t> u nacionalnoj šumi Inio</a:t>
            </a:r>
            <a:r>
              <a:rPr lang="en-US" sz="1800" b="1" dirty="0" smtClean="0"/>
              <a:t>.</a:t>
            </a:r>
            <a:r>
              <a:rPr lang="en-US" sz="1800" dirty="0" smtClean="0"/>
              <a:t> Jedino ovi četinari uspješno podnose surove hladne vjetrove i ledene suše. Prava kiša padne tek svake 30 godine.</a:t>
            </a:r>
            <a:r>
              <a:rPr lang="vi-VN" sz="1800" dirty="0" smtClean="0"/>
              <a:t> Stabla su im čvornovata i vrlo tvrda. Teško se zapale, a od trulenja ih štiti smola. </a:t>
            </a:r>
            <a:r>
              <a:rPr lang="sr-Latn-CS" sz="1800" dirty="0" smtClean="0"/>
              <a:t>Č</a:t>
            </a:r>
            <a:r>
              <a:rPr lang="en-US" sz="1800" dirty="0" err="1" smtClean="0"/>
              <a:t>ak</a:t>
            </a:r>
            <a:r>
              <a:rPr lang="en-US" sz="1800" dirty="0" smtClean="0"/>
              <a:t>  </a:t>
            </a:r>
            <a:r>
              <a:rPr lang="vi-VN" sz="1800" dirty="0" smtClean="0"/>
              <a:t>i odumrla stabla stoje na svom mjestu po više stotina godina. Među mumificiranim stablima rekorder je star 8.000 godina</a:t>
            </a:r>
            <a:endParaRPr lang="en-US" sz="1800" dirty="0"/>
          </a:p>
        </p:txBody>
      </p:sp>
      <p:pic>
        <p:nvPicPr>
          <p:cNvPr id="5" name="Content Placeholder 4" descr="najstarije-drv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857232"/>
            <a:ext cx="4281518" cy="4929222"/>
          </a:xfrm>
        </p:spPr>
      </p:pic>
      <p:sp>
        <p:nvSpPr>
          <p:cNvPr id="6" name="TextBox 5"/>
          <p:cNvSpPr txBox="1"/>
          <p:nvPr/>
        </p:nvSpPr>
        <p:spPr>
          <a:xfrm>
            <a:off x="5786446" y="5715016"/>
            <a:ext cx="228601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i="1" dirty="0" smtClean="0"/>
              <a:t>kalifornijski metuzalem -</a:t>
            </a:r>
          </a:p>
          <a:p>
            <a:r>
              <a:rPr lang="en-US" sz="1600" dirty="0" smtClean="0"/>
              <a:t>star  oko 5.000 godina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714380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b="1" spc="0" smtClean="0">
                <a:ln/>
                <a:solidFill>
                  <a:schemeClr val="accent3"/>
                </a:solidFill>
                <a:effectLst/>
              </a:rPr>
            </a:br>
            <a:r>
              <a:rPr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b="1" spc="0" smtClean="0">
                <a:ln/>
                <a:solidFill>
                  <a:schemeClr val="accent3"/>
                </a:solidFill>
                <a:effectLst/>
              </a:rPr>
            </a:br>
            <a:r>
              <a:rPr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b="1" spc="0" smtClean="0">
                <a:ln/>
                <a:solidFill>
                  <a:schemeClr val="accent3"/>
                </a:solidFill>
                <a:effectLst/>
              </a:rPr>
            </a:br>
            <a:r>
              <a:rPr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b="1" spc="0" smtClean="0">
                <a:ln/>
                <a:solidFill>
                  <a:schemeClr val="accent3"/>
                </a:solidFill>
                <a:effectLst/>
              </a:rPr>
            </a:br>
            <a:r>
              <a:rPr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b="1" spc="0" smtClean="0">
                <a:ln/>
                <a:solidFill>
                  <a:schemeClr val="accent3"/>
                </a:solidFill>
                <a:effectLst/>
              </a:rPr>
            </a:br>
            <a:r>
              <a:rPr b="1" spc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b="1" spc="0" smtClean="0">
                <a:ln/>
                <a:solidFill>
                  <a:schemeClr val="accent3"/>
                </a:solidFill>
                <a:effectLst/>
              </a:rPr>
            </a:br>
            <a:r>
              <a:rPr lang="vi-VN" b="1" spc="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vi-VN" b="1" spc="0" dirty="0" smtClean="0">
                <a:ln/>
                <a:solidFill>
                  <a:schemeClr val="accent3"/>
                </a:solidFill>
                <a:effectLst/>
              </a:rPr>
            </a:br>
            <a:r>
              <a:rPr lang="vi-VN" b="1" spc="0" dirty="0" smtClean="0">
                <a:ln/>
                <a:solidFill>
                  <a:schemeClr val="accent3"/>
                </a:solidFill>
                <a:effectLst/>
              </a:rPr>
              <a:t> Zanimljivosti o Čempres</a:t>
            </a:r>
            <a:r>
              <a:rPr b="1" spc="0" smtClean="0">
                <a:ln/>
                <a:solidFill>
                  <a:schemeClr val="accent3"/>
                </a:solidFill>
                <a:effectLst/>
              </a:rPr>
              <a:t>u</a:t>
            </a:r>
            <a:endParaRPr lang="en-US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3429024" cy="4000528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vi-VN" sz="1800" dirty="0" smtClean="0"/>
              <a:t>Stablo drveta sadrži veliki broj smola</a:t>
            </a:r>
            <a:endParaRPr lang="en-US" sz="1800" dirty="0" smtClean="0"/>
          </a:p>
          <a:p>
            <a:r>
              <a:rPr lang="vi-VN" sz="1800" dirty="0" smtClean="0"/>
              <a:t> Drevni Egipćani su od njega pravili sarkofage, a esencijalno ulje čempresa koristilo se za balzam</a:t>
            </a:r>
            <a:r>
              <a:rPr lang="en-US" sz="1800" dirty="0" smtClean="0"/>
              <a:t>ovanje</a:t>
            </a:r>
            <a:r>
              <a:rPr lang="vi-VN" sz="1800" dirty="0" smtClean="0"/>
              <a:t> mumija</a:t>
            </a:r>
            <a:r>
              <a:rPr lang="en-US" sz="1800" dirty="0" smtClean="0"/>
              <a:t> </a:t>
            </a:r>
            <a:r>
              <a:rPr lang="vi-VN" sz="1800" dirty="0" smtClean="0"/>
              <a:t>.</a:t>
            </a:r>
            <a:endParaRPr lang="en-US" sz="1800" dirty="0" smtClean="0"/>
          </a:p>
          <a:p>
            <a:r>
              <a:rPr lang="en-US" sz="1800" dirty="0" smtClean="0"/>
              <a:t>S</a:t>
            </a:r>
            <a:r>
              <a:rPr lang="vi-VN" sz="1800" dirty="0" smtClean="0"/>
              <a:t>tanovnici srednjovjekovne Vizantije izrađivali su ikonostase od drveta ove biljke, slikali ikone koje su preživjele do naših vremena</a:t>
            </a:r>
            <a:r>
              <a:rPr lang="en-US" sz="1800" dirty="0" smtClean="0"/>
              <a:t> i gradili brodove</a:t>
            </a:r>
          </a:p>
          <a:p>
            <a:pPr>
              <a:buSzPct val="131000"/>
              <a:buFont typeface="Arial" pitchFamily="34" charset="0"/>
              <a:buChar char="•"/>
            </a:pPr>
            <a:r>
              <a:rPr lang="en-US" sz="1800" dirty="0" smtClean="0"/>
              <a:t>Mo</a:t>
            </a:r>
            <a:r>
              <a:rPr lang="sr-Latn-CS" sz="1800" dirty="0" smtClean="0"/>
              <a:t>č</a:t>
            </a:r>
            <a:r>
              <a:rPr lang="en-US" sz="1800" dirty="0" err="1" smtClean="0"/>
              <a:t>varni</a:t>
            </a:r>
            <a:r>
              <a:rPr lang="en-US" sz="1800" dirty="0" smtClean="0"/>
              <a:t> </a:t>
            </a:r>
            <a:r>
              <a:rPr lang="en-US" sz="1800" dirty="0" err="1" smtClean="0"/>
              <a:t>cempres,listopadni</a:t>
            </a:r>
            <a:r>
              <a:rPr lang="en-US" sz="1800" dirty="0" smtClean="0"/>
              <a:t> </a:t>
            </a:r>
            <a:r>
              <a:rPr lang="sr-Latn-CS" sz="1800" dirty="0" smtClean="0"/>
              <a:t>č</a:t>
            </a:r>
            <a:r>
              <a:rPr lang="en-US" sz="1800" dirty="0" err="1" smtClean="0"/>
              <a:t>etinar,otporan</a:t>
            </a:r>
            <a:r>
              <a:rPr lang="en-US" sz="1800" dirty="0" smtClean="0"/>
              <a:t> na </a:t>
            </a:r>
            <a:r>
              <a:rPr lang="en-US" sz="1800" dirty="0" err="1" smtClean="0"/>
              <a:t>truljenje</a:t>
            </a:r>
            <a:r>
              <a:rPr lang="en-US" sz="1800" dirty="0" smtClean="0"/>
              <a:t> ,</a:t>
            </a:r>
            <a:r>
              <a:rPr lang="sr-Latn-CS" sz="1800" dirty="0" smtClean="0"/>
              <a:t>č</a:t>
            </a:r>
            <a:r>
              <a:rPr lang="en-US" sz="1800" dirty="0" err="1" smtClean="0"/>
              <a:t>esto</a:t>
            </a:r>
            <a:r>
              <a:rPr lang="en-US" sz="1800" dirty="0" smtClean="0"/>
              <a:t> ga nazivaju drvom tuge pa ga sade na grobljima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" dirty="0" smtClean="0"/>
          </a:p>
          <a:p>
            <a:endParaRPr lang="en-US" dirty="0"/>
          </a:p>
        </p:txBody>
      </p:sp>
      <p:pic>
        <p:nvPicPr>
          <p:cNvPr id="6" name="Content Placeholder 5" descr="obicni cempr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2330" y="3357562"/>
            <a:ext cx="1930418" cy="2911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arkofaz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770" y="928671"/>
            <a:ext cx="4121903" cy="2500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JEZERO KADO.MOCVARNI CEMP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429000"/>
            <a:ext cx="2643206" cy="2906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143768" y="6286520"/>
            <a:ext cx="17533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Obicni cempres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86314" y="6357958"/>
            <a:ext cx="1810047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Mocvarni cempres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3339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600" b="1" spc="0" dirty="0" smtClean="0">
                <a:ln/>
                <a:solidFill>
                  <a:schemeClr val="accent3"/>
                </a:solidFill>
                <a:effectLst/>
              </a:rPr>
              <a:t>J</a:t>
            </a:r>
            <a:r>
              <a:rPr sz="3600" b="1" spc="0" smtClean="0">
                <a:ln/>
                <a:solidFill>
                  <a:schemeClr val="accent3"/>
                </a:solidFill>
                <a:effectLst/>
              </a:rPr>
              <a:t>os ponesto zanimljivo o </a:t>
            </a:r>
            <a:r>
              <a:rPr lang="sr-Latn-CS" sz="3600" b="1" spc="0" dirty="0" smtClean="0">
                <a:ln/>
                <a:solidFill>
                  <a:schemeClr val="accent3"/>
                </a:solidFill>
                <a:effectLst/>
              </a:rPr>
              <a:t>Č</a:t>
            </a:r>
            <a:r>
              <a:rPr sz="3600" b="1" spc="0" smtClean="0">
                <a:ln/>
                <a:solidFill>
                  <a:schemeClr val="accent3"/>
                </a:solidFill>
                <a:effectLst/>
              </a:rPr>
              <a:t>empresu</a:t>
            </a:r>
            <a:endParaRPr lang="en-US" sz="3600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4000528" cy="514353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sr-Latn-CS" sz="1600" dirty="0" smtClean="0">
                <a:latin typeface="Arial" pitchFamily="34" charset="0"/>
                <a:cs typeface="Arial" pitchFamily="34" charset="0"/>
              </a:rPr>
              <a:t>Č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empres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sa najvecim obimom je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El Tule  je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močvarni čempres,(Taxodium mucronatum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 meksičkoj Oaxaci, ima stablo obima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46 metara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što je najveći obim bilo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kojeg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CS" sz="1600" dirty="0" smtClean="0">
                <a:latin typeface="Arial" pitchFamily="34" charset="0"/>
                <a:cs typeface="Arial" pitchFamily="34" charset="0"/>
              </a:rPr>
              <a:t>ž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ivog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bi</a:t>
            </a:r>
            <a:r>
              <a:rPr lang="sr-Latn-CS" sz="1600" dirty="0" smtClean="0">
                <a:latin typeface="Arial" pitchFamily="34" charset="0"/>
                <a:cs typeface="Arial" pitchFamily="34" charset="0"/>
              </a:rPr>
              <a:t>ć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a.Starost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divovskog stabla nije sigurna.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 mnoge grane i izrasline stabla nalikuju  životinjama - lava, jelena, kornjače, ribe, krokodila.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Po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stoji indijska legenda, prema kojoj su  se u davnim vremenima sve životinj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 sprijateljile, a imale su samo jednog neprijatelja - čovjeka . Jednom su se nabrojane životinje obratile bogu Pita</a:t>
            </a:r>
            <a:r>
              <a:rPr lang="sr-Latn-CS" sz="1600" dirty="0" smtClean="0">
                <a:latin typeface="Arial" pitchFamily="34" charset="0"/>
                <a:cs typeface="Arial" pitchFamily="34" charset="0"/>
              </a:rPr>
              <a:t>j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sr-Latn-CS" sz="1600" dirty="0" smtClean="0">
                <a:latin typeface="Arial" pitchFamily="34" charset="0"/>
                <a:cs typeface="Arial" pitchFamily="34" charset="0"/>
              </a:rPr>
              <a:t>ći</a:t>
            </a:r>
            <a:r>
              <a:rPr lang="vi-VN" sz="1600" dirty="0" smtClean="0">
                <a:latin typeface="Arial" pitchFamily="34" charset="0"/>
                <a:cs typeface="Arial" pitchFamily="34" charset="0"/>
              </a:rPr>
              <a:t> za pomoć i  stablo ih je spasilo skrivajući se zauvijek ispod svojih grana 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vi-VN" sz="1600" dirty="0" smtClean="0">
                <a:latin typeface="Arial" pitchFamily="34" charset="0"/>
                <a:cs typeface="Arial" pitchFamily="34" charset="0"/>
              </a:rPr>
              <a:t>2001. godine, stablo Thule uvršteno je na UNESCO-ov popis svjetske baštine.</a:t>
            </a:r>
            <a:endParaRPr lang="en" sz="1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5" name="Content Placeholder 4" descr="Arbol del Tule 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000107"/>
            <a:ext cx="3429024" cy="2286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rbol del Tule 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00438"/>
            <a:ext cx="2616206" cy="3151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ISARKE MOCVARNOG CEMPRE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3786190"/>
            <a:ext cx="1352290" cy="2283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6929486" cy="77627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sz="3600" b="1" u="sng" spc="0" smtClean="0">
                <a:ln/>
                <a:solidFill>
                  <a:schemeClr val="accent3"/>
                </a:solidFill>
                <a:effectLst/>
              </a:rPr>
              <a:t>Najve</a:t>
            </a:r>
            <a:r>
              <a:rPr lang="sr-Latn-CS" sz="3600" b="1" u="sng" spc="0" dirty="0" smtClean="0">
                <a:ln/>
                <a:solidFill>
                  <a:schemeClr val="accent3"/>
                </a:solidFill>
                <a:effectLst/>
              </a:rPr>
              <a:t>ć</a:t>
            </a:r>
            <a:r>
              <a:rPr sz="3600" b="1" u="sng" spc="0" smtClean="0">
                <a:ln/>
                <a:solidFill>
                  <a:schemeClr val="accent3"/>
                </a:solidFill>
                <a:effectLst/>
              </a:rPr>
              <a:t>e drvo po ukupnoj masi</a:t>
            </a:r>
            <a:endParaRPr lang="en-US" sz="3600" b="1" u="sng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4000528" cy="464347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1600" b="1" i="1" u="sng" dirty="0" smtClean="0"/>
              <a:t>“General Šerman</a:t>
            </a:r>
            <a:r>
              <a:rPr lang="en-US" sz="1600" dirty="0" smtClean="0"/>
              <a:t>“, je velika sekvoja i </a:t>
            </a:r>
            <a:r>
              <a:rPr lang="vi-VN" sz="1600" dirty="0" smtClean="0"/>
              <a:t>najveće drvo na svetu, raste u nacionalnom parku Sekvoja u Kaliforniji.Proc</a:t>
            </a:r>
            <a:r>
              <a:rPr lang="en-US" sz="1600" dirty="0" smtClean="0"/>
              <a:t>j</a:t>
            </a:r>
            <a:r>
              <a:rPr lang="vi-VN" sz="1600" dirty="0" smtClean="0"/>
              <a:t>enjuje se da je ovaj kolos star između 2.300 i 2.700 godina – u doba nastanka Rimskog carstva</a:t>
            </a:r>
            <a:r>
              <a:rPr lang="pl-PL" sz="1600" dirty="0" smtClean="0"/>
              <a:t> </a:t>
            </a:r>
            <a:endParaRPr lang="en-US" sz="1600" dirty="0" smtClean="0"/>
          </a:p>
          <a:p>
            <a:r>
              <a:rPr lang="pl-PL" sz="1600" dirty="0" smtClean="0"/>
              <a:t>Ovo drvo nadilazi bilo koji drugi živi organizam na planeti po </a:t>
            </a:r>
            <a:r>
              <a:rPr lang="vi-VN" sz="1600" dirty="0" smtClean="0"/>
              <a:t>svojoj ukupnoj masi (ne računajući grane) </a:t>
            </a:r>
            <a:r>
              <a:rPr lang="en-US" sz="1600" dirty="0" smtClean="0"/>
              <a:t>i smatra se </a:t>
            </a:r>
            <a:r>
              <a:rPr lang="en-US" sz="1600" dirty="0" err="1" smtClean="0"/>
              <a:t>najve</a:t>
            </a:r>
            <a:r>
              <a:rPr lang="sr-Latn-CS" sz="1600" dirty="0" smtClean="0"/>
              <a:t>ć</a:t>
            </a:r>
            <a:r>
              <a:rPr lang="en-US" sz="1600" dirty="0" err="1" smtClean="0"/>
              <a:t>im</a:t>
            </a:r>
            <a:r>
              <a:rPr lang="en-US" sz="1600" dirty="0" smtClean="0"/>
              <a:t> oganizmom na svijetu</a:t>
            </a:r>
          </a:p>
          <a:p>
            <a:r>
              <a:rPr lang="vi-VN" sz="1600" dirty="0" smtClean="0"/>
              <a:t>Masa mu je oko </a:t>
            </a:r>
            <a:r>
              <a:rPr lang="vi-VN" sz="1600" b="1" dirty="0" smtClean="0"/>
              <a:t>2500 tona </a:t>
            </a:r>
            <a:r>
              <a:rPr lang="vi-VN" sz="1600" dirty="0" smtClean="0"/>
              <a:t>što je jednako masi 19 odraslih plavih kitova. Visoko je </a:t>
            </a:r>
            <a:r>
              <a:rPr lang="vi-VN" sz="1600" b="1" dirty="0" smtClean="0"/>
              <a:t>84 metra </a:t>
            </a:r>
            <a:r>
              <a:rPr lang="vi-VN" sz="1600" dirty="0" smtClean="0"/>
              <a:t>i ima obim . nev</a:t>
            </a:r>
            <a:r>
              <a:rPr lang="en-US" sz="1600" dirty="0" smtClean="0"/>
              <a:t>j</a:t>
            </a:r>
            <a:r>
              <a:rPr lang="vi-VN" sz="1600" dirty="0" smtClean="0"/>
              <a:t>erovatnih </a:t>
            </a:r>
            <a:r>
              <a:rPr lang="vi-VN" sz="1600" b="1" dirty="0" smtClean="0"/>
              <a:t>31,3 m</a:t>
            </a:r>
            <a:r>
              <a:rPr lang="vi-VN" sz="1600" dirty="0" smtClean="0"/>
              <a:t> dok mu je prečnik </a:t>
            </a:r>
            <a:r>
              <a:rPr lang="vi-VN" sz="1600" b="1" dirty="0" smtClean="0"/>
              <a:t>11 metar</a:t>
            </a:r>
            <a:r>
              <a:rPr lang="vi-VN" sz="1600" dirty="0" smtClean="0"/>
              <a:t>a.  </a:t>
            </a:r>
            <a:endParaRPr lang="en-US" sz="1600" dirty="0" smtClean="0"/>
          </a:p>
          <a:p>
            <a:r>
              <a:rPr lang="vi-VN" sz="1600" dirty="0" smtClean="0"/>
              <a:t>Ime  je dobio 1879. godine, u čast Vilijama Šermana, generala u Američkom građanskom ratu</a:t>
            </a:r>
            <a:endParaRPr lang="en-US" sz="1600" dirty="0"/>
          </a:p>
        </p:txBody>
      </p:sp>
      <p:pic>
        <p:nvPicPr>
          <p:cNvPr id="5" name="Content Placeholder 4" descr="general serma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2214554"/>
            <a:ext cx="2533650" cy="428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handelierDriveThruTree0-7b5fd2495056a36_7b5fd3d5-5056-a36a-0992abc1510d0e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214290"/>
            <a:ext cx="228389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000892" y="6000768"/>
            <a:ext cx="191353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General Sherman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83857" y="3214686"/>
            <a:ext cx="216014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Nac.kalifornij .park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186634" cy="571504"/>
          </a:xfrm>
        </p:spPr>
        <p:txBody>
          <a:bodyPr>
            <a:noAutofit/>
          </a:bodyPr>
          <a:lstStyle/>
          <a:p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3857652" cy="4500594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ClrTx/>
              <a:buSzPct val="140000"/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Jedini cetinari koji odbacuju lisce na jesen su </a:t>
            </a:r>
            <a:r>
              <a:rPr lang="en-US" sz="1800" b="1" i="1" dirty="0" smtClean="0">
                <a:latin typeface="+mj-lt"/>
                <a:cs typeface="Arial" pitchFamily="34" charset="0"/>
              </a:rPr>
              <a:t>obicni i zlatni aris i mocvarni cempres</a:t>
            </a:r>
          </a:p>
          <a:p>
            <a:pPr>
              <a:buClrTx/>
              <a:buSzPct val="140000"/>
              <a:buFont typeface="Arial" pitchFamily="34" charset="0"/>
              <a:buChar char="•"/>
            </a:pPr>
            <a:r>
              <a:rPr lang="en-US" sz="1800" b="1" i="1" u="sng" dirty="0" err="1" smtClean="0">
                <a:latin typeface="+mj-lt"/>
              </a:rPr>
              <a:t>Tamni</a:t>
            </a:r>
            <a:r>
              <a:rPr lang="en-US" sz="1800" b="1" i="1" u="sng" dirty="0" smtClean="0">
                <a:latin typeface="+mj-lt"/>
              </a:rPr>
              <a:t> </a:t>
            </a:r>
            <a:r>
              <a:rPr lang="sr-Latn-CS" sz="1800" b="1" i="1" u="sng" dirty="0" smtClean="0">
                <a:latin typeface="+mj-lt"/>
              </a:rPr>
              <a:t>č</a:t>
            </a:r>
            <a:r>
              <a:rPr lang="en-US" sz="1800" b="1" i="1" u="sng" dirty="0" smtClean="0">
                <a:latin typeface="+mj-lt"/>
              </a:rPr>
              <a:t>e</a:t>
            </a:r>
            <a:r>
              <a:rPr lang="sr-Latn-CS" sz="1800" b="1" i="1" u="sng" dirty="0" smtClean="0">
                <a:latin typeface="+mj-lt"/>
              </a:rPr>
              <a:t>š</a:t>
            </a:r>
            <a:r>
              <a:rPr lang="en-US" sz="1800" b="1" i="1" u="sng" dirty="0" err="1" smtClean="0">
                <a:latin typeface="+mj-lt"/>
              </a:rPr>
              <a:t>eri</a:t>
            </a:r>
            <a:r>
              <a:rPr lang="en-US" sz="1800" b="1" i="1" u="sng" dirty="0" smtClean="0">
                <a:latin typeface="+mj-lt"/>
              </a:rPr>
              <a:t> obične kleke </a:t>
            </a:r>
            <a:r>
              <a:rPr lang="en-US" sz="1800" dirty="0" smtClean="0">
                <a:latin typeface="+mj-lt"/>
              </a:rPr>
              <a:t>više nalikuju bobicama, iako su češeri. -mogu se jesti, sočni su i slatki, ljudi su od davnina cijenili njihova ljekovita svojstva... U kuhanju se čunjevi koriste kao začin</a:t>
            </a:r>
            <a:r>
              <a:rPr lang="en-US" sz="1800" b="1" dirty="0" smtClean="0">
                <a:latin typeface="+mj-lt"/>
              </a:rPr>
              <a:t>.</a:t>
            </a:r>
          </a:p>
          <a:p>
            <a:pPr>
              <a:buClrTx/>
              <a:buSzPct val="100000"/>
            </a:pPr>
            <a:r>
              <a:rPr lang="en-US" sz="1800" dirty="0" smtClean="0">
                <a:latin typeface="+mj-lt"/>
              </a:rPr>
              <a:t>U sj. Americi  raste </a:t>
            </a:r>
            <a:r>
              <a:rPr lang="en-US" sz="1800" b="1" i="1" u="sng" dirty="0" smtClean="0">
                <a:latin typeface="+mj-lt"/>
              </a:rPr>
              <a:t>šećerni bor</a:t>
            </a:r>
            <a:r>
              <a:rPr lang="en-US" sz="1800" dirty="0" smtClean="0">
                <a:latin typeface="+mj-lt"/>
              </a:rPr>
              <a:t> </a:t>
            </a:r>
          </a:p>
          <a:p>
            <a:pPr>
              <a:buClrTx/>
              <a:buSzPct val="100000"/>
              <a:buNone/>
            </a:pPr>
            <a:r>
              <a:rPr lang="en-US" sz="1800" dirty="0" smtClean="0">
                <a:latin typeface="+mj-lt"/>
              </a:rPr>
              <a:t> -  </a:t>
            </a:r>
            <a:r>
              <a:rPr lang="en-US" sz="1800" dirty="0" err="1" smtClean="0">
                <a:latin typeface="+mj-lt"/>
              </a:rPr>
              <a:t>ima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najdu</a:t>
            </a:r>
            <a:r>
              <a:rPr lang="sr-Latn-CS" sz="1800" dirty="0" smtClean="0">
                <a:latin typeface="+mj-lt"/>
              </a:rPr>
              <a:t>ž</a:t>
            </a:r>
            <a:r>
              <a:rPr lang="en-US" sz="1800" dirty="0" smtClean="0">
                <a:latin typeface="+mj-lt"/>
              </a:rPr>
              <a:t>e </a:t>
            </a:r>
            <a:r>
              <a:rPr lang="sr-Latn-CS" sz="1800" dirty="0" smtClean="0">
                <a:latin typeface="+mj-lt"/>
              </a:rPr>
              <a:t>š</a:t>
            </a:r>
            <a:r>
              <a:rPr lang="en-US" sz="1800" dirty="0" err="1" smtClean="0">
                <a:latin typeface="+mj-lt"/>
              </a:rPr>
              <a:t>i</a:t>
            </a:r>
            <a:r>
              <a:rPr lang="sr-Latn-CS" sz="1800" dirty="0" smtClean="0">
                <a:latin typeface="+mj-lt"/>
              </a:rPr>
              <a:t>š</a:t>
            </a:r>
            <a:r>
              <a:rPr lang="en-US" sz="1800" dirty="0" err="1" smtClean="0">
                <a:latin typeface="+mj-lt"/>
              </a:rPr>
              <a:t>arke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medju</a:t>
            </a:r>
            <a:r>
              <a:rPr lang="en-US" sz="1800" dirty="0" smtClean="0">
                <a:latin typeface="+mj-lt"/>
              </a:rPr>
              <a:t> </a:t>
            </a:r>
            <a:r>
              <a:rPr lang="sr-Latn-CS" sz="1800" dirty="0" smtClean="0">
                <a:latin typeface="+mj-lt"/>
              </a:rPr>
              <a:t>č</a:t>
            </a:r>
            <a:r>
              <a:rPr lang="en-US" sz="1800" dirty="0" err="1" smtClean="0">
                <a:latin typeface="+mj-lt"/>
              </a:rPr>
              <a:t>etinarima</a:t>
            </a:r>
            <a:r>
              <a:rPr lang="en-US" sz="1800" dirty="0" smtClean="0">
                <a:latin typeface="+mj-lt"/>
              </a:rPr>
              <a:t> -veličine izmedju  25-50 cm i slatku smolu koju su Indijanci koristili za hranu i pravili  brašno od velikih cesera.</a:t>
            </a:r>
            <a:endParaRPr lang="en-US" sz="1800" b="1" dirty="0" smtClean="0">
              <a:latin typeface="+mj-lt"/>
            </a:endParaRPr>
          </a:p>
          <a:p>
            <a:endParaRPr lang="en-US" sz="2000" b="1" i="1" dirty="0" smtClean="0">
              <a:latin typeface="+mj-lt"/>
              <a:cs typeface="Arial" pitchFamily="34" charset="0"/>
            </a:endParaRPr>
          </a:p>
          <a:p>
            <a:endParaRPr lang="en-US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6" descr="zlatni ari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2132" y="113299"/>
            <a:ext cx="3214710" cy="2134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14348" y="1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en-US" sz="2000" b="1" dirty="0" smtClean="0">
              <a:ln/>
              <a:solidFill>
                <a:schemeClr val="accent3"/>
              </a:solidFill>
              <a:latin typeface="Algerian" pitchFamily="82" charset="0"/>
            </a:endParaRPr>
          </a:p>
          <a:p>
            <a:r>
              <a:rPr lang="en-US" sz="2800" b="1" dirty="0" smtClean="0">
                <a:ln/>
                <a:solidFill>
                  <a:schemeClr val="accent3"/>
                </a:solidFill>
                <a:latin typeface="Algerian" pitchFamily="82" charset="0"/>
              </a:rPr>
              <a:t>Zanimljivo je da…</a:t>
            </a:r>
            <a:endParaRPr lang="en-US" sz="2800" b="1" dirty="0">
              <a:ln/>
              <a:solidFill>
                <a:schemeClr val="accent3"/>
              </a:solidFill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396" y="2000240"/>
            <a:ext cx="1184107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 smtClean="0"/>
              <a:t>Zlatni aris</a:t>
            </a:r>
            <a:endParaRPr lang="en-US" u="sng" dirty="0"/>
          </a:p>
        </p:txBody>
      </p:sp>
      <p:pic>
        <p:nvPicPr>
          <p:cNvPr id="9" name="Picture 8" descr="kle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928802"/>
            <a:ext cx="3087681" cy="2315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secerni b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500570"/>
            <a:ext cx="145227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857884" y="5572140"/>
            <a:ext cx="1000132" cy="642942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Secerni bor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43768" y="3000372"/>
            <a:ext cx="138544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 smtClean="0"/>
              <a:t>Ceseri kleke</a:t>
            </a:r>
            <a:endParaRPr lang="en-US" u="sng" dirty="0"/>
          </a:p>
        </p:txBody>
      </p:sp>
      <p:pic>
        <p:nvPicPr>
          <p:cNvPr id="13" name="Picture 12" descr="sisarka  secernog bor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54" y="4071942"/>
            <a:ext cx="1905000" cy="2424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7429552" cy="85725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2800" b="1" spc="0" dirty="0" smtClean="0">
                <a:ln/>
                <a:solidFill>
                  <a:schemeClr val="accent3"/>
                </a:solidFill>
                <a:effectLst/>
              </a:rPr>
              <a:t>     </a:t>
            </a:r>
            <a:r>
              <a:rPr lang="en-US" sz="2800" b="1" u="sng" spc="0" dirty="0" smtClean="0">
                <a:ln/>
                <a:solidFill>
                  <a:schemeClr val="accent3"/>
                </a:solidFill>
                <a:effectLst/>
              </a:rPr>
              <a:t>E</a:t>
            </a:r>
            <a:r>
              <a:rPr sz="2800" b="1" u="sng" spc="0" smtClean="0">
                <a:ln/>
                <a:solidFill>
                  <a:schemeClr val="accent3"/>
                </a:solidFill>
                <a:effectLst/>
              </a:rPr>
              <a:t>ndemne  i reliktne cetinarske  vrste</a:t>
            </a:r>
            <a:br>
              <a:rPr sz="2800" b="1" u="sng" spc="0" smtClean="0">
                <a:ln/>
                <a:solidFill>
                  <a:schemeClr val="accent3"/>
                </a:solidFill>
                <a:effectLst/>
              </a:rPr>
            </a:br>
            <a:r>
              <a:rPr sz="2800" b="1" u="sng" spc="0" smtClean="0">
                <a:ln/>
                <a:solidFill>
                  <a:schemeClr val="accent3"/>
                </a:solidFill>
                <a:effectLst/>
              </a:rPr>
              <a:t>                Balkanskog  poluostrva</a:t>
            </a:r>
            <a:endParaRPr lang="en-US" sz="2800" b="1" u="sng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3857652" cy="500066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sz="2000" b="1" u="sng" dirty="0" smtClean="0"/>
              <a:t>Pančićeva omorika (</a:t>
            </a:r>
            <a:r>
              <a:rPr lang="en-US" sz="2000" b="1" i="1" u="sng" dirty="0" smtClean="0"/>
              <a:t>Picea Omorika)</a:t>
            </a:r>
            <a:r>
              <a:rPr lang="en-US" sz="2000" b="1" u="sng" dirty="0" smtClean="0"/>
              <a:t> </a:t>
            </a:r>
            <a:r>
              <a:rPr lang="en-US" sz="2000" b="1" dirty="0" smtClean="0"/>
              <a:t>–</a:t>
            </a:r>
            <a:r>
              <a:rPr lang="en-US" sz="2000" dirty="0" smtClean="0"/>
              <a:t>po srpskom botaničaru Josifu Pančiću koji ju je otkrio na planini Tari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1875</a:t>
            </a:r>
            <a:r>
              <a:rPr lang="en-US" sz="2000" dirty="0" smtClean="0"/>
              <a:t>. godine, kod sela Zaovine .</a:t>
            </a:r>
          </a:p>
          <a:p>
            <a:r>
              <a:rPr lang="en-US" sz="2000" dirty="0" smtClean="0"/>
              <a:t>predstavlja, ''živi fosil ledenog doba'', </a:t>
            </a:r>
          </a:p>
          <a:p>
            <a:pPr>
              <a:buNone/>
            </a:pPr>
            <a:r>
              <a:rPr lang="en-US" sz="2000" dirty="0" smtClean="0"/>
              <a:t>    nalazi se na Crvenoj listi ugroženih vrsta Međunarodne unije za zaštitu prirode</a:t>
            </a:r>
          </a:p>
          <a:p>
            <a:r>
              <a:rPr lang="en-US" sz="2000" b="1" u="sng" dirty="0" smtClean="0"/>
              <a:t>Bor krivulj</a:t>
            </a:r>
            <a:r>
              <a:rPr lang="en-US" sz="2000" b="1" i="1" dirty="0" smtClean="0"/>
              <a:t>– (Pinus mugo),</a:t>
            </a:r>
          </a:p>
          <a:p>
            <a:pPr>
              <a:buNone/>
            </a:pPr>
            <a:r>
              <a:rPr lang="en-US" sz="2000" b="1" i="1" dirty="0" smtClean="0"/>
              <a:t>      </a:t>
            </a:r>
            <a:r>
              <a:rPr lang="en-US" sz="2000" dirty="0" smtClean="0"/>
              <a:t>korjenov sistem sprijecava </a:t>
            </a:r>
            <a:r>
              <a:rPr lang="en-US" sz="2000" dirty="0" err="1" smtClean="0"/>
              <a:t>eroziju</a:t>
            </a:r>
            <a:r>
              <a:rPr lang="en-US" sz="2000" dirty="0" smtClean="0"/>
              <a:t> </a:t>
            </a:r>
            <a:r>
              <a:rPr lang="en-US" sz="2000" dirty="0" err="1" smtClean="0"/>
              <a:t>zemlji</a:t>
            </a:r>
            <a:r>
              <a:rPr lang="sr-Latn-CS" sz="2000" dirty="0" smtClean="0"/>
              <a:t>š</a:t>
            </a:r>
            <a:r>
              <a:rPr lang="en-US" sz="2000" dirty="0" err="1" smtClean="0"/>
              <a:t>ta</a:t>
            </a:r>
            <a:r>
              <a:rPr lang="en-US" sz="2000" dirty="0" smtClean="0"/>
              <a:t>, </a:t>
            </a:r>
            <a:r>
              <a:rPr lang="en-US" sz="2000" dirty="0" err="1" smtClean="0"/>
              <a:t>karakteristi</a:t>
            </a:r>
            <a:r>
              <a:rPr lang="sr-Latn-CS" sz="2000" dirty="0" smtClean="0"/>
              <a:t>č</a:t>
            </a:r>
            <a:r>
              <a:rPr lang="en-US" sz="2000" dirty="0" smtClean="0"/>
              <a:t>an za Prokletije</a:t>
            </a:r>
          </a:p>
          <a:p>
            <a:pPr>
              <a:buSzPct val="130000"/>
              <a:buFont typeface="Arial" pitchFamily="34" charset="0"/>
              <a:buChar char="•"/>
            </a:pPr>
            <a:r>
              <a:rPr lang="en-US" sz="2000" b="1" u="sng" dirty="0" smtClean="0"/>
              <a:t>Munika –Pinus Helderihii -</a:t>
            </a:r>
            <a:r>
              <a:rPr lang="en-US" sz="2000" dirty="0" smtClean="0"/>
              <a:t>centralni i zap.Balkanskog poluostrva</a:t>
            </a:r>
          </a:p>
          <a:p>
            <a:pPr>
              <a:buSzPct val="130000"/>
              <a:buFont typeface="Arial" pitchFamily="34" charset="0"/>
              <a:buChar char="•"/>
            </a:pPr>
            <a:r>
              <a:rPr lang="en-US" sz="2000" dirty="0" smtClean="0"/>
              <a:t>“pancir bor”-</a:t>
            </a:r>
            <a:r>
              <a:rPr lang="en-US" sz="2000" dirty="0" err="1" smtClean="0"/>
              <a:t>kora</a:t>
            </a:r>
            <a:r>
              <a:rPr lang="en-US" sz="2000" dirty="0" smtClean="0"/>
              <a:t> </a:t>
            </a:r>
            <a:r>
              <a:rPr lang="en-US" sz="2000" dirty="0" err="1" smtClean="0"/>
              <a:t>li</a:t>
            </a:r>
            <a:r>
              <a:rPr lang="sr-Latn-CS" sz="2000" dirty="0" smtClean="0"/>
              <a:t>č</a:t>
            </a:r>
            <a:r>
              <a:rPr lang="en-US" sz="2000" dirty="0" err="1" smtClean="0"/>
              <a:t>i</a:t>
            </a:r>
            <a:r>
              <a:rPr lang="en-US" sz="2000" dirty="0" smtClean="0"/>
              <a:t> na oklop srednj.vjekovnog viteza</a:t>
            </a:r>
          </a:p>
          <a:p>
            <a:pPr>
              <a:buSzPct val="130000"/>
              <a:buFont typeface="Arial" pitchFamily="34" charset="0"/>
              <a:buChar char="•"/>
            </a:pPr>
            <a:r>
              <a:rPr lang="en-US" sz="2000" b="1" u="sng" dirty="0" smtClean="0"/>
              <a:t>Molika-Pinus  Peuce-</a:t>
            </a:r>
            <a:r>
              <a:rPr lang="en-US" sz="1800" dirty="0" smtClean="0"/>
              <a:t> centr. dio Balkanskog  poluostrva</a:t>
            </a:r>
            <a:endParaRPr lang="en-US" sz="2000" b="1" u="sng" dirty="0" smtClean="0"/>
          </a:p>
          <a:p>
            <a:pPr>
              <a:buSzPct val="130000"/>
              <a:buFont typeface="Arial" pitchFamily="34" charset="0"/>
              <a:buChar char="•"/>
            </a:pPr>
            <a:endParaRPr lang="en-US" sz="2000" dirty="0" smtClean="0"/>
          </a:p>
          <a:p>
            <a:pPr>
              <a:buSzPct val="130000"/>
              <a:buFont typeface="Arial" pitchFamily="34" charset="0"/>
              <a:buChar char="•"/>
            </a:pPr>
            <a:endParaRPr lang="en-US" sz="2000" dirty="0" smtClean="0"/>
          </a:p>
          <a:p>
            <a:pPr>
              <a:buSzPct val="130000"/>
              <a:buFont typeface="Arial" pitchFamily="34" charset="0"/>
              <a:buChar char="•"/>
            </a:pPr>
            <a:endParaRPr lang="en-US" sz="2000" b="1" u="sng" dirty="0" smtClean="0"/>
          </a:p>
        </p:txBody>
      </p:sp>
      <p:pic>
        <p:nvPicPr>
          <p:cNvPr id="5" name="Content Placeholder 4" descr="omorik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1285860"/>
            <a:ext cx="2854537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300px-Pinus_mu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4500570"/>
            <a:ext cx="1714512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moli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206" y="1285860"/>
            <a:ext cx="1771970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358083" y="6357958"/>
            <a:ext cx="1143008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Bor krivulj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8072463" y="3929066"/>
            <a:ext cx="857255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Molika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3571877"/>
            <a:ext cx="2071702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400" dirty="0" smtClean="0"/>
              <a:t>Panciceva Omorika-</a:t>
            </a:r>
          </a:p>
          <a:p>
            <a:r>
              <a:rPr lang="en-US" sz="1400" dirty="0" smtClean="0"/>
              <a:t>Dama medju cetinarima</a:t>
            </a:r>
            <a:endParaRPr lang="en-US" sz="1400" dirty="0"/>
          </a:p>
        </p:txBody>
      </p:sp>
      <p:pic>
        <p:nvPicPr>
          <p:cNvPr id="12" name="Picture 11" descr="munika 100 god orij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4429132"/>
            <a:ext cx="2638453" cy="1754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214810" y="6000768"/>
            <a:ext cx="1609928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Munika na orijenu</a:t>
            </a:r>
          </a:p>
          <a:p>
            <a:r>
              <a:rPr lang="en-US" sz="1400" dirty="0" smtClean="0"/>
              <a:t>Stara 100 g</a:t>
            </a:r>
            <a:r>
              <a:rPr lang="en-US" sz="1600" dirty="0" smtClean="0"/>
              <a:t>od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4714908" cy="72868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spc="0" dirty="0" smtClean="0">
                <a:ln/>
                <a:solidFill>
                  <a:schemeClr val="accent3"/>
                </a:solidFill>
                <a:effectLst/>
              </a:rPr>
              <a:t>Z</a:t>
            </a:r>
            <a:r>
              <a:rPr b="1" spc="0" smtClean="0">
                <a:ln/>
                <a:solidFill>
                  <a:schemeClr val="accent3"/>
                </a:solidFill>
                <a:effectLst/>
              </a:rPr>
              <a:t>dravlje iz </a:t>
            </a:r>
            <a:r>
              <a:rPr lang="sr-Latn-CS" b="1" spc="0" dirty="0" smtClean="0">
                <a:ln/>
                <a:solidFill>
                  <a:schemeClr val="accent3"/>
                </a:solidFill>
                <a:effectLst/>
              </a:rPr>
              <a:t>č</a:t>
            </a:r>
            <a:r>
              <a:rPr b="1" spc="0" smtClean="0">
                <a:ln/>
                <a:solidFill>
                  <a:schemeClr val="accent3"/>
                </a:solidFill>
                <a:effectLst/>
              </a:rPr>
              <a:t>etinara</a:t>
            </a:r>
            <a:endParaRPr lang="en-US" b="1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sr-Latn-CS" dirty="0" smtClean="0"/>
              <a:t>Š</a:t>
            </a:r>
            <a:r>
              <a:rPr lang="en-US" dirty="0" err="1" smtClean="0"/>
              <a:t>iroka</a:t>
            </a:r>
            <a:r>
              <a:rPr lang="en-US" dirty="0" smtClean="0"/>
              <a:t> primjena u narodnoj medicini I farmaciji</a:t>
            </a:r>
          </a:p>
          <a:p>
            <a:r>
              <a:rPr lang="en-US" dirty="0" err="1" smtClean="0"/>
              <a:t>Masti,tinkture</a:t>
            </a:r>
            <a:r>
              <a:rPr lang="en-US" dirty="0" smtClean="0"/>
              <a:t>,</a:t>
            </a:r>
            <a:r>
              <a:rPr lang="sr-Latn-CS" dirty="0" smtClean="0"/>
              <a:t>č</a:t>
            </a:r>
            <a:r>
              <a:rPr lang="en-US" dirty="0" err="1" smtClean="0"/>
              <a:t>ajevi,melemi,oblozi,kupke,med</a:t>
            </a:r>
            <a:endParaRPr lang="en-US" dirty="0" smtClean="0"/>
          </a:p>
          <a:p>
            <a:r>
              <a:rPr lang="en-US" dirty="0" err="1" smtClean="0"/>
              <a:t>Plu</a:t>
            </a:r>
            <a:r>
              <a:rPr lang="sr-Latn-CS" dirty="0" smtClean="0"/>
              <a:t>ć</a:t>
            </a:r>
            <a:r>
              <a:rPr lang="en-US" dirty="0" err="1" smtClean="0"/>
              <a:t>na</a:t>
            </a:r>
            <a:r>
              <a:rPr lang="en-US" dirty="0" smtClean="0"/>
              <a:t> oboljenja, dijabetes, ateroskleroza, hipertenzija, nesanica, artritis, oporavak od moždanog udara, kanceri, neuralgija</a:t>
            </a:r>
          </a:p>
          <a:p>
            <a:r>
              <a:rPr lang="en-US" b="1" dirty="0" smtClean="0"/>
              <a:t>Ljekoviti: </a:t>
            </a:r>
            <a:r>
              <a:rPr lang="en-US" b="1" dirty="0" err="1" smtClean="0"/>
              <a:t>kora,iglice</a:t>
            </a:r>
            <a:r>
              <a:rPr lang="sr-Latn-CS" b="1" dirty="0" smtClean="0"/>
              <a:t>,č</a:t>
            </a:r>
            <a:r>
              <a:rPr lang="en-US" b="1" dirty="0" smtClean="0"/>
              <a:t>e</a:t>
            </a:r>
            <a:r>
              <a:rPr lang="sr-Latn-CS" b="1" dirty="0" smtClean="0"/>
              <a:t>š</a:t>
            </a:r>
            <a:r>
              <a:rPr lang="en-US" b="1" dirty="0" err="1" smtClean="0"/>
              <a:t>eri,gran</a:t>
            </a:r>
            <a:r>
              <a:rPr lang="sr-Latn-CS" b="1" dirty="0" smtClean="0"/>
              <a:t>č</a:t>
            </a:r>
            <a:r>
              <a:rPr lang="en-US" b="1" dirty="0" smtClean="0"/>
              <a:t>ice</a:t>
            </a:r>
            <a:r>
              <a:rPr lang="en-US" dirty="0" smtClean="0"/>
              <a:t> </a:t>
            </a:r>
          </a:p>
          <a:p>
            <a:r>
              <a:rPr lang="en-US" b="1" dirty="0" smtClean="0"/>
              <a:t> Napravite čaj ili kupku,jer je ljekovita </a:t>
            </a:r>
          </a:p>
          <a:p>
            <a:r>
              <a:rPr lang="en-US" b="1" dirty="0" smtClean="0"/>
              <a:t>Ruski travari to </a:t>
            </a:r>
            <a:r>
              <a:rPr lang="en-US" b="1" dirty="0" err="1" smtClean="0"/>
              <a:t>rade</a:t>
            </a:r>
            <a:r>
              <a:rPr lang="en-US" b="1" dirty="0" smtClean="0"/>
              <a:t> </a:t>
            </a:r>
            <a:r>
              <a:rPr lang="en-US" b="1" dirty="0" err="1" smtClean="0"/>
              <a:t>uvijek</a:t>
            </a:r>
            <a:r>
              <a:rPr lang="sr-Latn-CS" b="1" dirty="0" smtClean="0"/>
              <a:t> od novogodišnjih jelki.</a:t>
            </a:r>
            <a:endParaRPr lang="en-US" dirty="0" smtClean="0"/>
          </a:p>
          <a:p>
            <a:endParaRPr lang="en-US" b="1" dirty="0"/>
          </a:p>
        </p:txBody>
      </p:sp>
      <p:pic>
        <p:nvPicPr>
          <p:cNvPr id="5" name="Content Placeholder 4" descr="ljekoviti cetinari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76496" y="571481"/>
            <a:ext cx="3640494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Borove-iglice-sirup-biourti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3286124"/>
            <a:ext cx="2361392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borove-iglice-ca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5214950"/>
            <a:ext cx="1828800" cy="1167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m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3214686"/>
            <a:ext cx="1785942" cy="1785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782</Words>
  <Application>Microsoft Office PowerPoint</Application>
  <PresentationFormat>On-screen Show (4:3)</PresentationFormat>
  <Paragraphs>79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PowerPoint Presentation</vt:lpstr>
      <vt:lpstr>Zanimljivo je da…</vt:lpstr>
      <vt:lpstr>..ZNATE LI DA…</vt:lpstr>
      <vt:lpstr>        Zanimljivosti o Čempresu</vt:lpstr>
      <vt:lpstr>Jos ponesto zanimljivo o Čempresu</vt:lpstr>
      <vt:lpstr>Najveće drvo po ukupnoj masi</vt:lpstr>
      <vt:lpstr>              </vt:lpstr>
      <vt:lpstr>     Endemne  i reliktne cetinarske  vrste                 Balkanskog  poluostrva</vt:lpstr>
      <vt:lpstr>Zdravlje iz četinara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Matija Jovanov</dc:creator>
  <cp:lastModifiedBy>fica</cp:lastModifiedBy>
  <cp:revision>54</cp:revision>
  <dcterms:created xsi:type="dcterms:W3CDTF">2021-01-23T18:56:10Z</dcterms:created>
  <dcterms:modified xsi:type="dcterms:W3CDTF">2021-01-25T16:07:03Z</dcterms:modified>
</cp:coreProperties>
</file>