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9" r:id="rId1"/>
  </p:sldMasterIdLst>
  <p:notesMasterIdLst>
    <p:notesMasterId r:id="rId5"/>
  </p:notesMasterIdLst>
  <p:sldIdLst>
    <p:sldId id="256" r:id="rId2"/>
    <p:sldId id="257" r:id="rId3"/>
    <p:sldId id="266"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EB0EBDD-128C-4E71-8186-D0498141C99C}">
  <a:tblStyle styleId="{DEB0EBDD-128C-4E71-8186-D0498141C99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E9801B6-3752-4DF7-9024-F0A7CD58CDD6}"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4E7E7"/>
          </a:solidFill>
        </a:fill>
      </a:tcStyle>
    </a:wholeTbl>
    <a:band1H>
      <a:tcTxStyle/>
      <a:tcStyle>
        <a:tcBdr/>
        <a:fill>
          <a:solidFill>
            <a:srgbClr val="E8CCCB"/>
          </a:solidFill>
        </a:fill>
      </a:tcStyle>
    </a:band1H>
    <a:band2H>
      <a:tcTxStyle/>
      <a:tcStyle>
        <a:tcBdr/>
      </a:tcStyle>
    </a:band2H>
    <a:band1V>
      <a:tcTxStyle/>
      <a:tcStyle>
        <a:tcBdr/>
        <a:fill>
          <a:solidFill>
            <a:srgbClr val="E8CCCB"/>
          </a:solidFill>
        </a:fill>
      </a:tcStyle>
    </a:band1V>
    <a:band2V>
      <a:tcTxStyle/>
      <a:tcStyle>
        <a:tcBdr/>
      </a:tcStyle>
    </a:band2V>
    <a:lastCol>
      <a:tcTxStyle b="on" i="off">
        <a:font>
          <a:latin typeface="Calibri"/>
          <a:ea typeface="Calibri"/>
          <a:cs typeface="Calibri"/>
        </a:font>
        <a:srgbClr val="FFFFFF"/>
      </a:tcTxStyle>
      <a:tcStyle>
        <a:tcBdr/>
        <a:fill>
          <a:solidFill>
            <a:srgbClr val="FCBD24"/>
          </a:solidFill>
        </a:fill>
      </a:tcStyle>
    </a:lastCol>
    <a:firstCol>
      <a:tcTxStyle b="on" i="off">
        <a:font>
          <a:latin typeface="Calibri"/>
          <a:ea typeface="Calibri"/>
          <a:cs typeface="Calibri"/>
        </a:font>
        <a:srgbClr val="FFFFFF"/>
      </a:tcTxStyle>
      <a:tcStyle>
        <a:tcBdr/>
        <a:fill>
          <a:solidFill>
            <a:srgbClr val="FCBD2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FCBD24"/>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FCBD24"/>
          </a:solidFill>
        </a:fill>
      </a:tcStyle>
    </a:firstRow>
    <a:neCell>
      <a:tcTxStyle/>
      <a:tcStyle>
        <a:tcBdr/>
      </a:tcStyle>
    </a:neCell>
    <a:nwCell>
      <a:tcTxStyle/>
      <a:tcStyle>
        <a:tcBdr/>
      </a:tcStyle>
    </a:nwCell>
  </a:tblStyle>
  <a:tblStyle styleId="{16766D5E-8A58-4FF6-980C-9740CD08C779}" styleName="Table_2">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CF3"/>
          </a:solidFill>
        </a:fill>
      </a:tcStyle>
    </a:wholeTbl>
    <a:band1H>
      <a:tcTxStyle/>
      <a:tcStyle>
        <a:tcBdr/>
        <a:fill>
          <a:solidFill>
            <a:srgbClr val="CBD7E6"/>
          </a:solidFill>
        </a:fill>
      </a:tcStyle>
    </a:band1H>
    <a:band2H>
      <a:tcTxStyle/>
      <a:tcStyle>
        <a:tcBdr/>
      </a:tcStyle>
    </a:band2H>
    <a:band1V>
      <a:tcTxStyle/>
      <a:tcStyle>
        <a:tcBdr/>
        <a:fill>
          <a:solidFill>
            <a:srgbClr val="CBD7E6"/>
          </a:solidFill>
        </a:fill>
      </a:tcStyle>
    </a:band1V>
    <a:band2V>
      <a:tcTxStyle/>
      <a:tcStyle>
        <a:tcBdr/>
      </a:tcStyle>
    </a:band2V>
    <a:lastCol>
      <a:tcTxStyle b="on" i="off">
        <a:font>
          <a:latin typeface="Calibri"/>
          <a:ea typeface="Calibri"/>
          <a:cs typeface="Calibri"/>
        </a:font>
        <a:srgbClr val="FFFFFF"/>
      </a:tcTxStyle>
      <a:tcStyle>
        <a:tcBdr/>
        <a:fill>
          <a:solidFill>
            <a:srgbClr val="5EB2FC"/>
          </a:solidFill>
        </a:fill>
      </a:tcStyle>
    </a:lastCol>
    <a:firstCol>
      <a:tcTxStyle b="on" i="off">
        <a:font>
          <a:latin typeface="Calibri"/>
          <a:ea typeface="Calibri"/>
          <a:cs typeface="Calibri"/>
        </a:font>
        <a:srgbClr val="FFFFFF"/>
      </a:tcTxStyle>
      <a:tcStyle>
        <a:tcBdr/>
        <a:fill>
          <a:solidFill>
            <a:srgbClr val="5EB2FC"/>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EB2FC"/>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EB2FC"/>
          </a:solidFill>
        </a:fill>
      </a:tcStyle>
    </a:firstRow>
    <a:neCell>
      <a:tcTxStyle/>
      <a:tcStyle>
        <a:tcBdr/>
      </a:tcStyle>
    </a:neCell>
    <a:nwCell>
      <a:tcTxStyle/>
      <a:tcStyle>
        <a:tcBdr/>
      </a:tcStyle>
    </a:nwCell>
  </a:tblStyle>
  <a:tblStyle styleId="{06503AF9-10BA-48A7-B730-A934C2586562}" styleName="Table_3">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7E8"/>
          </a:solidFill>
        </a:fill>
      </a:tcStyle>
    </a:wholeTbl>
    <a:band1H>
      <a:tcTxStyle/>
      <a:tcStyle>
        <a:tcBdr/>
        <a:fill>
          <a:solidFill>
            <a:srgbClr val="CECBCF"/>
          </a:solidFill>
        </a:fill>
      </a:tcStyle>
    </a:band1H>
    <a:band2H>
      <a:tcTxStyle/>
      <a:tcStyle>
        <a:tcBdr/>
      </a:tcStyle>
    </a:band2H>
    <a:band1V>
      <a:tcTxStyle/>
      <a:tcStyle>
        <a:tcBdr/>
        <a:fill>
          <a:solidFill>
            <a:srgbClr val="CECBCF"/>
          </a:solidFill>
        </a:fill>
      </a:tcStyle>
    </a:band1V>
    <a:band2V>
      <a:tcTxStyle/>
      <a:tcStyle>
        <a:tcBdr/>
      </a:tcStyle>
    </a:band2V>
    <a:lastCol>
      <a:tcTxStyle b="on" i="off">
        <a:font>
          <a:latin typeface="Calibri"/>
          <a:ea typeface="Calibri"/>
          <a:cs typeface="Calibri"/>
        </a:font>
        <a:srgbClr val="FFFFFF"/>
      </a:tcTxStyle>
      <a:tcStyle>
        <a:tcBdr/>
        <a:fill>
          <a:solidFill>
            <a:srgbClr val="EC3A3B"/>
          </a:solidFill>
        </a:fill>
      </a:tcStyle>
    </a:lastCol>
    <a:firstCol>
      <a:tcTxStyle b="on" i="off">
        <a:font>
          <a:latin typeface="Calibri"/>
          <a:ea typeface="Calibri"/>
          <a:cs typeface="Calibri"/>
        </a:font>
        <a:srgbClr val="FFFFFF"/>
      </a:tcTxStyle>
      <a:tcStyle>
        <a:tcBdr/>
        <a:fill>
          <a:solidFill>
            <a:srgbClr val="EC3A3B"/>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EC3A3B"/>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EC3A3B"/>
          </a:solidFill>
        </a:fill>
      </a:tcStyle>
    </a:firstRow>
    <a:neCell>
      <a:tcTxStyle/>
      <a:tcStyle>
        <a:tcBdr/>
      </a:tcStyle>
    </a:neCell>
    <a:nwCell>
      <a:tcTxStyle/>
      <a:tcStyle>
        <a:tcBdr/>
      </a:tcStyle>
    </a:nwCell>
  </a:tblStyle>
  <a:tblStyle styleId="{F327400F-777E-4F0D-80F6-66D892323655}" styleName="Table_4">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F0ED"/>
          </a:solidFill>
        </a:fill>
      </a:tcStyle>
    </a:wholeTbl>
    <a:band1H>
      <a:tcTxStyle/>
      <a:tcStyle>
        <a:tcBdr/>
        <a:fill>
          <a:solidFill>
            <a:srgbClr val="CADFD8"/>
          </a:solidFill>
        </a:fill>
      </a:tcStyle>
    </a:band1H>
    <a:band2H>
      <a:tcTxStyle/>
      <a:tcStyle>
        <a:tcBdr/>
      </a:tcStyle>
    </a:band2H>
    <a:band1V>
      <a:tcTxStyle/>
      <a:tcStyle>
        <a:tcBdr/>
        <a:fill>
          <a:solidFill>
            <a:srgbClr val="CADFD8"/>
          </a:solidFill>
        </a:fill>
      </a:tcStyle>
    </a:band1V>
    <a:band2V>
      <a:tcTxStyle/>
      <a:tcStyle>
        <a:tcBdr/>
      </a:tcStyle>
    </a:band2V>
    <a:lastCol>
      <a:tcTxStyle b="on" i="off">
        <a:font>
          <a:latin typeface="Calibri"/>
          <a:ea typeface="Calibri"/>
          <a:cs typeface="Calibri"/>
        </a:font>
        <a:srgbClr val="FFFFFF"/>
      </a:tcTxStyle>
      <a:tcStyle>
        <a:tcBdr/>
        <a:fill>
          <a:solidFill>
            <a:srgbClr val="69E781"/>
          </a:solidFill>
        </a:fill>
      </a:tcStyle>
    </a:lastCol>
    <a:firstCol>
      <a:tcTxStyle b="on" i="off">
        <a:font>
          <a:latin typeface="Calibri"/>
          <a:ea typeface="Calibri"/>
          <a:cs typeface="Calibri"/>
        </a:font>
        <a:srgbClr val="FFFFFF"/>
      </a:tcTxStyle>
      <a:tcStyle>
        <a:tcBdr/>
        <a:fill>
          <a:solidFill>
            <a:srgbClr val="69E781"/>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69E781"/>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69E781"/>
          </a:solidFill>
        </a:fill>
      </a:tcStyle>
    </a:firstRow>
    <a:neCell>
      <a:tcTxStyle/>
      <a:tcStyle>
        <a:tcBdr/>
      </a:tcStyle>
    </a:neCell>
    <a:nwCell>
      <a:tcTxStyle/>
      <a:tcStyle>
        <a:tcBdr/>
      </a:tcStyle>
    </a:nwCell>
  </a:tblStyle>
  <a:tblStyle styleId="{0908AA1C-355F-4995-84CB-E27BF9164E0F}" styleName="Table_5">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DEFE6"/>
          </a:solidFill>
        </a:fill>
      </a:tcStyle>
    </a:wholeTbl>
    <a:band1H>
      <a:tcTxStyle/>
      <a:tcStyle>
        <a:tcBdr/>
        <a:fill>
          <a:solidFill>
            <a:srgbClr val="FADECA"/>
          </a:solidFill>
        </a:fill>
      </a:tcStyle>
    </a:band1H>
    <a:band2H>
      <a:tcTxStyle/>
      <a:tcStyle>
        <a:tcBdr/>
      </a:tcStyle>
    </a:band2H>
    <a:band1V>
      <a:tcTxStyle/>
      <a:tcStyle>
        <a:tcBdr/>
        <a:fill>
          <a:solidFill>
            <a:srgbClr val="FADECA"/>
          </a:solidFill>
        </a:fill>
      </a:tcStyle>
    </a:band1V>
    <a:band2V>
      <a:tcTxStyle/>
      <a:tcStyle>
        <a:tcBdr/>
      </a:tcStyle>
    </a:band2V>
    <a:lastCol>
      <a:tcTxStyle b="on" i="off">
        <a:font>
          <a:latin typeface="Calibri"/>
          <a:ea typeface="Calibri"/>
          <a:cs typeface="Calibri"/>
        </a:font>
        <a:srgbClr val="FFFFFF"/>
      </a:tcTxStyle>
      <a:tcStyle>
        <a:tcBdr/>
        <a:fill>
          <a:solidFill>
            <a:srgbClr val="4949E7"/>
          </a:solidFill>
        </a:fill>
      </a:tcStyle>
    </a:lastCol>
    <a:firstCol>
      <a:tcTxStyle b="on" i="off">
        <a:font>
          <a:latin typeface="Calibri"/>
          <a:ea typeface="Calibri"/>
          <a:cs typeface="Calibri"/>
        </a:font>
        <a:srgbClr val="FFFFFF"/>
      </a:tcTxStyle>
      <a:tcStyle>
        <a:tcBdr/>
        <a:fill>
          <a:solidFill>
            <a:srgbClr val="4949E7"/>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949E7"/>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949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7" d="100"/>
          <a:sy n="157" d="100"/>
        </p:scale>
        <p:origin x="-390" y="1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784775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6"/>
        <p:cNvGrpSpPr/>
        <p:nvPr/>
      </p:nvGrpSpPr>
      <p:grpSpPr>
        <a:xfrm>
          <a:off x="0" y="0"/>
          <a:ext cx="0" cy="0"/>
          <a:chOff x="0" y="0"/>
          <a:chExt cx="0" cy="0"/>
        </a:xfrm>
      </p:grpSpPr>
      <p:sp>
        <p:nvSpPr>
          <p:cNvPr id="1317" name="Google Shape;131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8" name="Google Shape;131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Google Shape;1323;gc6a01074ef_0_17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4" name="Google Shape;1324;gc6a01074ef_0_17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8"/>
        <p:cNvGrpSpPr/>
        <p:nvPr/>
      </p:nvGrpSpPr>
      <p:grpSpPr>
        <a:xfrm>
          <a:off x="0" y="0"/>
          <a:ext cx="0" cy="0"/>
          <a:chOff x="0" y="0"/>
          <a:chExt cx="0" cy="0"/>
        </a:xfrm>
      </p:grpSpPr>
      <p:sp>
        <p:nvSpPr>
          <p:cNvPr id="1399" name="Google Shape;1399;gc72ba98ae8_1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0" name="Google Shape;1400;gc72ba98ae8_1_4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rot="-1762095" flipH="1">
            <a:off x="-645480" y="2383695"/>
            <a:ext cx="2540453" cy="378144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8139625" y="1901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1"/>
              </a:buClr>
              <a:buSzPts val="1200"/>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95" name="Google Shape;95;p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CUSTOM_2">
    <p:spTree>
      <p:nvGrpSpPr>
        <p:cNvPr id="1" name="Shape 1226"/>
        <p:cNvGrpSpPr/>
        <p:nvPr/>
      </p:nvGrpSpPr>
      <p:grpSpPr>
        <a:xfrm>
          <a:off x="0" y="0"/>
          <a:ext cx="0" cy="0"/>
          <a:chOff x="0" y="0"/>
          <a:chExt cx="0" cy="0"/>
        </a:xfrm>
      </p:grpSpPr>
      <p:grpSp>
        <p:nvGrpSpPr>
          <p:cNvPr id="1227" name="Google Shape;1227;p49"/>
          <p:cNvGrpSpPr/>
          <p:nvPr/>
        </p:nvGrpSpPr>
        <p:grpSpPr>
          <a:xfrm>
            <a:off x="5" y="-80449"/>
            <a:ext cx="2277317" cy="5304377"/>
            <a:chOff x="224725" y="566950"/>
            <a:chExt cx="1850875" cy="4311100"/>
          </a:xfrm>
        </p:grpSpPr>
        <p:sp>
          <p:nvSpPr>
            <p:cNvPr id="1228" name="Google Shape;1228;p49"/>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9"/>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9"/>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9"/>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9"/>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49"/>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49"/>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49"/>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49"/>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49"/>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49"/>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49"/>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49"/>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49"/>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49"/>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9"/>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49"/>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49"/>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49"/>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9"/>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49"/>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49"/>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49"/>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49"/>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2" name="Google Shape;1252;p49"/>
          <p:cNvSpPr/>
          <p:nvPr/>
        </p:nvSpPr>
        <p:spPr>
          <a:xfrm rot="-3415034" flipH="1">
            <a:off x="5349941" y="647072"/>
            <a:ext cx="4814608" cy="409530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49"/>
          <p:cNvSpPr/>
          <p:nvPr/>
        </p:nvSpPr>
        <p:spPr>
          <a:xfrm rot="1379372">
            <a:off x="5149944" y="2281365"/>
            <a:ext cx="1343009" cy="1754062"/>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49"/>
          <p:cNvSpPr/>
          <p:nvPr/>
        </p:nvSpPr>
        <p:spPr>
          <a:xfrm>
            <a:off x="-767475" y="502200"/>
            <a:ext cx="2264661" cy="1997587"/>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9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9"/>
        <p:cNvGrpSpPr/>
        <p:nvPr/>
      </p:nvGrpSpPr>
      <p:grpSpPr>
        <a:xfrm>
          <a:off x="0" y="0"/>
          <a:ext cx="0" cy="0"/>
          <a:chOff x="0" y="0"/>
          <a:chExt cx="0" cy="0"/>
        </a:xfrm>
      </p:grpSpPr>
      <p:sp>
        <p:nvSpPr>
          <p:cNvPr id="1320" name="Google Shape;1320;p54"/>
          <p:cNvSpPr txBox="1">
            <a:spLocks noGrp="1"/>
          </p:cNvSpPr>
          <p:nvPr>
            <p:ph type="ctrTitle"/>
          </p:nvPr>
        </p:nvSpPr>
        <p:spPr>
          <a:xfrm>
            <a:off x="1371600" y="1885950"/>
            <a:ext cx="6577800" cy="84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smtClean="0">
                <a:solidFill>
                  <a:schemeClr val="accent2"/>
                </a:solidFill>
              </a:rPr>
              <a:t>Oglas</a:t>
            </a:r>
            <a:r>
              <a:rPr lang="en-US" dirty="0" smtClean="0">
                <a:solidFill>
                  <a:schemeClr val="accent2"/>
                </a:solidFill>
              </a:rPr>
              <a:t> </a:t>
            </a:r>
            <a:r>
              <a:rPr lang="en-US" dirty="0" err="1" smtClean="0">
                <a:solidFill>
                  <a:schemeClr val="accent2"/>
                </a:solidFill>
              </a:rPr>
              <a:t>za</a:t>
            </a:r>
            <a:r>
              <a:rPr lang="en-US" dirty="0" smtClean="0">
                <a:solidFill>
                  <a:schemeClr val="accent2"/>
                </a:solidFill>
              </a:rPr>
              <a:t> </a:t>
            </a:r>
            <a:r>
              <a:rPr lang="en-US" dirty="0" err="1" smtClean="0">
                <a:solidFill>
                  <a:schemeClr val="accent2"/>
                </a:solidFill>
              </a:rPr>
              <a:t>posao</a:t>
            </a:r>
            <a:endParaRPr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5"/>
        <p:cNvGrpSpPr/>
        <p:nvPr/>
      </p:nvGrpSpPr>
      <p:grpSpPr>
        <a:xfrm>
          <a:off x="0" y="0"/>
          <a:ext cx="0" cy="0"/>
          <a:chOff x="0" y="0"/>
          <a:chExt cx="0" cy="0"/>
        </a:xfrm>
      </p:grpSpPr>
      <p:sp>
        <p:nvSpPr>
          <p:cNvPr id="1326" name="Google Shape;1326;p55"/>
          <p:cNvSpPr txBox="1">
            <a:spLocks noGrp="1"/>
          </p:cNvSpPr>
          <p:nvPr>
            <p:ph type="body" idx="1"/>
          </p:nvPr>
        </p:nvSpPr>
        <p:spPr>
          <a:xfrm>
            <a:off x="685800" y="1276350"/>
            <a:ext cx="7717500" cy="2181275"/>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AutoNum type="arabicPeriod"/>
            </a:pPr>
            <a:endParaRPr lang="en" dirty="0" smtClean="0"/>
          </a:p>
          <a:p>
            <a:pPr marL="457200" lvl="0" indent="-304800" algn="l" rtl="0">
              <a:spcBef>
                <a:spcPts val="0"/>
              </a:spcBef>
              <a:spcAft>
                <a:spcPts val="0"/>
              </a:spcAft>
              <a:buSzPts val="1200"/>
              <a:buAutoNum type="arabicPeriod"/>
            </a:pPr>
            <a:endParaRPr lang="en" dirty="0"/>
          </a:p>
          <a:p>
            <a:pPr marL="457200" lvl="0" indent="-304800" algn="l" rtl="0">
              <a:spcBef>
                <a:spcPts val="0"/>
              </a:spcBef>
              <a:spcAft>
                <a:spcPts val="0"/>
              </a:spcAft>
              <a:buSzPts val="1200"/>
              <a:buAutoNum type="arabicPeriod"/>
            </a:pPr>
            <a:endParaRPr lang="en" dirty="0" smtClean="0"/>
          </a:p>
          <a:p>
            <a:pPr marL="152400" lvl="0" indent="0">
              <a:buNone/>
            </a:pPr>
            <a:r>
              <a:rPr lang="en-US" dirty="0" smtClean="0"/>
              <a:t>We’re </a:t>
            </a:r>
            <a:r>
              <a:rPr lang="en-US" dirty="0"/>
              <a:t>looking for a junior-level graphic designer who would like to build a career with our in-house HR department. The Graphic Designer will be responsible for working on creative designs for HR initiatives within existing brand guidelines. Qualified candidates should be proficient in Creative Suite (most importantly Photoshop, InDesign, and Illustrator</a:t>
            </a:r>
            <a:r>
              <a:rPr lang="en-US" dirty="0" smtClean="0"/>
              <a:t>).</a:t>
            </a:r>
            <a:r>
              <a:rPr lang="en" dirty="0" smtClean="0">
                <a:solidFill>
                  <a:srgbClr val="FF0000"/>
                </a:solidFill>
              </a:rPr>
              <a:t> </a:t>
            </a:r>
          </a:p>
          <a:p>
            <a:pPr marL="152400" lvl="0" indent="0">
              <a:buNone/>
            </a:pPr>
            <a:endParaRPr lang="en" dirty="0" smtClean="0">
              <a:solidFill>
                <a:srgbClr val="FF0000"/>
              </a:solidFill>
            </a:endParaRPr>
          </a:p>
          <a:p>
            <a:pPr marL="152400" indent="0">
              <a:buNone/>
            </a:pPr>
            <a:r>
              <a:rPr lang="en-US" b="1" dirty="0">
                <a:solidFill>
                  <a:srgbClr val="00B0F0"/>
                </a:solidFill>
              </a:rPr>
              <a:t>Requirements: </a:t>
            </a:r>
            <a:r>
              <a:rPr lang="en-US" dirty="0" smtClean="0"/>
              <a:t>High-School</a:t>
            </a:r>
            <a:r>
              <a:rPr lang="en-US" b="1" dirty="0" smtClean="0">
                <a:solidFill>
                  <a:srgbClr val="00B0F0"/>
                </a:solidFill>
              </a:rPr>
              <a:t> </a:t>
            </a:r>
            <a:r>
              <a:rPr lang="en-US" dirty="0" smtClean="0"/>
              <a:t>degree </a:t>
            </a:r>
            <a:r>
              <a:rPr lang="en-US" dirty="0"/>
              <a:t>in design or related field would be a plus Exceptional portfolio that showcases solid conceptual, color, and layout skills Strong knowledge of Adobe InDesign, Illustrator, and Photoshop Submission must include resume and </a:t>
            </a:r>
            <a:r>
              <a:rPr lang="en-US" dirty="0" smtClean="0"/>
              <a:t>portfolio</a:t>
            </a:r>
          </a:p>
          <a:p>
            <a:pPr marL="152400" indent="0">
              <a:buNone/>
            </a:pPr>
            <a:r>
              <a:rPr lang="en-US" dirty="0" smtClean="0"/>
              <a:t>As a mandatory part of application interested </a:t>
            </a:r>
            <a:r>
              <a:rPr lang="en-US" dirty="0"/>
              <a:t>candidates </a:t>
            </a:r>
            <a:r>
              <a:rPr lang="en-US" dirty="0" smtClean="0"/>
              <a:t>should create logo </a:t>
            </a:r>
            <a:r>
              <a:rPr lang="en-US" dirty="0"/>
              <a:t>for Montenegrin Air Company named </a:t>
            </a:r>
            <a:r>
              <a:rPr lang="en-US" dirty="0" err="1"/>
              <a:t>ToMontenegro</a:t>
            </a:r>
            <a:r>
              <a:rPr lang="en-US" dirty="0"/>
              <a:t> in .</a:t>
            </a:r>
            <a:r>
              <a:rPr lang="en-US" dirty="0" err="1"/>
              <a:t>ai</a:t>
            </a:r>
            <a:r>
              <a:rPr lang="en-US" dirty="0"/>
              <a:t> and .</a:t>
            </a:r>
            <a:r>
              <a:rPr lang="en-US" dirty="0" err="1"/>
              <a:t>png</a:t>
            </a:r>
            <a:r>
              <a:rPr lang="en-US" dirty="0"/>
              <a:t> </a:t>
            </a:r>
            <a:r>
              <a:rPr lang="en-US" dirty="0" smtClean="0"/>
              <a:t>formats and </a:t>
            </a:r>
            <a:r>
              <a:rPr lang="en-US" dirty="0"/>
              <a:t>send their </a:t>
            </a:r>
            <a:r>
              <a:rPr lang="en-US" dirty="0" smtClean="0"/>
              <a:t>work with their CV to jobs@webfox.uk </a:t>
            </a:r>
          </a:p>
          <a:p>
            <a:pPr marL="152400" indent="0">
              <a:buNone/>
            </a:pPr>
            <a:r>
              <a:rPr lang="en-US" dirty="0" smtClean="0"/>
              <a:t>Call</a:t>
            </a:r>
            <a:r>
              <a:rPr lang="en-US" dirty="0"/>
              <a:t>: +91-95017 54948, +91172 502 9185</a:t>
            </a:r>
          </a:p>
          <a:p>
            <a:pPr marL="152400" lvl="0" indent="0">
              <a:buNone/>
            </a:pPr>
            <a:endParaRPr dirty="0"/>
          </a:p>
        </p:txBody>
      </p:sp>
      <p:sp>
        <p:nvSpPr>
          <p:cNvPr id="1327" name="Google Shape;1327;p55"/>
          <p:cNvSpPr txBox="1">
            <a:spLocks noGrp="1"/>
          </p:cNvSpPr>
          <p:nvPr>
            <p:ph type="title"/>
          </p:nvPr>
        </p:nvSpPr>
        <p:spPr>
          <a:xfrm>
            <a:off x="838200" y="819150"/>
            <a:ext cx="7717500" cy="541500"/>
          </a:xfrm>
          <a:prstGeom prst="rect">
            <a:avLst/>
          </a:prstGeom>
        </p:spPr>
        <p:txBody>
          <a:bodyPr spcFirstLastPara="1" wrap="square" lIns="91425" tIns="91425" rIns="91425" bIns="91425" anchor="b" anchorCtr="0">
            <a:noAutofit/>
          </a:bodyPr>
          <a:lstStyle/>
          <a:p>
            <a:pPr algn="l"/>
            <a:r>
              <a:rPr lang="en-US" dirty="0" smtClean="0">
                <a:solidFill>
                  <a:srgbClr val="00B0F0"/>
                </a:solidFill>
              </a:rPr>
              <a:t>Position: </a:t>
            </a:r>
            <a:r>
              <a:rPr lang="en-US" dirty="0"/>
              <a:t>Junior Graphic </a:t>
            </a:r>
            <a:r>
              <a:rPr lang="en-US" dirty="0" smtClean="0"/>
              <a:t>Designer</a:t>
            </a:r>
            <a:br>
              <a:rPr lang="en-US" dirty="0" smtClean="0"/>
            </a:br>
            <a:r>
              <a:rPr lang="en-US" dirty="0" smtClean="0">
                <a:solidFill>
                  <a:srgbClr val="00B0F0"/>
                </a:solidFill>
              </a:rPr>
              <a:t>Company: </a:t>
            </a:r>
            <a:r>
              <a:rPr lang="en-US" dirty="0" err="1" smtClean="0"/>
              <a:t>WebFox</a:t>
            </a:r>
            <a:r>
              <a:rPr lang="en-US" dirty="0" smtClean="0"/>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1"/>
        <p:cNvGrpSpPr/>
        <p:nvPr/>
      </p:nvGrpSpPr>
      <p:grpSpPr>
        <a:xfrm>
          <a:off x="0" y="0"/>
          <a:ext cx="0" cy="0"/>
          <a:chOff x="0" y="0"/>
          <a:chExt cx="0" cy="0"/>
        </a:xfrm>
      </p:grpSpPr>
      <p:sp>
        <p:nvSpPr>
          <p:cNvPr id="2" name="TextBox 1"/>
          <p:cNvSpPr txBox="1"/>
          <p:nvPr/>
        </p:nvSpPr>
        <p:spPr>
          <a:xfrm>
            <a:off x="2438400" y="742950"/>
            <a:ext cx="6324600" cy="3754874"/>
          </a:xfrm>
          <a:prstGeom prst="rect">
            <a:avLst/>
          </a:prstGeom>
          <a:noFill/>
        </p:spPr>
        <p:txBody>
          <a:bodyPr wrap="square" rtlCol="0">
            <a:spAutoFit/>
          </a:bodyPr>
          <a:lstStyle/>
          <a:p>
            <a:pPr marL="285750" indent="-285750">
              <a:buFont typeface="Arial" pitchFamily="34" charset="0"/>
              <a:buChar char="•"/>
            </a:pPr>
            <a:r>
              <a:rPr lang="en-US" dirty="0"/>
              <a:t>Candidates have a sound knowledge of Logo </a:t>
            </a:r>
            <a:r>
              <a:rPr lang="en-US" dirty="0" smtClean="0"/>
              <a:t>Designing</a:t>
            </a:r>
          </a:p>
          <a:p>
            <a:pPr marL="285750" indent="-285750">
              <a:buFont typeface="Arial" pitchFamily="34" charset="0"/>
              <a:buChar char="•"/>
            </a:pPr>
            <a:r>
              <a:rPr lang="en-US" dirty="0" smtClean="0"/>
              <a:t>Ability </a:t>
            </a:r>
            <a:r>
              <a:rPr lang="en-US" dirty="0"/>
              <a:t>to design Logos, Stationery, Brochure, Poster, Packaging Labeling &amp; Vehicle </a:t>
            </a:r>
            <a:r>
              <a:rPr lang="en-US" dirty="0" smtClean="0"/>
              <a:t>Branding </a:t>
            </a:r>
          </a:p>
          <a:p>
            <a:pPr marL="285750" indent="-285750">
              <a:buFont typeface="Arial" pitchFamily="34" charset="0"/>
              <a:buChar char="•"/>
            </a:pPr>
            <a:r>
              <a:rPr lang="en-US" dirty="0" smtClean="0"/>
              <a:t>Instantly </a:t>
            </a:r>
            <a:r>
              <a:rPr lang="en-US" dirty="0"/>
              <a:t>convert complex raster images to scalable vector graphics </a:t>
            </a:r>
            <a:endParaRPr lang="en-US" dirty="0" smtClean="0"/>
          </a:p>
          <a:p>
            <a:pPr marL="285750" indent="-285750">
              <a:buFont typeface="Arial" pitchFamily="34" charset="0"/>
              <a:buChar char="•"/>
            </a:pPr>
            <a:r>
              <a:rPr lang="en-US" dirty="0" smtClean="0"/>
              <a:t>Print production</a:t>
            </a:r>
          </a:p>
          <a:p>
            <a:pPr marL="285750" indent="-285750">
              <a:buFont typeface="Arial" pitchFamily="34" charset="0"/>
              <a:buChar char="•"/>
            </a:pPr>
            <a:r>
              <a:rPr lang="en-US" dirty="0" smtClean="0"/>
              <a:t>Must </a:t>
            </a:r>
            <a:r>
              <a:rPr lang="en-US" dirty="0"/>
              <a:t>be creative, confident, and good team player </a:t>
            </a:r>
            <a:endParaRPr lang="en-US" dirty="0" smtClean="0"/>
          </a:p>
          <a:p>
            <a:pPr marL="285750" indent="-285750">
              <a:buFont typeface="Arial" pitchFamily="34" charset="0"/>
              <a:buChar char="•"/>
            </a:pPr>
            <a:r>
              <a:rPr lang="en-US" dirty="0" smtClean="0"/>
              <a:t>Ability </a:t>
            </a:r>
            <a:r>
              <a:rPr lang="en-US" dirty="0"/>
              <a:t>to work independently and meet deadlines </a:t>
            </a:r>
            <a:endParaRPr lang="en-US" dirty="0" smtClean="0"/>
          </a:p>
          <a:p>
            <a:pPr marL="285750" indent="-285750">
              <a:buFont typeface="Arial" pitchFamily="34" charset="0"/>
              <a:buChar char="•"/>
            </a:pPr>
            <a:r>
              <a:rPr lang="en-US" dirty="0" smtClean="0"/>
              <a:t>Strong </a:t>
            </a:r>
            <a:r>
              <a:rPr lang="en-US" dirty="0"/>
              <a:t>Graphic Design Skills Adobe Photoshop Adobe Illustrator Corel Draw Attention to Detail </a:t>
            </a:r>
            <a:endParaRPr lang="en-US" dirty="0" smtClean="0"/>
          </a:p>
          <a:p>
            <a:pPr marL="285750" indent="-285750">
              <a:buFont typeface="Arial" pitchFamily="34" charset="0"/>
              <a:buChar char="•"/>
            </a:pPr>
            <a:r>
              <a:rPr lang="en-US" dirty="0" smtClean="0"/>
              <a:t>Deadline-Oriented </a:t>
            </a:r>
          </a:p>
          <a:p>
            <a:pPr marL="285750" indent="-285750">
              <a:buFont typeface="Arial" pitchFamily="34" charset="0"/>
              <a:buChar char="•"/>
            </a:pPr>
            <a:r>
              <a:rPr lang="en-US" dirty="0" smtClean="0"/>
              <a:t>Communication </a:t>
            </a:r>
            <a:r>
              <a:rPr lang="en-US" dirty="0"/>
              <a:t>Skills </a:t>
            </a:r>
            <a:endParaRPr lang="en-US" dirty="0" smtClean="0"/>
          </a:p>
          <a:p>
            <a:pPr marL="285750" indent="-285750">
              <a:buFont typeface="Arial" pitchFamily="34" charset="0"/>
              <a:buChar char="•"/>
            </a:pPr>
            <a:r>
              <a:rPr lang="en-US" dirty="0" smtClean="0"/>
              <a:t>Social </a:t>
            </a:r>
            <a:r>
              <a:rPr lang="en-US" dirty="0"/>
              <a:t>Media Campaigns </a:t>
            </a:r>
            <a:endParaRPr lang="en-US" dirty="0" smtClean="0"/>
          </a:p>
          <a:p>
            <a:r>
              <a:rPr lang="en-US" dirty="0" smtClean="0">
                <a:solidFill>
                  <a:srgbClr val="FF0000"/>
                </a:solidFill>
              </a:rPr>
              <a:t>Benefits:</a:t>
            </a:r>
            <a:r>
              <a:rPr lang="en-US" dirty="0" smtClean="0"/>
              <a:t> </a:t>
            </a:r>
          </a:p>
          <a:p>
            <a:pPr marL="285750" indent="-285750">
              <a:buFont typeface="Arial" pitchFamily="34" charset="0"/>
              <a:buChar char="•"/>
            </a:pPr>
            <a:r>
              <a:rPr lang="en-US" dirty="0" smtClean="0"/>
              <a:t>Competitive </a:t>
            </a:r>
            <a:r>
              <a:rPr lang="en-US" dirty="0"/>
              <a:t>Salary </a:t>
            </a:r>
            <a:endParaRPr lang="en-US" dirty="0" smtClean="0"/>
          </a:p>
          <a:p>
            <a:pPr marL="285750" indent="-285750">
              <a:buFont typeface="Arial" pitchFamily="34" charset="0"/>
              <a:buChar char="•"/>
            </a:pPr>
            <a:r>
              <a:rPr lang="en-US" dirty="0" smtClean="0"/>
              <a:t>Professional </a:t>
            </a:r>
            <a:r>
              <a:rPr lang="en-US" dirty="0"/>
              <a:t>Training </a:t>
            </a:r>
            <a:endParaRPr lang="en-US" dirty="0" smtClean="0"/>
          </a:p>
          <a:p>
            <a:pPr marL="285750" indent="-285750">
              <a:buFont typeface="Arial" pitchFamily="34" charset="0"/>
              <a:buChar char="•"/>
            </a:pPr>
            <a:r>
              <a:rPr lang="en-US" dirty="0" smtClean="0"/>
              <a:t>Quarterly/Annual </a:t>
            </a:r>
            <a:r>
              <a:rPr lang="en-US" dirty="0"/>
              <a:t>Performance Bonus and </a:t>
            </a:r>
            <a:r>
              <a:rPr lang="en-US" dirty="0" smtClean="0"/>
              <a:t>Awards</a:t>
            </a:r>
          </a:p>
          <a:p>
            <a:pPr marL="285750" indent="-285750">
              <a:buFont typeface="Arial" pitchFamily="34" charset="0"/>
              <a:buChar char="•"/>
            </a:pPr>
            <a:r>
              <a:rPr lang="en-US" dirty="0" smtClean="0"/>
              <a:t>Fun </a:t>
            </a:r>
            <a:r>
              <a:rPr lang="en-US" dirty="0"/>
              <a:t>and Dynamic Working Environment</a:t>
            </a:r>
          </a:p>
        </p:txBody>
      </p:sp>
      <p:sp>
        <p:nvSpPr>
          <p:cNvPr id="3" name="TextBox 2"/>
          <p:cNvSpPr txBox="1"/>
          <p:nvPr/>
        </p:nvSpPr>
        <p:spPr>
          <a:xfrm>
            <a:off x="2514600" y="435173"/>
            <a:ext cx="1287532" cy="307777"/>
          </a:xfrm>
          <a:prstGeom prst="rect">
            <a:avLst/>
          </a:prstGeom>
          <a:noFill/>
        </p:spPr>
        <p:txBody>
          <a:bodyPr wrap="none" rtlCol="0">
            <a:spAutoFit/>
          </a:bodyPr>
          <a:lstStyle/>
          <a:p>
            <a:r>
              <a:rPr lang="en-US" b="1" dirty="0" smtClean="0">
                <a:solidFill>
                  <a:srgbClr val="FF0000"/>
                </a:solidFill>
              </a:rPr>
              <a:t>More details:</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Elegant Education Pack for Students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239</Words>
  <Application>Microsoft Office PowerPoint</Application>
  <PresentationFormat>On-screen Show (16:9)</PresentationFormat>
  <Paragraphs>26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Elegant Education Pack for Students by Slidesgo</vt:lpstr>
      <vt:lpstr>Oglas za posao</vt:lpstr>
      <vt:lpstr>Position: Junior Graphic Designer Company: WebFox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Oglas za posao</dc:title>
  <dc:creator>ucenik</dc:creator>
  <cp:lastModifiedBy>ucenik</cp:lastModifiedBy>
  <cp:revision>4</cp:revision>
  <dcterms:modified xsi:type="dcterms:W3CDTF">2021-05-06T07:36:39Z</dcterms:modified>
</cp:coreProperties>
</file>