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3" r:id="rId2"/>
    <p:sldId id="283" r:id="rId3"/>
    <p:sldId id="257" r:id="rId4"/>
    <p:sldId id="260" r:id="rId5"/>
    <p:sldId id="285" r:id="rId6"/>
    <p:sldId id="261" r:id="rId7"/>
    <p:sldId id="310" r:id="rId8"/>
    <p:sldId id="311" r:id="rId9"/>
    <p:sldId id="354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6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04D-9A97-4671-AF7D-C4726E107DD3}" type="datetimeFigureOut">
              <a:rPr lang="en-US" smtClean="0"/>
              <a:pPr/>
              <a:t>02-Jun-21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DDF90-93F2-44BD-A8A1-C40300A16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4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AF1C-C948-43CB-B183-A649F6EB07F4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0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C5FD-0D99-4E8C-B3EA-341ADD3C25E7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651D-EC5A-4D78-AC3D-82A573417818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EEF-D4FE-4BA9-9769-4048CD9B6095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BF8A-DFBF-4AE7-83D0-C1EB79CC242B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A0D0-A0A3-4498-B927-C1806BB4C66E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9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84C-F5A0-403A-8D6F-76BD920A6ECC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8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D58C-0C64-4DFD-8000-AB049039279D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6C69-5B28-400D-BF25-8EB4349E5E04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5628-FBD5-4033-819D-BDF4F5336146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1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501F-B46D-4ADE-A085-78A55914CD30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9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29EC9-D194-4E2B-BF63-93E865068046}" type="datetime1">
              <a:rPr lang="en-US" smtClean="0"/>
              <a:pPr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0EDF-74C7-4721-922B-E33E9BFF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2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sh.wikipedia.org/wiki/P%C4%8Delinji_vosa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.wikipedia.org/wiki/Mati%C4%8Dna_mlije%C4%8D" TargetMode="External"/><Relationship Id="rId5" Type="http://schemas.openxmlformats.org/officeDocument/2006/relationships/hyperlink" Target="http://sh.wikipedia.org/wiki/Propolis" TargetMode="External"/><Relationship Id="rId4" Type="http://schemas.openxmlformats.org/officeDocument/2006/relationships/hyperlink" Target="http://sh.wikipedia.org/wiki/Me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ttps://fbcdn-sphotos-a-a.akamaihd.net/hphotos-ak-xpf1/v/t1.0-9/p417x417/1604571_262425790589794_1909375866_n.jpg?oh=feccb8c41f5fd463453ed660db93feaf&amp;oe=55146BE2&amp;__gda__=1427492899_dc11a109fc48d71db1a0e8eb7db2445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86878"/>
            <a:ext cx="5295900" cy="3970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7504" y="435770"/>
            <a:ext cx="3800078" cy="1107996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sr-Latn-ME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pčelarstvo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Decije_Pesme_-_Jedna_Pcela_Zu_-_Zu_-_Z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8" name="Decije_Pesme_-_Jedna_Pcela_Zu_-_Zu_-_Z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56376" y="5877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4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8676456" cy="6370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zamahne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oko</a:t>
            </a:r>
            <a:r>
              <a:rPr lang="en-US" sz="2400" dirty="0">
                <a:solidFill>
                  <a:schemeClr val="accent5"/>
                </a:solidFill>
              </a:rPr>
              <a:t> 11.400 </a:t>
            </a:r>
            <a:r>
              <a:rPr lang="en-US" sz="2400" dirty="0" err="1">
                <a:solidFill>
                  <a:schemeClr val="accent5"/>
                </a:solidFill>
              </a:rPr>
              <a:t>puta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 smtClean="0">
                <a:solidFill>
                  <a:schemeClr val="accent5"/>
                </a:solidFill>
              </a:rPr>
              <a:t>minut</a:t>
            </a:r>
            <a:r>
              <a:rPr lang="sr-Latn-RS" sz="2400" dirty="0" smtClean="0">
                <a:solidFill>
                  <a:schemeClr val="accent5"/>
                </a:solidFill>
              </a:rPr>
              <a:t>u</a:t>
            </a:r>
            <a:r>
              <a:rPr lang="en-US" sz="2400" dirty="0" smtClean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zbog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čega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čujemo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zvuk</a:t>
            </a:r>
            <a:r>
              <a:rPr lang="en-US" sz="2400" dirty="0">
                <a:solidFill>
                  <a:schemeClr val="accent5"/>
                </a:solidFill>
              </a:rPr>
              <a:t> ‘</a:t>
            </a:r>
            <a:r>
              <a:rPr lang="en-US" sz="2400" dirty="0" err="1">
                <a:solidFill>
                  <a:schemeClr val="accent5"/>
                </a:solidFill>
              </a:rPr>
              <a:t>zujanja</a:t>
            </a:r>
            <a:r>
              <a:rPr lang="en-US" sz="2400" dirty="0">
                <a:solidFill>
                  <a:schemeClr val="accent5"/>
                </a:solidFill>
              </a:rPr>
              <a:t>’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Prosječna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proizvede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oko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1/12</a:t>
            </a:r>
            <a:r>
              <a:rPr lang="sr-Latn-RS" sz="2400" dirty="0" smtClean="0">
                <a:solidFill>
                  <a:schemeClr val="accent5"/>
                </a:solidFill>
              </a:rPr>
              <a:t>kašičice </a:t>
            </a:r>
            <a:r>
              <a:rPr lang="en-US" sz="2400" dirty="0" err="1" smtClean="0">
                <a:solidFill>
                  <a:schemeClr val="accent5"/>
                </a:solidFill>
              </a:rPr>
              <a:t>meda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u </a:t>
            </a:r>
            <a:r>
              <a:rPr lang="en-US" sz="2400" dirty="0" err="1">
                <a:solidFill>
                  <a:schemeClr val="accent5"/>
                </a:solidFill>
              </a:rPr>
              <a:t>svom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životu</a:t>
            </a:r>
            <a:r>
              <a:rPr lang="en-US" sz="2400" dirty="0">
                <a:solidFill>
                  <a:schemeClr val="accent5"/>
                </a:solidFill>
              </a:rPr>
              <a:t>, a </a:t>
            </a:r>
            <a:r>
              <a:rPr lang="en-US" sz="2400" dirty="0" err="1">
                <a:solidFill>
                  <a:schemeClr val="accent5"/>
                </a:solidFill>
              </a:rPr>
              <a:t>tokom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jednog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leta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posjeti</a:t>
            </a:r>
            <a:r>
              <a:rPr lang="en-US" sz="2400" dirty="0">
                <a:solidFill>
                  <a:schemeClr val="accent5"/>
                </a:solidFill>
              </a:rPr>
              <a:t> 50-100 </a:t>
            </a:r>
            <a:r>
              <a:rPr lang="en-US" sz="2400" dirty="0" err="1">
                <a:solidFill>
                  <a:schemeClr val="accent5"/>
                </a:solidFill>
              </a:rPr>
              <a:t>cvjetova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Matica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može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živjeti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do pet </a:t>
            </a:r>
            <a:r>
              <a:rPr lang="en-US" sz="2400" dirty="0" err="1">
                <a:solidFill>
                  <a:schemeClr val="accent5"/>
                </a:solidFill>
              </a:rPr>
              <a:t>godina</a:t>
            </a:r>
            <a:r>
              <a:rPr lang="en-US" sz="2400" dirty="0">
                <a:solidFill>
                  <a:schemeClr val="accent5"/>
                </a:solidFill>
              </a:rPr>
              <a:t> (u </a:t>
            </a:r>
            <a:r>
              <a:rPr lang="en-US" sz="2400" dirty="0" err="1">
                <a:solidFill>
                  <a:schemeClr val="accent5"/>
                </a:solidFill>
              </a:rPr>
              <a:t>rijetkim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slučajevima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do 7 </a:t>
            </a:r>
            <a:r>
              <a:rPr lang="en-US" sz="2400" dirty="0" err="1">
                <a:solidFill>
                  <a:schemeClr val="accent5"/>
                </a:solidFill>
              </a:rPr>
              <a:t>godina</a:t>
            </a:r>
            <a:r>
              <a:rPr lang="en-US" sz="2400" dirty="0">
                <a:solidFill>
                  <a:schemeClr val="accent5"/>
                </a:solidFill>
              </a:rPr>
              <a:t>), a </a:t>
            </a:r>
            <a:r>
              <a:rPr lang="en-US" sz="2400" dirty="0" err="1">
                <a:solidFill>
                  <a:schemeClr val="accent5"/>
                </a:solidFill>
              </a:rPr>
              <a:t>ona</a:t>
            </a:r>
            <a:r>
              <a:rPr lang="en-US" sz="2400" dirty="0">
                <a:solidFill>
                  <a:schemeClr val="accent5"/>
                </a:solidFill>
              </a:rPr>
              <a:t> je </a:t>
            </a:r>
            <a:r>
              <a:rPr lang="en-US" sz="2400" dirty="0" err="1">
                <a:solidFill>
                  <a:schemeClr val="accent5"/>
                </a:solidFill>
              </a:rPr>
              <a:t>jedina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košnici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koja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polaže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jaja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  <a:r>
              <a:rPr lang="en-US" sz="2400" dirty="0" err="1">
                <a:solidFill>
                  <a:schemeClr val="accent5"/>
                </a:solidFill>
              </a:rPr>
              <a:t>Ona</a:t>
            </a:r>
            <a:r>
              <a:rPr lang="en-US" sz="2400" dirty="0">
                <a:solidFill>
                  <a:schemeClr val="accent5"/>
                </a:solidFill>
              </a:rPr>
              <a:t> je </a:t>
            </a:r>
            <a:r>
              <a:rPr lang="en-US" sz="2400" dirty="0" err="1">
                <a:solidFill>
                  <a:schemeClr val="accent5"/>
                </a:solidFill>
              </a:rPr>
              <a:t>najproduktivnija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ljetnim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mjesecima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kada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polaže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do 2.500 </a:t>
            </a:r>
            <a:r>
              <a:rPr lang="en-US" sz="2400" dirty="0" err="1">
                <a:solidFill>
                  <a:schemeClr val="accent5"/>
                </a:solidFill>
              </a:rPr>
              <a:t>jaja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dnevno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accent5"/>
                </a:solidFill>
              </a:rPr>
              <a:t>Samo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radilice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mogu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ubosti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to </a:t>
            </a:r>
            <a:r>
              <a:rPr lang="en-US" sz="2400" dirty="0" err="1">
                <a:solidFill>
                  <a:schemeClr val="accent5"/>
                </a:solidFill>
              </a:rPr>
              <a:t>samo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ako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osjećaju</a:t>
            </a:r>
            <a:r>
              <a:rPr lang="en-US" sz="2400" dirty="0">
                <a:solidFill>
                  <a:schemeClr val="accent5"/>
                </a:solidFill>
              </a:rPr>
              <a:t> da </a:t>
            </a:r>
            <a:r>
              <a:rPr lang="en-US" sz="2400" dirty="0" err="1">
                <a:solidFill>
                  <a:schemeClr val="accent5"/>
                </a:solidFill>
              </a:rPr>
              <a:t>su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opasnosti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  <a:r>
              <a:rPr lang="en-US" sz="2400" dirty="0" err="1">
                <a:solidFill>
                  <a:schemeClr val="accent5"/>
                </a:solidFill>
              </a:rPr>
              <a:t>Matice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imaju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žaoku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ali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pošto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nikada</a:t>
            </a:r>
            <a:r>
              <a:rPr lang="en-US" sz="2400" dirty="0">
                <a:solidFill>
                  <a:schemeClr val="accent5"/>
                </a:solidFill>
              </a:rPr>
              <a:t> ne </a:t>
            </a:r>
            <a:r>
              <a:rPr lang="en-US" sz="2400" dirty="0" err="1">
                <a:solidFill>
                  <a:schemeClr val="accent5"/>
                </a:solidFill>
              </a:rPr>
              <a:t>napuštaju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košnicu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nisu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opasnost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  <a:r>
              <a:rPr lang="en-US" sz="2400" dirty="0" err="1">
                <a:solidFill>
                  <a:schemeClr val="accent5"/>
                </a:solidFill>
              </a:rPr>
              <a:t>Dok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većini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slučajeva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umru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nakon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što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ubodu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čovjeka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većina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ne </a:t>
            </a:r>
            <a:r>
              <a:rPr lang="en-US" sz="2400" dirty="0" err="1">
                <a:solidFill>
                  <a:schemeClr val="accent5"/>
                </a:solidFill>
              </a:rPr>
              <a:t>umre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nakon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što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ubodu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druge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insekte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ili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životinje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  <a:r>
              <a:rPr lang="en-US" sz="2400" dirty="0" err="1">
                <a:solidFill>
                  <a:schemeClr val="accent5"/>
                </a:solidFill>
              </a:rPr>
              <a:t>Razlog</a:t>
            </a:r>
            <a:r>
              <a:rPr lang="en-US" sz="2400" dirty="0">
                <a:solidFill>
                  <a:schemeClr val="accent5"/>
                </a:solidFill>
              </a:rPr>
              <a:t> je </a:t>
            </a:r>
            <a:r>
              <a:rPr lang="en-US" sz="2400" dirty="0" err="1">
                <a:solidFill>
                  <a:schemeClr val="accent5"/>
                </a:solidFill>
              </a:rPr>
              <a:t>taj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što</a:t>
            </a:r>
            <a:r>
              <a:rPr lang="en-US" sz="2400" dirty="0">
                <a:solidFill>
                  <a:schemeClr val="accent5"/>
                </a:solidFill>
              </a:rPr>
              <a:t> se </a:t>
            </a:r>
            <a:r>
              <a:rPr lang="en-US" sz="2400" dirty="0" err="1">
                <a:solidFill>
                  <a:schemeClr val="accent5"/>
                </a:solidFill>
              </a:rPr>
              <a:t>žaoka</a:t>
            </a:r>
            <a:r>
              <a:rPr lang="en-US" sz="2400" dirty="0">
                <a:solidFill>
                  <a:schemeClr val="accent5"/>
                </a:solidFill>
              </a:rPr>
              <a:t> ‘</a:t>
            </a:r>
            <a:r>
              <a:rPr lang="en-US" sz="2400" dirty="0" err="1">
                <a:solidFill>
                  <a:schemeClr val="accent5"/>
                </a:solidFill>
              </a:rPr>
              <a:t>zakači</a:t>
            </a:r>
            <a:r>
              <a:rPr lang="en-US" sz="2400" dirty="0">
                <a:solidFill>
                  <a:schemeClr val="accent5"/>
                </a:solidFill>
              </a:rPr>
              <a:t>’ </a:t>
            </a:r>
            <a:r>
              <a:rPr lang="en-US" sz="2400" dirty="0" err="1">
                <a:solidFill>
                  <a:schemeClr val="accent5"/>
                </a:solidFill>
              </a:rPr>
              <a:t>za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ljudsku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kožu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istrgne</a:t>
            </a:r>
            <a:r>
              <a:rPr lang="en-US" sz="2400" dirty="0">
                <a:solidFill>
                  <a:schemeClr val="accent5"/>
                </a:solidFill>
              </a:rPr>
              <a:t> je od </a:t>
            </a:r>
            <a:r>
              <a:rPr lang="en-US" sz="2400" dirty="0" err="1">
                <a:solidFill>
                  <a:schemeClr val="accent5"/>
                </a:solidFill>
              </a:rPr>
              <a:t>tijela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pčele</a:t>
            </a:r>
            <a:r>
              <a:rPr lang="en-US" sz="2400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Muške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pčele</a:t>
            </a:r>
            <a:r>
              <a:rPr lang="en-US" sz="2400" dirty="0">
                <a:solidFill>
                  <a:schemeClr val="accent5"/>
                </a:solidFill>
              </a:rPr>
              <a:t> se </a:t>
            </a:r>
            <a:r>
              <a:rPr lang="en-US" sz="2400" dirty="0" err="1">
                <a:solidFill>
                  <a:schemeClr val="accent5"/>
                </a:solidFill>
              </a:rPr>
              <a:t>zovu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trutovi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oni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uopšte</a:t>
            </a:r>
            <a:r>
              <a:rPr lang="en-US" sz="2400" dirty="0">
                <a:solidFill>
                  <a:schemeClr val="accent5"/>
                </a:solidFill>
              </a:rPr>
              <a:t> ne </a:t>
            </a:r>
            <a:r>
              <a:rPr lang="en-US" sz="2400" dirty="0" err="1">
                <a:solidFill>
                  <a:schemeClr val="accent5"/>
                </a:solidFill>
              </a:rPr>
              <a:t>rade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nemaju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žaoke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njihov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jedini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zadatak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jeste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parenje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maticom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Kolonija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sastoji</a:t>
            </a:r>
            <a:r>
              <a:rPr lang="en-US" sz="2400" dirty="0">
                <a:solidFill>
                  <a:schemeClr val="accent5"/>
                </a:solidFill>
              </a:rPr>
              <a:t> se od 20.000 – 80.000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jedne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kraljice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536" y="335846"/>
            <a:ext cx="8496944" cy="67403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accent5"/>
                </a:solidFill>
              </a:rPr>
              <a:t>Od 20.000 </a:t>
            </a:r>
            <a:r>
              <a:rPr lang="en-US" sz="2400" dirty="0" err="1">
                <a:solidFill>
                  <a:schemeClr val="accent5"/>
                </a:solidFill>
              </a:rPr>
              <a:t>poznatih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vrsta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samo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šest</a:t>
            </a:r>
            <a:r>
              <a:rPr lang="en-US" sz="2400" dirty="0">
                <a:solidFill>
                  <a:schemeClr val="accent5"/>
                </a:solidFill>
              </a:rPr>
              <a:t> do </a:t>
            </a:r>
            <a:r>
              <a:rPr lang="en-US" sz="2400" dirty="0" err="1">
                <a:solidFill>
                  <a:schemeClr val="accent5"/>
                </a:solidFill>
              </a:rPr>
              <a:t>jedanaest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proizvodi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skladišti</a:t>
            </a:r>
            <a:r>
              <a:rPr lang="en-US" sz="2400" dirty="0">
                <a:solidFill>
                  <a:schemeClr val="accent5"/>
                </a:solidFill>
              </a:rPr>
              <a:t> med.</a:t>
            </a:r>
          </a:p>
          <a:p>
            <a:pPr lvl="0"/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radilica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ljetnoj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sezoni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živi</a:t>
            </a:r>
            <a:r>
              <a:rPr lang="en-US" sz="2400" dirty="0">
                <a:solidFill>
                  <a:schemeClr val="accent5"/>
                </a:solidFill>
              </a:rPr>
              <a:t> 30-45 </a:t>
            </a:r>
            <a:r>
              <a:rPr lang="en-US" sz="2400" dirty="0" err="1">
                <a:solidFill>
                  <a:schemeClr val="accent5"/>
                </a:solidFill>
              </a:rPr>
              <a:t>dana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accent5"/>
                </a:solidFill>
              </a:rPr>
              <a:t>Matica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živi</a:t>
            </a:r>
            <a:r>
              <a:rPr lang="en-US" sz="2400" dirty="0">
                <a:solidFill>
                  <a:schemeClr val="accent5"/>
                </a:solidFill>
              </a:rPr>
              <a:t> pet do </a:t>
            </a:r>
            <a:r>
              <a:rPr lang="en-US" sz="2400" dirty="0" err="1">
                <a:solidFill>
                  <a:schemeClr val="accent5"/>
                </a:solidFill>
              </a:rPr>
              <a:t>sedam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godina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  <a:r>
              <a:rPr lang="en-US" sz="2400" dirty="0" err="1">
                <a:solidFill>
                  <a:schemeClr val="accent5"/>
                </a:solidFill>
              </a:rPr>
              <a:t>Tijekom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ljeta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dnevno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izlegne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jajašaca</a:t>
            </a:r>
            <a:r>
              <a:rPr lang="en-US" sz="2400" dirty="0">
                <a:solidFill>
                  <a:schemeClr val="accent5"/>
                </a:solidFill>
              </a:rPr>
              <a:t> do tri </a:t>
            </a:r>
            <a:r>
              <a:rPr lang="en-US" sz="2400" dirty="0" err="1">
                <a:solidFill>
                  <a:schemeClr val="accent5"/>
                </a:solidFill>
              </a:rPr>
              <a:t>svoje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težine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accent5"/>
                </a:solidFill>
              </a:rPr>
              <a:t>Matica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može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zaleći</a:t>
            </a:r>
            <a:r>
              <a:rPr lang="en-US" sz="2400" dirty="0">
                <a:solidFill>
                  <a:schemeClr val="accent5"/>
                </a:solidFill>
              </a:rPr>
              <a:t> 2000 </a:t>
            </a:r>
            <a:r>
              <a:rPr lang="en-US" sz="2400" dirty="0" err="1">
                <a:solidFill>
                  <a:schemeClr val="accent5"/>
                </a:solidFill>
              </a:rPr>
              <a:t>jajašaca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dnevno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ili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preko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pola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miliona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jajašaca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tijekom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života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zamahne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krilima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približno</a:t>
            </a:r>
            <a:r>
              <a:rPr lang="en-US" sz="2400" dirty="0">
                <a:solidFill>
                  <a:schemeClr val="accent5"/>
                </a:solidFill>
              </a:rPr>
              <a:t> 230 </a:t>
            </a:r>
            <a:r>
              <a:rPr lang="en-US" sz="2400" dirty="0" err="1">
                <a:solidFill>
                  <a:schemeClr val="accent5"/>
                </a:solidFill>
              </a:rPr>
              <a:t>puta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sekundi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</a:p>
          <a:p>
            <a:pPr lvl="0"/>
            <a:endParaRPr lang="en-US" sz="2400" dirty="0">
              <a:solidFill>
                <a:schemeClr val="accent5"/>
              </a:solidFill>
            </a:endParaRPr>
          </a:p>
          <a:p>
            <a:pPr lvl="0"/>
            <a:r>
              <a:rPr lang="en-US" sz="2400" dirty="0" err="1">
                <a:solidFill>
                  <a:schemeClr val="accent5"/>
                </a:solidFill>
              </a:rPr>
              <a:t>Pri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sakupljanju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nektara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sr-Latn-RS" sz="2400" dirty="0" smtClean="0">
                <a:solidFill>
                  <a:schemeClr val="accent5"/>
                </a:solidFill>
              </a:rPr>
              <a:t>polenovog 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praha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posjeti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dnevno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oko</a:t>
            </a:r>
            <a:r>
              <a:rPr lang="sr-Latn-RS" sz="2400" dirty="0" smtClean="0">
                <a:solidFill>
                  <a:schemeClr val="accent5"/>
                </a:solidFill>
              </a:rPr>
              <a:t> hiljadu 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cvjetova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accent5"/>
                </a:solidFill>
              </a:rPr>
              <a:t>Zdrava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jaka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pčelinja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zajednica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t</a:t>
            </a:r>
            <a:r>
              <a:rPr lang="sr-Latn-RS" sz="2400" dirty="0" smtClean="0">
                <a:solidFill>
                  <a:schemeClr val="accent5"/>
                </a:solidFill>
              </a:rPr>
              <a:t>o</a:t>
            </a:r>
            <a:r>
              <a:rPr lang="en-US" sz="2400" dirty="0" err="1" smtClean="0">
                <a:solidFill>
                  <a:schemeClr val="accent5"/>
                </a:solidFill>
              </a:rPr>
              <a:t>ekom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jednog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dana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može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oprašiti</a:t>
            </a:r>
            <a:r>
              <a:rPr lang="en-US" sz="2400" dirty="0">
                <a:solidFill>
                  <a:schemeClr val="accent5"/>
                </a:solidFill>
              </a:rPr>
              <a:t> do 3 000 000 </a:t>
            </a:r>
            <a:r>
              <a:rPr lang="en-US" sz="2400" dirty="0" err="1">
                <a:solidFill>
                  <a:schemeClr val="accent5"/>
                </a:solidFill>
              </a:rPr>
              <a:t>cvjetova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accent5"/>
                </a:solidFill>
              </a:rPr>
              <a:t>Jedna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pčelinja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zajednica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broji</a:t>
            </a:r>
            <a:r>
              <a:rPr lang="en-US" sz="2400" dirty="0">
                <a:solidFill>
                  <a:schemeClr val="accent5"/>
                </a:solidFill>
              </a:rPr>
              <a:t> od 20 000 - 80 000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pPr lvl="0"/>
            <a:r>
              <a:rPr lang="en-US" sz="2400" dirty="0">
                <a:solidFill>
                  <a:schemeClr val="accent5"/>
                </a:solidFill>
              </a:rPr>
              <a:t>Med </a:t>
            </a:r>
            <a:r>
              <a:rPr lang="en-US" sz="2400" dirty="0" err="1">
                <a:solidFill>
                  <a:schemeClr val="accent5"/>
                </a:solidFill>
              </a:rPr>
              <a:t>pčele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medarice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jedna</a:t>
            </a:r>
            <a:r>
              <a:rPr lang="en-US" sz="2400" dirty="0">
                <a:solidFill>
                  <a:schemeClr val="accent5"/>
                </a:solidFill>
              </a:rPr>
              <a:t> je od </a:t>
            </a:r>
            <a:r>
              <a:rPr lang="en-US" sz="2400" dirty="0" err="1">
                <a:solidFill>
                  <a:schemeClr val="accent5"/>
                </a:solidFill>
              </a:rPr>
              <a:t>najsigurnijih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vrsta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hrane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  <a:r>
              <a:rPr lang="en-US" sz="2400" dirty="0" err="1">
                <a:solidFill>
                  <a:schemeClr val="accent5"/>
                </a:solidFill>
              </a:rPr>
              <a:t>Večina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opasnih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bakterija</a:t>
            </a:r>
            <a:r>
              <a:rPr lang="en-US" sz="2400" dirty="0">
                <a:solidFill>
                  <a:schemeClr val="accent5"/>
                </a:solidFill>
              </a:rPr>
              <a:t> ne </a:t>
            </a:r>
            <a:r>
              <a:rPr lang="en-US" sz="2400" dirty="0" err="1">
                <a:solidFill>
                  <a:schemeClr val="accent5"/>
                </a:solidFill>
              </a:rPr>
              <a:t>mogu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živjeti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medu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accent5"/>
                </a:solidFill>
              </a:rPr>
              <a:t>Procjenjuje</a:t>
            </a:r>
            <a:r>
              <a:rPr lang="en-US" sz="2400" dirty="0">
                <a:solidFill>
                  <a:schemeClr val="accent5"/>
                </a:solidFill>
              </a:rPr>
              <a:t> se da </a:t>
            </a:r>
            <a:r>
              <a:rPr lang="en-US" sz="2400" dirty="0" err="1">
                <a:solidFill>
                  <a:schemeClr val="accent5"/>
                </a:solidFill>
              </a:rPr>
              <a:t>jedna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trećina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hrane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ljude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neki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naćin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ovisi</a:t>
            </a:r>
            <a:r>
              <a:rPr lang="en-US" sz="2400" dirty="0">
                <a:solidFill>
                  <a:schemeClr val="accent5"/>
                </a:solidFill>
              </a:rPr>
              <a:t> o </a:t>
            </a:r>
            <a:r>
              <a:rPr lang="en-US" sz="2400" dirty="0" err="1">
                <a:solidFill>
                  <a:schemeClr val="accent5"/>
                </a:solidFill>
              </a:rPr>
              <a:t>oprašivanju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kojeg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pretežno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provode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pčele</a:t>
            </a:r>
            <a:r>
              <a:rPr lang="en-US" sz="2400" dirty="0">
                <a:solidFill>
                  <a:schemeClr val="accent5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9735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č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8558" y="3015050"/>
            <a:ext cx="388778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20688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Šta je pčelarstvo?</a:t>
            </a:r>
            <a:endParaRPr lang="en-US" sz="32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https://encrypted-tbn1.gstatic.com/images?q=tbn:ANd9GcSGE6RHteagQ3EoWPEKy7hpsSu6gGan8q_xLoSFLwqY6bhEzik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28" y="409575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39552" y="1628775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Pčelarstvo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je grana </a:t>
            </a:r>
            <a:r>
              <a:rPr lang="en-GB" sz="32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poljoprivred</a:t>
            </a:r>
            <a:r>
              <a:rPr lang="sr-Latn-RS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 </a:t>
            </a:r>
            <a:r>
              <a:rPr lang="en-GB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koja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se </a:t>
            </a:r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bavi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uzgojem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pčel</a:t>
            </a:r>
            <a:r>
              <a:rPr lang="sr-Latn-RS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</a:t>
            </a:r>
            <a:r>
              <a:rPr lang="en-GB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radi </a:t>
            </a:r>
            <a:r>
              <a:rPr lang="en-GB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dob</a:t>
            </a:r>
            <a:r>
              <a:rPr lang="sr-Latn-RS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ijanja </a:t>
            </a:r>
            <a:r>
              <a:rPr lang="en-GB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meda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voska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sr-Latn-RS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matične </a:t>
            </a:r>
            <a:r>
              <a:rPr lang="en-GB" sz="32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mliječ</a:t>
            </a:r>
            <a:r>
              <a:rPr lang="sr-Latn-RS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</a:t>
            </a:r>
            <a:r>
              <a:rPr lang="en-GB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i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</a:t>
            </a:r>
            <a:r>
              <a:rPr lang="sr-Latn-RS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olena</a:t>
            </a:r>
            <a:r>
              <a:rPr lang="en-GB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te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oprašivanja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raznog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poljoprivrednog</a:t>
            </a:r>
            <a:r>
              <a:rPr lang="en-GB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bilja</a:t>
            </a:r>
            <a:r>
              <a:rPr lang="sr-Latn-RS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https://fbcdn-sphotos-e-a.akamaihd.net/hphotos-ak-xap1/v/t1.0-9/970147_547386508635960_1866035036_n.jpg?oh=e8bbdc54bb1e3aa6924fb60c844d9f5e&amp;oe=551E7A62&amp;__gda__=1424308705_94423ca73c30419fb060cb61c2b69df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96689"/>
            <a:ext cx="3524250" cy="2125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1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913 0.55903 C 0.31111 0.31412 0.16267 0.10139 -0.03577 0.08704 C -0.22535 0.06852 -0.40278 0.23356 -0.41459 0.47106 C -0.42934 0.69144 -0.30521 0.8956 -0.12709 0.91088 C 0.03507 0.92199 0.18941 0.78634 0.20121 0.58125 C 0.21319 0.39468 0.10937 0.21852 -0.04132 0.20394 C -0.18091 0.19306 -0.31129 0.30648 -0.31997 0.4787 C -0.32882 0.63194 -0.24618 0.78287 -0.12153 0.78958 C -0.00903 0.80069 0.09739 0.7125 0.10659 0.57361 C 0.11232 0.44884 0.05034 0.3287 -0.04757 0.32106 C -0.13334 0.31412 -0.21945 0.3794 -0.22535 0.48634 C -0.23091 0.57778 -0.18681 0.66505 -0.11528 0.67269 C -0.05625 0.68032 0.00607 0.63958 0.00902 0.56667 C 0.01458 0.50833 -0.00903 0.4456 -0.0533 0.43796 C -0.08924 0.43796 -0.12483 0.45324 -0.13039 0.49306 C -0.13334 0.51852 -0.12709 0.54468 -0.10955 0.55579 C -0.10104 0.55903 -0.09479 0.55903 -0.08611 0.55579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č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28775"/>
            <a:ext cx="388778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20688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sr-Latn-ME" sz="3200" dirty="0" smtClean="0">
                <a:solidFill>
                  <a:schemeClr val="accent5">
                    <a:lumMod val="75000"/>
                  </a:schemeClr>
                </a:solidFill>
              </a:rPr>
              <a:t>čelarstvo u Crnoj Gori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https://encrypted-tbn1.gstatic.com/images?q=tbn:ANd9GcSGE6RHteagQ3EoWPEKy7hpsSu6gGan8q_xLoSFLwqY6bhEzik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28" y="409575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1628775"/>
            <a:ext cx="4572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Prvo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pčelarsko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društvo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Crnoj</a:t>
            </a:r>
            <a:r>
              <a:rPr lang="en-US" dirty="0" smtClean="0">
                <a:solidFill>
                  <a:srgbClr val="FF0000"/>
                </a:solidFill>
              </a:rPr>
              <a:t> Gori </a:t>
            </a:r>
            <a:r>
              <a:rPr lang="en-US" dirty="0" err="1" smtClean="0">
                <a:solidFill>
                  <a:srgbClr val="FF0000"/>
                </a:solidFill>
              </a:rPr>
              <a:t>osnovano</a:t>
            </a:r>
            <a:r>
              <a:rPr lang="en-US" dirty="0" smtClean="0">
                <a:solidFill>
                  <a:srgbClr val="FF0000"/>
                </a:solidFill>
              </a:rPr>
              <a:t> je u </a:t>
            </a:r>
            <a:r>
              <a:rPr lang="en-US" dirty="0" err="1" smtClean="0">
                <a:solidFill>
                  <a:srgbClr val="FF0000"/>
                </a:solidFill>
              </a:rPr>
              <a:t>Rijeci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Crnojevića</a:t>
            </a:r>
            <a:r>
              <a:rPr lang="en-US" dirty="0" smtClean="0">
                <a:solidFill>
                  <a:srgbClr val="FF0000"/>
                </a:solidFill>
              </a:rPr>
              <a:t> 16. </a:t>
            </a:r>
            <a:r>
              <a:rPr lang="en-US" dirty="0" err="1" smtClean="0">
                <a:solidFill>
                  <a:srgbClr val="FF0000"/>
                </a:solidFill>
              </a:rPr>
              <a:t>septembra</a:t>
            </a:r>
            <a:r>
              <a:rPr lang="en-US" dirty="0" smtClean="0">
                <a:solidFill>
                  <a:srgbClr val="FF0000"/>
                </a:solidFill>
              </a:rPr>
              <a:t> 1934. </a:t>
            </a:r>
            <a:r>
              <a:rPr lang="en-US" dirty="0" err="1" smtClean="0">
                <a:solidFill>
                  <a:srgbClr val="FF0000"/>
                </a:solidFill>
              </a:rPr>
              <a:t>godine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Taj</a:t>
            </a:r>
            <a:r>
              <a:rPr lang="en-US" dirty="0" smtClean="0">
                <a:solidFill>
                  <a:srgbClr val="FF0000"/>
                </a:solidFill>
              </a:rPr>
              <a:t> datum </a:t>
            </a:r>
            <a:r>
              <a:rPr lang="en-US" dirty="0" err="1" smtClean="0">
                <a:solidFill>
                  <a:srgbClr val="FF0000"/>
                </a:solidFill>
              </a:rPr>
              <a:t>uzeo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svoj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Savez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pčelarskih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organizacija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Crne</a:t>
            </a:r>
            <a:r>
              <a:rPr lang="en-US" dirty="0" smtClean="0">
                <a:solidFill>
                  <a:srgbClr val="FF0000"/>
                </a:solidFill>
              </a:rPr>
              <a:t> Gore.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375343"/>
            <a:ext cx="4572000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err="1"/>
              <a:t>Crnogorski</a:t>
            </a:r>
            <a:r>
              <a:rPr lang="en-US" dirty="0"/>
              <a:t> med </a:t>
            </a:r>
            <a:r>
              <a:rPr lang="en-US" dirty="0" err="1"/>
              <a:t>spada</a:t>
            </a:r>
            <a:r>
              <a:rPr lang="en-US" dirty="0"/>
              <a:t> u </a:t>
            </a:r>
            <a:r>
              <a:rPr lang="en-US" dirty="0" err="1"/>
              <a:t>najkvalitetnije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svijetu</a:t>
            </a:r>
            <a:r>
              <a:rPr lang="en-US" dirty="0"/>
              <a:t>,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pčele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raspolaganju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 700 </a:t>
            </a:r>
            <a:r>
              <a:rPr lang="en-US" dirty="0" err="1"/>
              <a:t>medonosnih</a:t>
            </a:r>
            <a:r>
              <a:rPr lang="en-US" dirty="0"/>
              <a:t> </a:t>
            </a:r>
            <a:r>
              <a:rPr lang="en-US" dirty="0" err="1"/>
              <a:t>biljaka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47664" y="5157192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 </a:t>
            </a:r>
            <a:r>
              <a:rPr lang="en-US" dirty="0" err="1">
                <a:solidFill>
                  <a:srgbClr val="FF0000"/>
                </a:solidFill>
              </a:rPr>
              <a:t>prostoru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današnje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Crne</a:t>
            </a:r>
            <a:r>
              <a:rPr lang="en-US" dirty="0">
                <a:solidFill>
                  <a:srgbClr val="FF0000"/>
                </a:solidFill>
              </a:rPr>
              <a:t> Gore </a:t>
            </a:r>
            <a:r>
              <a:rPr lang="en-US" dirty="0" err="1">
                <a:solidFill>
                  <a:srgbClr val="FF0000"/>
                </a:solidFill>
              </a:rPr>
              <a:t>pčela</a:t>
            </a:r>
            <a:r>
              <a:rPr lang="en-US" dirty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prisutna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vjekovima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Procjena</a:t>
            </a:r>
            <a:r>
              <a:rPr lang="en-US" dirty="0">
                <a:solidFill>
                  <a:srgbClr val="FF0000"/>
                </a:solidFill>
              </a:rPr>
              <a:t> je da u </a:t>
            </a:r>
            <a:r>
              <a:rPr lang="en-US" dirty="0" err="1">
                <a:solidFill>
                  <a:srgbClr val="FF0000"/>
                </a:solidFill>
              </a:rPr>
              <a:t>Crnoj</a:t>
            </a:r>
            <a:r>
              <a:rPr lang="en-US" dirty="0">
                <a:solidFill>
                  <a:srgbClr val="FF0000"/>
                </a:solidFill>
              </a:rPr>
              <a:t> Gori </a:t>
            </a:r>
            <a:r>
              <a:rPr lang="en-US" dirty="0" err="1">
                <a:solidFill>
                  <a:srgbClr val="FF0000"/>
                </a:solidFill>
              </a:rPr>
              <a:t>ima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između</a:t>
            </a:r>
            <a:r>
              <a:rPr lang="en-US" dirty="0">
                <a:solidFill>
                  <a:srgbClr val="FF0000"/>
                </a:solidFill>
              </a:rPr>
              <a:t> tri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pet </a:t>
            </a:r>
            <a:r>
              <a:rPr lang="en-US" dirty="0" err="1">
                <a:solidFill>
                  <a:srgbClr val="FF0000"/>
                </a:solidFill>
              </a:rPr>
              <a:t>hiljada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pčelara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Picture 8" descr="http://www.pcelarstvo.me/images/gallery1/vsig_thumbs/honey-bee-yellow-1_116_92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5234"/>
            <a:ext cx="11049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 descr="hirht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99" y="3536950"/>
            <a:ext cx="1465208" cy="14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3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809 0.55782 C 0.31007 0.31291 0.16164 0.10014 -0.0368 0.0858 C -0.22639 0.0673 -0.40382 0.23243 -0.41562 0.46994 C -0.43038 0.69034 -0.30625 0.89455 -0.12812 0.90981 C 0.03403 0.92091 0.18837 0.78516 0.20018 0.58002 C 0.21216 0.39362 0.10834 0.2174 -0.04236 0.20283 C -0.18194 0.19196 -0.31232 0.30528 -0.321 0.47757 C -0.32986 0.6309 -0.24722 0.78169 -0.12257 0.78839 C -0.01007 0.7995 0.09636 0.71138 0.10556 0.57239 C 0.11129 0.44774 0.04931 0.32748 -0.04861 0.31985 C -0.13437 0.31291 -0.22048 0.37836 -0.22639 0.4852 C -0.23194 0.57655 -0.18784 0.66397 -0.11632 0.6716 C -0.05729 0.67924 0.00504 0.63853 0.00799 0.56545 C 0.01355 0.50717 -0.01007 0.4445 -0.05434 0.43687 C -0.09027 0.43687 -0.12586 0.45213 -0.13142 0.49191 C -0.13437 0.51735 -0.12812 0.54348 -0.11059 0.55458 C -0.10208 0.55782 -0.09583 0.55782 -0.08715 0.55458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6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r4_kobr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5" y="232718"/>
            <a:ext cx="8352928" cy="66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2334" y="620688"/>
            <a:ext cx="1975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Pčelar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5733256"/>
            <a:ext cx="3067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Pčelinjak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4" descr="https://encrypted-tbn1.gstatic.com/images?q=tbn:ANd9GcSGE6RHteagQ3EoWPEKy7hpsSu6gGan8q_xLoSFLwqY6bhEzik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28" y="40957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drvar.com/multi/pcelinjak/image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293096"/>
            <a:ext cx="2103773" cy="26025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https://encrypted-tbn3.gstatic.com/images?q=tbn:ANd9GcRnfWdb8fdW6ldcMCkGAMfcDdX3lMswNLEbCdr92pvtg-BecL04n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4" y="3545359"/>
            <a:ext cx="2476500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3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913 0.55903 C 0.31111 0.31412 0.16267 0.10139 -0.03577 0.08704 C -0.22535 0.06852 -0.40278 0.23356 -0.41459 0.47106 C -0.42934 0.69144 -0.30521 0.8956 -0.12709 0.91088 C 0.03507 0.92199 0.18941 0.78634 0.20121 0.58125 C 0.21319 0.39468 0.10937 0.21852 -0.04132 0.20394 C -0.18091 0.19306 -0.31129 0.30648 -0.31997 0.4787 C -0.32882 0.63194 -0.24618 0.78287 -0.12153 0.78958 C -0.00903 0.80069 0.09739 0.7125 0.10659 0.57361 C 0.11232 0.44884 0.05034 0.3287 -0.04757 0.32106 C -0.13334 0.31412 -0.21945 0.3794 -0.22535 0.48634 C -0.23091 0.57778 -0.18681 0.66505 -0.11528 0.67269 C -0.05625 0.68032 0.00607 0.63958 0.00902 0.56667 C 0.01458 0.50833 -0.00903 0.4456 -0.0533 0.43796 C -0.08924 0.43796 -0.12483 0.45324 -0.13039 0.49306 C -0.13334 0.51852 -0.12709 0.54468 -0.10955 0.55579 C -0.10104 0.55903 -0.09479 0.55903 -0.08611 0.55579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ed_article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0257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98072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Pčelarski proizvodi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3" descr="https://encrypted-tbn1.gstatic.com/images?q=tbn:ANd9GcSGE6RHteagQ3EoWPEKy7hpsSu6gGan8q_xLoSFLwqY6bhEzik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1654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236010" y="324433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Med"/>
              </a:rPr>
              <a:t>Med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7261" y="4323842"/>
            <a:ext cx="11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Propolis"/>
              </a:rPr>
              <a:t>Propolis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/>
              <a:t>-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8064" y="4755944"/>
            <a:ext cx="161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Matična mliječ"/>
              </a:rPr>
              <a:t>Matična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Matična mliječ"/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Matična mliječ"/>
              </a:rPr>
              <a:t>mliječ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6714" y="3491716"/>
            <a:ext cx="1480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Pčelinji vosak"/>
              </a:rPr>
              <a:t>Pčelinji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Pčelinji vosak"/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Pčelinji vosak"/>
              </a:rPr>
              <a:t>vosak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5536" y="765512"/>
            <a:ext cx="45720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hlinkClick r:id="rId4" tooltip="Med"/>
              </a:rPr>
              <a:t>Med</a:t>
            </a:r>
            <a:r>
              <a:rPr lang="en-US" dirty="0">
                <a:solidFill>
                  <a:srgbClr val="FF0000"/>
                </a:solidFill>
              </a:rPr>
              <a:t> - Med je </a:t>
            </a:r>
            <a:r>
              <a:rPr lang="en-US" dirty="0" err="1">
                <a:solidFill>
                  <a:srgbClr val="FF0000"/>
                </a:solidFill>
              </a:rPr>
              <a:t>najpoznatiji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err="1">
                <a:solidFill>
                  <a:srgbClr val="FF0000"/>
                </a:solidFill>
              </a:rPr>
              <a:t>najrasprostranjeniji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pčelinji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proizvod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pčel</a:t>
            </a:r>
            <a:r>
              <a:rPr lang="sr-Latn-ME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medarice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Cvjetovi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biljaka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svojim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žlijezdama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nektarijama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luče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nektar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privlači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‚insekte </a:t>
            </a:r>
            <a:r>
              <a:rPr lang="en-US" dirty="0" smtClean="0">
                <a:solidFill>
                  <a:srgbClr val="FF0000"/>
                </a:solidFill>
              </a:rPr>
              <a:t>pa </a:t>
            </a:r>
            <a:r>
              <a:rPr lang="en-US" dirty="0" err="1">
                <a:solidFill>
                  <a:srgbClr val="FF0000"/>
                </a:solidFill>
              </a:rPr>
              <a:t>tako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err="1">
                <a:solidFill>
                  <a:srgbClr val="FF0000"/>
                </a:solidFill>
              </a:rPr>
              <a:t>pčele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oprašivanje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Pčele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najbrojniji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oprašivači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takođe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sakupljaju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nektar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err="1">
                <a:solidFill>
                  <a:srgbClr val="FF0000"/>
                </a:solidFill>
              </a:rPr>
              <a:t>odlažu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en-US" dirty="0" err="1">
                <a:solidFill>
                  <a:srgbClr val="FF0000"/>
                </a:solidFill>
              </a:rPr>
              <a:t>stanice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saća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90" y="3352193"/>
            <a:ext cx="400447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b="1" u="sng" dirty="0" err="1">
                <a:solidFill>
                  <a:schemeClr val="tx1"/>
                </a:solidFill>
                <a:hlinkClick r:id="rId7" tooltip="Pčelinji vosak"/>
              </a:rPr>
              <a:t>Pčelinji</a:t>
            </a:r>
            <a:r>
              <a:rPr lang="en-US" b="1" u="sng" dirty="0">
                <a:solidFill>
                  <a:schemeClr val="tx1"/>
                </a:solidFill>
                <a:hlinkClick r:id="rId7" tooltip="Pčelinji vosak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hlinkClick r:id="rId7" tooltip="Pčelinji vosak"/>
              </a:rPr>
              <a:t>vosak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vosak</a:t>
            </a:r>
            <a:r>
              <a:rPr lang="en-US" b="1" dirty="0">
                <a:solidFill>
                  <a:schemeClr val="tx1"/>
                </a:solidFill>
              </a:rPr>
              <a:t> u </a:t>
            </a:r>
            <a:r>
              <a:rPr lang="en-US" b="1" dirty="0" err="1">
                <a:solidFill>
                  <a:schemeClr val="tx1"/>
                </a:solidFill>
              </a:rPr>
              <a:t>novije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vrijeme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ljudi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često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poistovjećuju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sviječama</a:t>
            </a:r>
            <a:r>
              <a:rPr lang="en-US" b="1" dirty="0">
                <a:solidFill>
                  <a:schemeClr val="tx1"/>
                </a:solidFill>
              </a:rPr>
              <a:t> od </a:t>
            </a:r>
            <a:r>
              <a:rPr lang="en-US" b="1" dirty="0" err="1">
                <a:solidFill>
                  <a:schemeClr val="tx1"/>
                </a:solidFill>
              </a:rPr>
              <a:t>parafina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što</a:t>
            </a:r>
            <a:r>
              <a:rPr lang="en-US" b="1" dirty="0">
                <a:solidFill>
                  <a:schemeClr val="tx1"/>
                </a:solidFill>
              </a:rPr>
              <a:t> je </a:t>
            </a:r>
            <a:r>
              <a:rPr lang="en-US" b="1" dirty="0" err="1">
                <a:solidFill>
                  <a:schemeClr val="tx1"/>
                </a:solidFill>
              </a:rPr>
              <a:t>pogrešno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Vosak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proizvode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samo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pčele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2511" y="2492896"/>
            <a:ext cx="4572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/>
            <a:r>
              <a:rPr lang="en-US" u="sng" dirty="0" err="1">
                <a:solidFill>
                  <a:srgbClr val="FF0000"/>
                </a:solidFill>
                <a:hlinkClick r:id="rId5" tooltip="Propolis"/>
              </a:rPr>
              <a:t>Propolis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dirty="0" err="1">
                <a:solidFill>
                  <a:srgbClr val="FF0000"/>
                </a:solidFill>
              </a:rPr>
              <a:t>Propolis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nastaje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tako</a:t>
            </a:r>
            <a:r>
              <a:rPr lang="sr-Latn-ME" dirty="0" smtClean="0">
                <a:solidFill>
                  <a:srgbClr val="FF0000"/>
                </a:solidFill>
              </a:rPr>
              <a:t> što pčele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sakupljaju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razne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smolaste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tvari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biljaka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sr-Latn-ME" dirty="0" smtClean="0">
                <a:solidFill>
                  <a:srgbClr val="FF0000"/>
                </a:solidFill>
              </a:rPr>
              <a:t>okolini </a:t>
            </a:r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en-US" dirty="0" err="1">
                <a:solidFill>
                  <a:srgbClr val="FF0000"/>
                </a:solidFill>
              </a:rPr>
              <a:t>donose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ih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en-US" dirty="0" err="1">
                <a:solidFill>
                  <a:srgbClr val="FF0000"/>
                </a:solidFill>
              </a:rPr>
              <a:t>košnicu</a:t>
            </a:r>
            <a:r>
              <a:rPr lang="en-US" dirty="0">
                <a:solidFill>
                  <a:srgbClr val="FF0000"/>
                </a:solidFill>
              </a:rPr>
              <a:t>. Tim </a:t>
            </a:r>
            <a:r>
              <a:rPr lang="en-US" dirty="0" err="1">
                <a:solidFill>
                  <a:srgbClr val="FF0000"/>
                </a:solidFill>
              </a:rPr>
              <a:t>istim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smolama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dodaju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razne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dodatke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kako</a:t>
            </a:r>
            <a:r>
              <a:rPr lang="en-US" dirty="0">
                <a:solidFill>
                  <a:srgbClr val="FF0000"/>
                </a:solidFill>
              </a:rPr>
              <a:t> bi </a:t>
            </a:r>
            <a:r>
              <a:rPr lang="en-US" dirty="0" err="1">
                <a:solidFill>
                  <a:srgbClr val="FF0000"/>
                </a:solidFill>
              </a:rPr>
              <a:t>nastao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propolis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Propolis</a:t>
            </a:r>
            <a:r>
              <a:rPr lang="en-US" dirty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obično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tamno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smeđe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boje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međutim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on </a:t>
            </a:r>
            <a:r>
              <a:rPr lang="en-US" dirty="0" err="1">
                <a:solidFill>
                  <a:srgbClr val="FF0000"/>
                </a:solidFill>
              </a:rPr>
              <a:t>kao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smtClean="0">
                <a:solidFill>
                  <a:srgbClr val="FF0000"/>
                </a:solidFill>
              </a:rPr>
              <a:t> med </a:t>
            </a:r>
            <a:r>
              <a:rPr lang="sr-Latn-ME" dirty="0" smtClean="0">
                <a:solidFill>
                  <a:srgbClr val="FF0000"/>
                </a:solidFill>
              </a:rPr>
              <a:t>zavisi</a:t>
            </a:r>
            <a:r>
              <a:rPr lang="sr-Latn-ME" dirty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od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vrst</a:t>
            </a:r>
            <a:r>
              <a:rPr lang="sr-Latn-ME" dirty="0" smtClean="0">
                <a:solidFill>
                  <a:srgbClr val="FF0000"/>
                </a:solidFill>
              </a:rPr>
              <a:t>e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biljaka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kojih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pčele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donose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podneblju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err="1">
                <a:solidFill>
                  <a:srgbClr val="FF0000"/>
                </a:solidFill>
              </a:rPr>
              <a:t>drugim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okolnostima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0083" y="5373216"/>
            <a:ext cx="770485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u="sng" dirty="0" err="1">
                <a:solidFill>
                  <a:schemeClr val="tx1"/>
                </a:solidFill>
                <a:hlinkClick r:id="rId6" tooltip="Matična mliječ"/>
              </a:rPr>
              <a:t>Matična</a:t>
            </a:r>
            <a:r>
              <a:rPr lang="en-US" u="sng" dirty="0">
                <a:solidFill>
                  <a:schemeClr val="tx1"/>
                </a:solidFill>
                <a:hlinkClick r:id="rId6" tooltip="Matična mliječ"/>
              </a:rPr>
              <a:t> </a:t>
            </a:r>
            <a:r>
              <a:rPr lang="en-US" u="sng" dirty="0" err="1">
                <a:solidFill>
                  <a:schemeClr val="tx1"/>
                </a:solidFill>
                <a:hlinkClick r:id="rId6" tooltip="Matična mliječ"/>
              </a:rPr>
              <a:t>mliječ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Matična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mliječ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kremasta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lijepljiva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mliječno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bijela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jako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kisela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supstanca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gorčim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ukusom</a:t>
            </a:r>
            <a:r>
              <a:rPr lang="en-US" dirty="0">
                <a:solidFill>
                  <a:schemeClr val="tx1"/>
                </a:solidFill>
              </a:rPr>
              <a:t> i </a:t>
            </a:r>
            <a:r>
              <a:rPr lang="en-US" dirty="0" err="1">
                <a:solidFill>
                  <a:schemeClr val="tx1"/>
                </a:solidFill>
              </a:rPr>
              <a:t>specifičnim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mirisom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67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913 0.55903 C 0.31111 0.31412 0.16267 0.10139 -0.03577 0.08704 C -0.22535 0.06852 -0.40278 0.23356 -0.41459 0.47106 C -0.42934 0.69144 -0.30521 0.8956 -0.12709 0.91088 C 0.03507 0.92199 0.18941 0.78634 0.20121 0.58125 C 0.21319 0.39468 0.10937 0.21852 -0.04132 0.20394 C -0.18091 0.19306 -0.31129 0.30648 -0.31997 0.4787 C -0.32882 0.63194 -0.24618 0.78287 -0.12153 0.78958 C -0.00903 0.80069 0.09739 0.7125 0.10659 0.57361 C 0.11232 0.44884 0.05034 0.3287 -0.04757 0.32106 C -0.13334 0.31412 -0.21945 0.3794 -0.22535 0.48634 C -0.23091 0.57778 -0.18681 0.66505 -0.11528 0.67269 C -0.05625 0.68032 0.00607 0.63958 0.00902 0.56667 C 0.01458 0.50833 -0.00903 0.4456 -0.0533 0.43796 C -0.08924 0.43796 -0.12483 0.45324 -0.13039 0.49306 C -0.13334 0.51852 -0.12709 0.54468 -0.10955 0.55579 C -0.10104 0.55903 -0.09479 0.55903 -0.08611 0.55579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c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4" y="3173298"/>
            <a:ext cx="2424138" cy="23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ttps://encrypted-tbn1.gstatic.com/images?q=tbn:ANd9GcSGE6RHteagQ3EoWPEKy7hpsSu6gGan8q_xLoSFLwqY6bhEzik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717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t-tandaric-pcel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412776"/>
            <a:ext cx="2699816" cy="26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6198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MEDONOSNO 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BILJE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https://encrypted-tbn3.gstatic.com/images?q=tbn:ANd9GcQVs2mEkUAIiIVXtD2TVo6kVm8WSjAJHcaaLNQDToo1cywO8q0JW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3" y="1282184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encrypted-tbn1.gstatic.com/images?q=tbn:ANd9GcTdK2VXRiRCrIr9JaKB02y3koRTl4Houjdr0OVdNyRfBoGXvlX2SQ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42" y="4018595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encrypted-tbn1.gstatic.com/images?q=tbn:ANd9GcTm4IZcZpvr-XYq0IdW_zN4Fyu1eavfQnRix5TPijz9nzsVNKtx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34" y="3615662"/>
            <a:ext cx="2628900" cy="254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encrypted-tbn3.gstatic.com/images?q=tbn:ANd9GcT6_XgCBh5wvwEjQicSQY1bSR-g-8B7PqcsvH61IgrdEp2OO72l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75" y="147636"/>
            <a:ext cx="28765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encrypted-tbn3.gstatic.com/images?q=tbn:ANd9GcQk1AvZ8tKJH8hk-T0ZUwTqrNCdx_YcFgLwuF0YaX69sjCZ-1Fq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65" y="1738311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encrypted-tbn2.gstatic.com/images?q=tbn:ANd9GcR1ZewsoEWEsWvUzM88h0h6vQ4UEV8av9hgNZ0gzqbMdwPHWlPA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9" y="5780720"/>
            <a:ext cx="1981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s://encrypted-tbn3.gstatic.com/images?q=tbn:ANd9GcSqbyE4IGbnTSFopNRuoht7cQi9QXH6AN93Cd5n9JFKktcO5p5L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63" y="413218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encrypted-tbn2.gstatic.com/images?q=tbn:ANd9GcRca7pdzw5jlA6kfw1AjUi65Uq_5F8-CdlP_-kY2kmGB3cBQMee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34" y="2196912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290800" y="1871560"/>
            <a:ext cx="8601679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ME</a:t>
            </a:r>
            <a:r>
              <a:rPr lang="sr-Latn-ME" b="1" i="1" dirty="0" smtClean="0">
                <a:solidFill>
                  <a:srgbClr val="FF0000"/>
                </a:solidFill>
              </a:rPr>
              <a:t>D</a:t>
            </a:r>
            <a:r>
              <a:rPr lang="en-US" b="1" i="1" dirty="0" smtClean="0">
                <a:solidFill>
                  <a:srgbClr val="FF0000"/>
                </a:solidFill>
              </a:rPr>
              <a:t>ONOSNO </a:t>
            </a:r>
            <a:r>
              <a:rPr lang="en-US" b="1" i="1" dirty="0">
                <a:solidFill>
                  <a:srgbClr val="FF0000"/>
                </a:solidFill>
              </a:rPr>
              <a:t>BILJE </a:t>
            </a:r>
            <a:r>
              <a:rPr lang="en-US" b="1" dirty="0" err="1">
                <a:solidFill>
                  <a:srgbClr val="FF0000"/>
                </a:solidFill>
              </a:rPr>
              <a:t>su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sve</a:t>
            </a:r>
            <a:r>
              <a:rPr lang="en-US" b="1" dirty="0">
                <a:solidFill>
                  <a:srgbClr val="FF0000"/>
                </a:solidFill>
              </a:rPr>
              <a:t> one </a:t>
            </a:r>
            <a:r>
              <a:rPr lang="en-US" b="1" dirty="0" err="1">
                <a:solidFill>
                  <a:srgbClr val="FF0000"/>
                </a:solidFill>
              </a:rPr>
              <a:t>biljne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vrste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čijih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cvjetova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pčele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svoj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glavni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izvor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hrane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koriste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nektar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pel</a:t>
            </a:r>
            <a:r>
              <a:rPr lang="sr-Latn-ME" b="1" dirty="0" smtClean="0">
                <a:solidFill>
                  <a:srgbClr val="FF0000"/>
                </a:solidFill>
              </a:rPr>
              <a:t>in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propolis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Rezultat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uske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povezanosti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 smtClean="0">
                <a:solidFill>
                  <a:srgbClr val="FF0000"/>
                </a:solidFill>
              </a:rPr>
              <a:t>za</a:t>
            </a:r>
            <a:r>
              <a:rPr lang="en-US" b="1" dirty="0" err="1" smtClean="0">
                <a:solidFill>
                  <a:srgbClr val="FF0000"/>
                </a:solidFill>
              </a:rPr>
              <a:t>visnosti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između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pčela</a:t>
            </a:r>
            <a:r>
              <a:rPr lang="en-US" b="1" dirty="0">
                <a:solidFill>
                  <a:srgbClr val="FF0000"/>
                </a:solidFill>
              </a:rPr>
              <a:t> i </a:t>
            </a:r>
            <a:r>
              <a:rPr lang="en-US" b="1" dirty="0" err="1">
                <a:solidFill>
                  <a:srgbClr val="FF0000"/>
                </a:solidFill>
              </a:rPr>
              <a:t>bilja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oprašivanje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doprinosi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povećanju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prinosa</a:t>
            </a:r>
            <a:r>
              <a:rPr lang="en-US" b="1" dirty="0">
                <a:solidFill>
                  <a:srgbClr val="FF0000"/>
                </a:solidFill>
              </a:rPr>
              <a:t> i </a:t>
            </a:r>
            <a:r>
              <a:rPr lang="en-US" b="1" dirty="0" err="1">
                <a:solidFill>
                  <a:srgbClr val="FF0000"/>
                </a:solidFill>
              </a:rPr>
              <a:t>poboljšanju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kvalitet</a:t>
            </a:r>
            <a:r>
              <a:rPr lang="sr-Latn-R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plodova</a:t>
            </a:r>
            <a:r>
              <a:rPr lang="en-US" b="1" dirty="0">
                <a:solidFill>
                  <a:srgbClr val="FF0000"/>
                </a:solidFill>
              </a:rPr>
              <a:t>, pa je bez </a:t>
            </a:r>
            <a:r>
              <a:rPr lang="en-US" b="1" dirty="0" err="1" smtClean="0">
                <a:solidFill>
                  <a:srgbClr val="FF0000"/>
                </a:solidFill>
              </a:rPr>
              <a:t>ov</a:t>
            </a:r>
            <a:r>
              <a:rPr lang="sr-Latn-RS" b="1" dirty="0" smtClean="0">
                <a:solidFill>
                  <a:srgbClr val="FF0000"/>
                </a:solidFill>
              </a:rPr>
              <a:t>og jedinstva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nezamisliva</a:t>
            </a:r>
            <a:r>
              <a:rPr lang="en-US" b="1" dirty="0">
                <a:solidFill>
                  <a:srgbClr val="FF0000"/>
                </a:solidFill>
              </a:rPr>
              <a:t>  </a:t>
            </a:r>
            <a:r>
              <a:rPr lang="en-US" b="1" dirty="0" err="1">
                <a:solidFill>
                  <a:srgbClr val="FF0000"/>
                </a:solidFill>
              </a:rPr>
              <a:t>poljoprivreda</a:t>
            </a:r>
            <a:r>
              <a:rPr lang="en-US" b="1" dirty="0">
                <a:solidFill>
                  <a:srgbClr val="FF0000"/>
                </a:solidFill>
              </a:rPr>
              <a:t> i </a:t>
            </a:r>
            <a:r>
              <a:rPr lang="en-US" b="1" dirty="0" err="1">
                <a:solidFill>
                  <a:srgbClr val="FF0000"/>
                </a:solidFill>
              </a:rPr>
              <a:t>proizvodnja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hrane</a:t>
            </a:r>
            <a:r>
              <a:rPr lang="en-US" b="1" dirty="0">
                <a:solidFill>
                  <a:srgbClr val="FF0000"/>
                </a:solidFill>
              </a:rPr>
              <a:t>. </a:t>
            </a:r>
          </a:p>
          <a:p>
            <a:r>
              <a:rPr lang="en-US" b="1" dirty="0">
                <a:solidFill>
                  <a:srgbClr val="FF0000"/>
                </a:solidFill>
              </a:rPr>
              <a:t>U </a:t>
            </a:r>
            <a:r>
              <a:rPr lang="en-US" b="1" i="1" dirty="0" err="1">
                <a:solidFill>
                  <a:srgbClr val="FF0000"/>
                </a:solidFill>
              </a:rPr>
              <a:t>livadno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medonosno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bilje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spadaju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endParaRPr lang="sr-Latn-ME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US" b="1" dirty="0" err="1" smtClean="0">
                <a:solidFill>
                  <a:srgbClr val="FF0000"/>
                </a:solidFill>
              </a:rPr>
              <a:t>mahunarke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dirty="0" err="1">
                <a:solidFill>
                  <a:srgbClr val="FF0000"/>
                </a:solidFill>
              </a:rPr>
              <a:t>sve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vrste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djetelina</a:t>
            </a:r>
            <a:endParaRPr lang="sr-Latn-ME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US" b="1" dirty="0" err="1" smtClean="0">
                <a:solidFill>
                  <a:srgbClr val="FF0000"/>
                </a:solidFill>
              </a:rPr>
              <a:t>glavočike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en-US" b="1" dirty="0" err="1">
                <a:solidFill>
                  <a:srgbClr val="FF0000"/>
                </a:solidFill>
              </a:rPr>
              <a:t>maslačak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neven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različak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sr-Latn-ME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sr-Latn-ME" b="1" dirty="0" smtClean="0">
                <a:solidFill>
                  <a:srgbClr val="FF0000"/>
                </a:solidFill>
              </a:rPr>
              <a:t>Lekovito bilje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en-US" b="1" dirty="0" err="1">
                <a:solidFill>
                  <a:srgbClr val="FF0000"/>
                </a:solidFill>
              </a:rPr>
              <a:t>kadulja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iva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lavanda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kopriva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metvica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sr-Latn-ME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US" b="1" dirty="0" err="1" smtClean="0">
                <a:solidFill>
                  <a:srgbClr val="FF0000"/>
                </a:solidFill>
              </a:rPr>
              <a:t>kupusnjače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dirty="0" err="1">
                <a:solidFill>
                  <a:srgbClr val="FF0000"/>
                </a:solidFill>
              </a:rPr>
              <a:t>gorušica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divlja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rotkva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bijela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slačica</a:t>
            </a:r>
            <a:r>
              <a:rPr lang="en-US" b="1" dirty="0">
                <a:solidFill>
                  <a:srgbClr val="FF0000"/>
                </a:solidFill>
              </a:rPr>
              <a:t>. 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Najznačajnije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i="1" dirty="0" err="1">
                <a:solidFill>
                  <a:srgbClr val="FF0000"/>
                </a:solidFill>
              </a:rPr>
              <a:t>šumsko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medonosno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bilje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su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bagrem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pitomi</a:t>
            </a:r>
            <a:r>
              <a:rPr lang="en-US" b="1" dirty="0">
                <a:solidFill>
                  <a:srgbClr val="FF0000"/>
                </a:solidFill>
              </a:rPr>
              <a:t> i </a:t>
            </a:r>
            <a:r>
              <a:rPr lang="en-US" b="1" dirty="0" err="1">
                <a:solidFill>
                  <a:srgbClr val="FF0000"/>
                </a:solidFill>
              </a:rPr>
              <a:t>divlji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kesten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lipa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vrba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bršljan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ru</a:t>
            </a:r>
            <a:r>
              <a:rPr lang="sr-Latn-ME" b="1" dirty="0" smtClean="0">
                <a:solidFill>
                  <a:srgbClr val="FF0000"/>
                </a:solidFill>
              </a:rPr>
              <a:t>z</a:t>
            </a:r>
            <a:r>
              <a:rPr lang="en-US" b="1" dirty="0" err="1" smtClean="0">
                <a:solidFill>
                  <a:srgbClr val="FF0000"/>
                </a:solidFill>
              </a:rPr>
              <a:t>marin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vrijes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glog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klen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crnjuša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divlja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jabuka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sv</a:t>
            </a:r>
            <a:r>
              <a:rPr lang="sr-Latn-R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Latn-RS" b="1" dirty="0" smtClean="0">
                <a:solidFill>
                  <a:srgbClr val="FF0000"/>
                </a:solidFill>
              </a:rPr>
              <a:t> zimzeleno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drveće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borovi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smreke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jele</a:t>
            </a:r>
            <a:r>
              <a:rPr lang="en-US" b="1" dirty="0">
                <a:solidFill>
                  <a:srgbClr val="FF0000"/>
                </a:solidFill>
              </a:rPr>
              <a:t>).</a:t>
            </a:r>
          </a:p>
          <a:p>
            <a:r>
              <a:rPr lang="en-US" b="1" dirty="0">
                <a:solidFill>
                  <a:srgbClr val="FF0000"/>
                </a:solidFill>
              </a:rPr>
              <a:t>U </a:t>
            </a:r>
            <a:r>
              <a:rPr lang="en-US" b="1" dirty="0" err="1">
                <a:solidFill>
                  <a:srgbClr val="FF0000"/>
                </a:solidFill>
              </a:rPr>
              <a:t>najznačajnije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medonosno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bilje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među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ratarskim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kulturama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spadaju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uljana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repica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heljda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suncokret</a:t>
            </a:r>
            <a:r>
              <a:rPr lang="en-US" b="1" dirty="0">
                <a:solidFill>
                  <a:srgbClr val="FF0000"/>
                </a:solidFill>
              </a:rPr>
              <a:t> i </a:t>
            </a:r>
            <a:r>
              <a:rPr lang="en-US" b="1" dirty="0" err="1">
                <a:solidFill>
                  <a:srgbClr val="FF0000"/>
                </a:solidFill>
              </a:rPr>
              <a:t>lan</a:t>
            </a:r>
            <a:r>
              <a:rPr lang="en-US" b="1" dirty="0">
                <a:solidFill>
                  <a:srgbClr val="FF0000"/>
                </a:solidFill>
              </a:rPr>
              <a:t>. 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Najvažnije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medonosno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bilje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među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voćarskim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kulturama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jabuke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kruške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šljive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trešnje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višnje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maline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kupine</a:t>
            </a:r>
            <a:r>
              <a:rPr lang="en-US" b="1" dirty="0">
                <a:solidFill>
                  <a:srgbClr val="FF0000"/>
                </a:solidFill>
              </a:rPr>
              <a:t> i </a:t>
            </a:r>
            <a:r>
              <a:rPr lang="en-US" b="1" dirty="0" err="1">
                <a:solidFill>
                  <a:srgbClr val="FF0000"/>
                </a:solidFill>
              </a:rPr>
              <a:t>dunja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3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913 0.55903 C 0.31111 0.31412 0.16267 0.10139 -0.03577 0.08704 C -0.22535 0.06852 -0.40278 0.23356 -0.41459 0.47106 C -0.42934 0.69144 -0.30521 0.8956 -0.12709 0.91088 C 0.03507 0.92199 0.18941 0.78634 0.20121 0.58125 C 0.21319 0.39468 0.10937 0.21852 -0.04132 0.20394 C -0.18091 0.19306 -0.31129 0.30648 -0.31997 0.4787 C -0.32882 0.63194 -0.24618 0.78287 -0.12153 0.78958 C -0.00903 0.80069 0.09739 0.7125 0.10659 0.57361 C 0.11232 0.44884 0.05034 0.3287 -0.04757 0.32106 C -0.13334 0.31412 -0.21945 0.3794 -0.22535 0.48634 C -0.23091 0.57778 -0.18681 0.66505 -0.11528 0.67269 C -0.05625 0.68032 0.00607 0.63958 0.00902 0.56667 C 0.01458 0.50833 -0.00903 0.4456 -0.0533 0.43796 C -0.08924 0.43796 -0.12483 0.45324 -0.13039 0.49306 C -0.13334 0.51852 -0.12709 0.54468 -0.10955 0.55579 C -0.10104 0.55903 -0.09479 0.55903 -0.08611 0.55579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KO ŽIVI U KOŠNICI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http://www.pcelica.co.rs/zabava/deciji-kutak/sakupljacic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3844"/>
            <a:ext cx="1615440" cy="181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pcelica.co.rs/zabava/deciji-kutak/graditel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30565"/>
            <a:ext cx="1809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198263"/>
            <a:ext cx="457200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Pčele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čovjek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žive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en-US" dirty="0" err="1">
                <a:solidFill>
                  <a:srgbClr val="FF0000"/>
                </a:solidFill>
              </a:rPr>
              <a:t>košnicama</a:t>
            </a:r>
            <a:r>
              <a:rPr lang="en-US" dirty="0">
                <a:solidFill>
                  <a:srgbClr val="FF0000"/>
                </a:solidFill>
              </a:rPr>
              <a:t>. U </a:t>
            </a:r>
            <a:r>
              <a:rPr lang="en-US" dirty="0" err="1">
                <a:solidFill>
                  <a:srgbClr val="FF0000"/>
                </a:solidFill>
              </a:rPr>
              <a:t>košnici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živi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porodica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pčela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koja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sastoji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od </a:t>
            </a:r>
            <a:r>
              <a:rPr lang="en-US" dirty="0" err="1">
                <a:solidFill>
                  <a:srgbClr val="FF0000"/>
                </a:solidFill>
              </a:rPr>
              <a:t>jedne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matice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od 200-300 </a:t>
            </a:r>
            <a:r>
              <a:rPr lang="en-US" dirty="0" err="1">
                <a:solidFill>
                  <a:srgbClr val="FF0000"/>
                </a:solidFill>
              </a:rPr>
              <a:t>trutova</a:t>
            </a:r>
            <a:r>
              <a:rPr lang="en-US" dirty="0">
                <a:solidFill>
                  <a:srgbClr val="FF0000"/>
                </a:solidFill>
              </a:rPr>
              <a:t> i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od 15.000-60.000 </a:t>
            </a:r>
            <a:r>
              <a:rPr lang="en-US" dirty="0" err="1">
                <a:solidFill>
                  <a:srgbClr val="FF0000"/>
                </a:solidFill>
              </a:rPr>
              <a:t>pčela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08" y="3068960"/>
            <a:ext cx="3857168" cy="28623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Mlade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pčele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legu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jaja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koja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snese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matica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za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oko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21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dan.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Pčela-radilica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živi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leti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oko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3-5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nedelja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zimi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oko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6-7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meseci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Mlade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pčele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neguju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leglo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hrane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maticu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izgrađuju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saće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košnici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staraju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se o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higijeni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košnici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starije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pčele-radilice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donose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vodu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košnicu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sakupljaju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nektar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cvetova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isti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prerađuju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u med,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sakupljaju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polen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propolis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5" name="Picture 6" descr="radilica_trut_ma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412875"/>
            <a:ext cx="28797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139952" y="5085184"/>
            <a:ext cx="4572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Trutovi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su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mužjaci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koji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služe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isključivo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oplode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maticu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Obično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4-5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trutova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oplode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jednu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maticu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odmah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uginu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Ostali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trutovi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košnici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preko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leta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su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lenštine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koje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badava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jedu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med.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Krajem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leta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svi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trutovi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uginu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70176" y="1951672"/>
            <a:ext cx="45720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b="1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Matica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je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najvoljeniji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član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pčelinje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porodice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Ona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leti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dnevno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snese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2.000-3.000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jaja,a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godišnje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oko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200.000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jaja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iz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kojih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legu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mlade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pčele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Matica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živi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3-5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godina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Matica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upravlja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životom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i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radom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pčelinjeg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društva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u </a:t>
            </a:r>
            <a:r>
              <a:rPr lang="en-US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košnici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5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Kako pčele prave med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encrypted-tbn3.gstatic.com/images?q=tbn:ANd9GcRF54stSgK2nlGROSkkl-8ovuBt_nLtW0v4To4f70ldnu5bs0syI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7" y="2214562"/>
            <a:ext cx="1876425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7504" y="1340768"/>
            <a:ext cx="7992888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Cvijeće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luči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mirisnu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vodenastu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otopinu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nektar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Posebne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žlijezde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proizvode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nektar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zovu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nektariji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nalaze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duboko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unutrašnjosti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cvijeća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Razlog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zbog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kojeg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biljke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proizvode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nektar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je da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privuku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insekte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koji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oprašuju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Radilice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jezikom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sišu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nektar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spremaju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voljku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medni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želudac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Skupljeni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nektar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košnici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predaju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mladim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radilicama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pa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kreću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ponovno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sakupljanje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Mlade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radilice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nektar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premeću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ustima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20-tak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minuta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dodajući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enzime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Oni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cijepaju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saharozu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nektarana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glukozu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fruktozu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Nektar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nakon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toga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odlaže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stanice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saća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ispari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da se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zgusne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postane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koncentriraniji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Nakon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tog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procesa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kada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smjesa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već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dovoljno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gusta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radilice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ponovo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žvaču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dovode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stanje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bi se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moglo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nazvati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medom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Med se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potom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postavlja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stanicu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odlaganje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poklopi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voskom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Tako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skladišten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čuva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eterična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ulja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nektara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pčele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potrebi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otvaraju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koriste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5445224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celog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pčela</a:t>
            </a:r>
            <a:r>
              <a:rPr lang="en-US" dirty="0"/>
              <a:t> </a:t>
            </a:r>
            <a:r>
              <a:rPr lang="en-US" dirty="0" err="1"/>
              <a:t>proizvede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1/12 </a:t>
            </a:r>
            <a:r>
              <a:rPr lang="en-US" dirty="0" err="1"/>
              <a:t>kašičice</a:t>
            </a:r>
            <a:r>
              <a:rPr lang="en-US" dirty="0"/>
              <a:t> </a:t>
            </a:r>
            <a:r>
              <a:rPr lang="en-US" dirty="0" err="1"/>
              <a:t>meda</a:t>
            </a:r>
            <a:r>
              <a:rPr lang="en-US" dirty="0"/>
              <a:t>.</a:t>
            </a:r>
          </a:p>
        </p:txBody>
      </p:sp>
      <p:pic>
        <p:nvPicPr>
          <p:cNvPr id="7" name="Picture 6" descr="https://fbcdn-sphotos-a-a.akamaihd.net/hphotos-ak-xpf1/v/t1.0-9/p417x417/1604571_262425790589794_1909375866_n.jpg?oh=feccb8c41f5fd463453ed660db93feaf&amp;oe=55146BE2&amp;__gda__=1427492899_dc11a109fc48d71db1a0e8eb7db2445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2" y="4869160"/>
            <a:ext cx="2108398" cy="185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encrypted-tbn3.gstatic.com/images?q=tbn:ANd9GcSbkE-4x10gEj8Ta2rPS5kYNLnvy7AvyT2N39qkQc-AMmWhHRRFL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728192" cy="126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8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Zanimljivosti</a:t>
            </a:r>
            <a:r>
              <a:rPr lang="en-US" dirty="0" smtClean="0"/>
              <a:t> o p</a:t>
            </a:r>
            <a:r>
              <a:rPr lang="sr-Latn-ME" dirty="0" smtClean="0"/>
              <a:t>č</a:t>
            </a:r>
            <a:r>
              <a:rPr lang="en-US" dirty="0" err="1" smtClean="0"/>
              <a:t>elama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Autor: Ivana Milić OŠ Milan Vukotić Golubovci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76672"/>
            <a:ext cx="8676456" cy="6370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zamahne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oko</a:t>
            </a:r>
            <a:r>
              <a:rPr lang="en-US" sz="2400" dirty="0">
                <a:solidFill>
                  <a:schemeClr val="accent5"/>
                </a:solidFill>
              </a:rPr>
              <a:t> 11.400 </a:t>
            </a:r>
            <a:r>
              <a:rPr lang="en-US" sz="2400" dirty="0" err="1">
                <a:solidFill>
                  <a:schemeClr val="accent5"/>
                </a:solidFill>
              </a:rPr>
              <a:t>puta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 smtClean="0">
                <a:solidFill>
                  <a:schemeClr val="accent5"/>
                </a:solidFill>
              </a:rPr>
              <a:t>minut</a:t>
            </a:r>
            <a:r>
              <a:rPr lang="sr-Latn-RS" sz="2400" dirty="0" smtClean="0">
                <a:solidFill>
                  <a:schemeClr val="accent5"/>
                </a:solidFill>
              </a:rPr>
              <a:t>u</a:t>
            </a:r>
            <a:r>
              <a:rPr lang="en-US" sz="2400" dirty="0" smtClean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zbog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čega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čujemo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zvuk</a:t>
            </a:r>
            <a:r>
              <a:rPr lang="en-US" sz="2400" dirty="0">
                <a:solidFill>
                  <a:schemeClr val="accent5"/>
                </a:solidFill>
              </a:rPr>
              <a:t> ‘</a:t>
            </a:r>
            <a:r>
              <a:rPr lang="en-US" sz="2400" dirty="0" err="1">
                <a:solidFill>
                  <a:schemeClr val="accent5"/>
                </a:solidFill>
              </a:rPr>
              <a:t>zujanja</a:t>
            </a:r>
            <a:r>
              <a:rPr lang="en-US" sz="2400" dirty="0">
                <a:solidFill>
                  <a:schemeClr val="accent5"/>
                </a:solidFill>
              </a:rPr>
              <a:t>’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Prosječna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proizvede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oko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1/12</a:t>
            </a:r>
            <a:r>
              <a:rPr lang="sr-Latn-RS" sz="2400" dirty="0" smtClean="0">
                <a:solidFill>
                  <a:schemeClr val="accent5"/>
                </a:solidFill>
              </a:rPr>
              <a:t>kašičice </a:t>
            </a:r>
            <a:r>
              <a:rPr lang="en-US" sz="2400" dirty="0" err="1" smtClean="0">
                <a:solidFill>
                  <a:schemeClr val="accent5"/>
                </a:solidFill>
              </a:rPr>
              <a:t>meda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u </a:t>
            </a:r>
            <a:r>
              <a:rPr lang="en-US" sz="2400" dirty="0" err="1">
                <a:solidFill>
                  <a:schemeClr val="accent5"/>
                </a:solidFill>
              </a:rPr>
              <a:t>svom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životu</a:t>
            </a:r>
            <a:r>
              <a:rPr lang="en-US" sz="2400" dirty="0">
                <a:solidFill>
                  <a:schemeClr val="accent5"/>
                </a:solidFill>
              </a:rPr>
              <a:t>, a </a:t>
            </a:r>
            <a:r>
              <a:rPr lang="en-US" sz="2400" dirty="0" err="1">
                <a:solidFill>
                  <a:schemeClr val="accent5"/>
                </a:solidFill>
              </a:rPr>
              <a:t>tokom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jednog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leta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posjeti</a:t>
            </a:r>
            <a:r>
              <a:rPr lang="en-US" sz="2400" dirty="0">
                <a:solidFill>
                  <a:schemeClr val="accent5"/>
                </a:solidFill>
              </a:rPr>
              <a:t> 50-100 </a:t>
            </a:r>
            <a:r>
              <a:rPr lang="en-US" sz="2400" dirty="0" err="1">
                <a:solidFill>
                  <a:schemeClr val="accent5"/>
                </a:solidFill>
              </a:rPr>
              <a:t>cvjetova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Matica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može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živjeti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do pet </a:t>
            </a:r>
            <a:r>
              <a:rPr lang="en-US" sz="2400" dirty="0" err="1">
                <a:solidFill>
                  <a:schemeClr val="accent5"/>
                </a:solidFill>
              </a:rPr>
              <a:t>godina</a:t>
            </a:r>
            <a:r>
              <a:rPr lang="en-US" sz="2400" dirty="0">
                <a:solidFill>
                  <a:schemeClr val="accent5"/>
                </a:solidFill>
              </a:rPr>
              <a:t> (u </a:t>
            </a:r>
            <a:r>
              <a:rPr lang="en-US" sz="2400" dirty="0" err="1">
                <a:solidFill>
                  <a:schemeClr val="accent5"/>
                </a:solidFill>
              </a:rPr>
              <a:t>rijetkim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slučajevima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do 7 </a:t>
            </a:r>
            <a:r>
              <a:rPr lang="en-US" sz="2400" dirty="0" err="1">
                <a:solidFill>
                  <a:schemeClr val="accent5"/>
                </a:solidFill>
              </a:rPr>
              <a:t>godina</a:t>
            </a:r>
            <a:r>
              <a:rPr lang="en-US" sz="2400" dirty="0">
                <a:solidFill>
                  <a:schemeClr val="accent5"/>
                </a:solidFill>
              </a:rPr>
              <a:t>), a </a:t>
            </a:r>
            <a:r>
              <a:rPr lang="en-US" sz="2400" dirty="0" err="1">
                <a:solidFill>
                  <a:schemeClr val="accent5"/>
                </a:solidFill>
              </a:rPr>
              <a:t>ona</a:t>
            </a:r>
            <a:r>
              <a:rPr lang="en-US" sz="2400" dirty="0">
                <a:solidFill>
                  <a:schemeClr val="accent5"/>
                </a:solidFill>
              </a:rPr>
              <a:t> je </a:t>
            </a:r>
            <a:r>
              <a:rPr lang="en-US" sz="2400" dirty="0" err="1">
                <a:solidFill>
                  <a:schemeClr val="accent5"/>
                </a:solidFill>
              </a:rPr>
              <a:t>jedina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košnici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koja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polaže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jaja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  <a:r>
              <a:rPr lang="en-US" sz="2400" dirty="0" err="1">
                <a:solidFill>
                  <a:schemeClr val="accent5"/>
                </a:solidFill>
              </a:rPr>
              <a:t>Ona</a:t>
            </a:r>
            <a:r>
              <a:rPr lang="en-US" sz="2400" dirty="0">
                <a:solidFill>
                  <a:schemeClr val="accent5"/>
                </a:solidFill>
              </a:rPr>
              <a:t> je </a:t>
            </a:r>
            <a:r>
              <a:rPr lang="en-US" sz="2400" dirty="0" err="1">
                <a:solidFill>
                  <a:schemeClr val="accent5"/>
                </a:solidFill>
              </a:rPr>
              <a:t>najproduktivnija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ljetnim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mjesecima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kada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polaže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do 2.500 </a:t>
            </a:r>
            <a:r>
              <a:rPr lang="en-US" sz="2400" dirty="0" err="1">
                <a:solidFill>
                  <a:schemeClr val="accent5"/>
                </a:solidFill>
              </a:rPr>
              <a:t>jaja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dnevno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accent5"/>
                </a:solidFill>
              </a:rPr>
              <a:t>Samo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radilice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mogu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ubosti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to </a:t>
            </a:r>
            <a:r>
              <a:rPr lang="en-US" sz="2400" dirty="0" err="1">
                <a:solidFill>
                  <a:schemeClr val="accent5"/>
                </a:solidFill>
              </a:rPr>
              <a:t>samo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ako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osjećaju</a:t>
            </a:r>
            <a:r>
              <a:rPr lang="en-US" sz="2400" dirty="0">
                <a:solidFill>
                  <a:schemeClr val="accent5"/>
                </a:solidFill>
              </a:rPr>
              <a:t> da </a:t>
            </a:r>
            <a:r>
              <a:rPr lang="en-US" sz="2400" dirty="0" err="1">
                <a:solidFill>
                  <a:schemeClr val="accent5"/>
                </a:solidFill>
              </a:rPr>
              <a:t>su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opasnosti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  <a:r>
              <a:rPr lang="en-US" sz="2400" dirty="0" err="1">
                <a:solidFill>
                  <a:schemeClr val="accent5"/>
                </a:solidFill>
              </a:rPr>
              <a:t>Matice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imaju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žaoku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ali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pošto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nikada</a:t>
            </a:r>
            <a:r>
              <a:rPr lang="en-US" sz="2400" dirty="0">
                <a:solidFill>
                  <a:schemeClr val="accent5"/>
                </a:solidFill>
              </a:rPr>
              <a:t> ne </a:t>
            </a:r>
            <a:r>
              <a:rPr lang="en-US" sz="2400" dirty="0" err="1">
                <a:solidFill>
                  <a:schemeClr val="accent5"/>
                </a:solidFill>
              </a:rPr>
              <a:t>napuštaju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košnicu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nisu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opasnost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  <a:r>
              <a:rPr lang="en-US" sz="2400" dirty="0" err="1">
                <a:solidFill>
                  <a:schemeClr val="accent5"/>
                </a:solidFill>
              </a:rPr>
              <a:t>Dok</a:t>
            </a:r>
            <a:r>
              <a:rPr lang="en-US" sz="2400" dirty="0">
                <a:solidFill>
                  <a:schemeClr val="accent5"/>
                </a:solidFill>
              </a:rPr>
              <a:t> u </a:t>
            </a:r>
            <a:r>
              <a:rPr lang="en-US" sz="2400" dirty="0" err="1">
                <a:solidFill>
                  <a:schemeClr val="accent5"/>
                </a:solidFill>
              </a:rPr>
              <a:t>većini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slučajeva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umru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nakon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što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ubodu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čovjeka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većina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ne </a:t>
            </a:r>
            <a:r>
              <a:rPr lang="en-US" sz="2400" dirty="0" err="1">
                <a:solidFill>
                  <a:schemeClr val="accent5"/>
                </a:solidFill>
              </a:rPr>
              <a:t>umre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nakon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što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ubodu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druge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insekte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ili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životinje</a:t>
            </a:r>
            <a:r>
              <a:rPr lang="en-US" sz="2400" dirty="0">
                <a:solidFill>
                  <a:schemeClr val="accent5"/>
                </a:solidFill>
              </a:rPr>
              <a:t>. </a:t>
            </a:r>
            <a:r>
              <a:rPr lang="en-US" sz="2400" dirty="0" err="1">
                <a:solidFill>
                  <a:schemeClr val="accent5"/>
                </a:solidFill>
              </a:rPr>
              <a:t>Razlog</a:t>
            </a:r>
            <a:r>
              <a:rPr lang="en-US" sz="2400" dirty="0">
                <a:solidFill>
                  <a:schemeClr val="accent5"/>
                </a:solidFill>
              </a:rPr>
              <a:t> je </a:t>
            </a:r>
            <a:r>
              <a:rPr lang="en-US" sz="2400" dirty="0" err="1">
                <a:solidFill>
                  <a:schemeClr val="accent5"/>
                </a:solidFill>
              </a:rPr>
              <a:t>taj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što</a:t>
            </a:r>
            <a:r>
              <a:rPr lang="en-US" sz="2400" dirty="0">
                <a:solidFill>
                  <a:schemeClr val="accent5"/>
                </a:solidFill>
              </a:rPr>
              <a:t> se </a:t>
            </a:r>
            <a:r>
              <a:rPr lang="en-US" sz="2400" dirty="0" err="1">
                <a:solidFill>
                  <a:schemeClr val="accent5"/>
                </a:solidFill>
              </a:rPr>
              <a:t>žaoka</a:t>
            </a:r>
            <a:r>
              <a:rPr lang="en-US" sz="2400" dirty="0">
                <a:solidFill>
                  <a:schemeClr val="accent5"/>
                </a:solidFill>
              </a:rPr>
              <a:t> ‘</a:t>
            </a:r>
            <a:r>
              <a:rPr lang="en-US" sz="2400" dirty="0" err="1">
                <a:solidFill>
                  <a:schemeClr val="accent5"/>
                </a:solidFill>
              </a:rPr>
              <a:t>zakači</a:t>
            </a:r>
            <a:r>
              <a:rPr lang="en-US" sz="2400" dirty="0">
                <a:solidFill>
                  <a:schemeClr val="accent5"/>
                </a:solidFill>
              </a:rPr>
              <a:t>’ </a:t>
            </a:r>
            <a:r>
              <a:rPr lang="en-US" sz="2400" dirty="0" err="1">
                <a:solidFill>
                  <a:schemeClr val="accent5"/>
                </a:solidFill>
              </a:rPr>
              <a:t>za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ljudsku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kožu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istrgne</a:t>
            </a:r>
            <a:r>
              <a:rPr lang="en-US" sz="2400" dirty="0">
                <a:solidFill>
                  <a:schemeClr val="accent5"/>
                </a:solidFill>
              </a:rPr>
              <a:t> je od </a:t>
            </a:r>
            <a:r>
              <a:rPr lang="en-US" sz="2400" dirty="0" err="1">
                <a:solidFill>
                  <a:schemeClr val="accent5"/>
                </a:solidFill>
              </a:rPr>
              <a:t>tijela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pčele</a:t>
            </a:r>
            <a:r>
              <a:rPr lang="en-US" sz="2400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Muške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pčele</a:t>
            </a:r>
            <a:r>
              <a:rPr lang="en-US" sz="2400" dirty="0">
                <a:solidFill>
                  <a:schemeClr val="accent5"/>
                </a:solidFill>
              </a:rPr>
              <a:t> se </a:t>
            </a:r>
            <a:r>
              <a:rPr lang="en-US" sz="2400" dirty="0" err="1">
                <a:solidFill>
                  <a:schemeClr val="accent5"/>
                </a:solidFill>
              </a:rPr>
              <a:t>zovu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trutovi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oni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uopšte</a:t>
            </a:r>
            <a:r>
              <a:rPr lang="en-US" sz="2400" dirty="0">
                <a:solidFill>
                  <a:schemeClr val="accent5"/>
                </a:solidFill>
              </a:rPr>
              <a:t> ne </a:t>
            </a:r>
            <a:r>
              <a:rPr lang="en-US" sz="2400" dirty="0" err="1">
                <a:solidFill>
                  <a:schemeClr val="accent5"/>
                </a:solidFill>
              </a:rPr>
              <a:t>rade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nemaju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žaoke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njihov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jedini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zadatak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jeste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parenje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maticom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Kolonija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sastoji</a:t>
            </a:r>
            <a:r>
              <a:rPr lang="en-US" sz="2400" dirty="0">
                <a:solidFill>
                  <a:schemeClr val="accent5"/>
                </a:solidFill>
              </a:rPr>
              <a:t> se od 20.000 – 80.000 </a:t>
            </a:r>
            <a:r>
              <a:rPr lang="en-US" sz="2400" dirty="0" err="1">
                <a:solidFill>
                  <a:schemeClr val="accent5"/>
                </a:solidFill>
              </a:rPr>
              <a:t>pčela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i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jedne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err="1">
                <a:solidFill>
                  <a:schemeClr val="accent5"/>
                </a:solidFill>
              </a:rPr>
              <a:t>kraljice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54527"/>
            <a:ext cx="8676456" cy="67403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Od 20.000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poznatih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vrsta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pčela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samo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šest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jedanaest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proizvodi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skladišti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med.</a:t>
            </a:r>
          </a:p>
          <a:p>
            <a:pPr lvl="0"/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Pčela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radilica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ljetnoj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sezoni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živi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30-45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dana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Matica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živi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pet do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sedam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godina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Tijekom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ljeta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dnevno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izlegne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jajašaca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do tri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svoje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težine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Matica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može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zaleći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2000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jajašaca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dnevno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ili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preko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pola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miliona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jajašaca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tijekom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života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Pčela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zamahne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krilima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približno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230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puta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sekundi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</a:p>
          <a:p>
            <a:pPr lvl="0"/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sakupljanju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nektara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Latn-R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polenovog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praha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pčela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posjeti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dnevno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oko</a:t>
            </a:r>
            <a:r>
              <a:rPr lang="sr-Latn-R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hiljadu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cvjetova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Zdrava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i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jaka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pčelinja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zajednica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sr-Latn-ME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kom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jednog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dana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može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oprašiti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do 3 000 000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cvjetova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Jedna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pčelinja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zajednica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broji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od 20 000 - 80 000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pčela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Med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pčele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medarice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jedna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je od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najsigurnijih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vrsta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hrane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</a:t>
            </a:r>
            <a:r>
              <a:rPr lang="sr-Latn-ME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ć</a:t>
            </a:r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ina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opasnih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bakterija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ne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mogu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živjeti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medu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Procjenjuje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se da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jedna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trećina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hrane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ljude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neki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naćin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Latn-ME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za</a:t>
            </a:r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visi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o</a:t>
            </a:r>
            <a:r>
              <a:rPr lang="sr-Latn-ME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oprašivanj</a:t>
            </a:r>
            <a:r>
              <a:rPr lang="sr-Latn-ME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kojeg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pretežno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provode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pčele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8526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FFC000"/>
      </a:dk1>
      <a:lt1>
        <a:srgbClr val="E36C09"/>
      </a:lt1>
      <a:dk2>
        <a:srgbClr val="FFFF00"/>
      </a:dk2>
      <a:lt2>
        <a:srgbClr val="FFFF00"/>
      </a:lt2>
      <a:accent1>
        <a:srgbClr val="E86124"/>
      </a:accent1>
      <a:accent2>
        <a:srgbClr val="C0504D"/>
      </a:accent2>
      <a:accent3>
        <a:srgbClr val="9BBB59"/>
      </a:accent3>
      <a:accent4>
        <a:srgbClr val="8064A2"/>
      </a:accent4>
      <a:accent5>
        <a:srgbClr val="FF0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1409</Words>
  <Application>Microsoft Office PowerPoint</Application>
  <PresentationFormat>On-screen Show (4:3)</PresentationFormat>
  <Paragraphs>79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 ŽIVI U KOŠNICI</vt:lpstr>
      <vt:lpstr>Kako pčele prave med</vt:lpstr>
      <vt:lpstr>Zanimljivosti o pčelama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tatjanad72@yahoo.com</cp:lastModifiedBy>
  <cp:revision>63</cp:revision>
  <dcterms:created xsi:type="dcterms:W3CDTF">2014-11-19T15:14:07Z</dcterms:created>
  <dcterms:modified xsi:type="dcterms:W3CDTF">2021-06-02T20:28:43Z</dcterms:modified>
</cp:coreProperties>
</file>