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82" r:id="rId3"/>
    <p:sldId id="284" r:id="rId4"/>
    <p:sldId id="271" r:id="rId5"/>
    <p:sldId id="266" r:id="rId6"/>
    <p:sldId id="295" r:id="rId7"/>
    <p:sldId id="291" r:id="rId8"/>
    <p:sldId id="292" r:id="rId9"/>
    <p:sldId id="265" r:id="rId10"/>
    <p:sldId id="285" r:id="rId11"/>
    <p:sldId id="286" r:id="rId12"/>
    <p:sldId id="287" r:id="rId13"/>
    <p:sldId id="288" r:id="rId14"/>
    <p:sldId id="289" r:id="rId15"/>
    <p:sldId id="290" r:id="rId16"/>
    <p:sldId id="293" r:id="rId17"/>
    <p:sldId id="281" r:id="rId18"/>
    <p:sldId id="28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A7F9-3629-4F5B-8C88-EB8FDBE5A567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A2E40-EAD0-456D-9243-BE57ACABC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4532E8-7480-4D3A-A69D-F150BF9785E8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4D46-6704-4A16-992E-A9DAECBA5DB9}" type="datetimeFigureOut">
              <a:rPr lang="en-US" smtClean="0"/>
              <a:t>15/05/2021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F8B2-CAEE-46A0-888B-F00BEF5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3284984"/>
            <a:ext cx="40324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4000" b="1" dirty="0" smtClean="0">
                <a:solidFill>
                  <a:srgbClr val="FFC000"/>
                </a:solidFill>
              </a:rPr>
              <a:t>PRIRODA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3933056"/>
            <a:ext cx="244827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b="1" dirty="0" smtClean="0">
                <a:solidFill>
                  <a:srgbClr val="0070C0"/>
                </a:solidFill>
              </a:rPr>
              <a:t>ŽIVOTINJE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543" y="4509120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dirty="0" smtClean="0">
                <a:solidFill>
                  <a:schemeClr val="tx1"/>
                </a:solidFill>
              </a:rPr>
              <a:t>DOMAĆE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517232"/>
            <a:ext cx="21336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MLADUNCI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7" y="5013176"/>
            <a:ext cx="196215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STANIŠTE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021288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DIVLJE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3933056"/>
            <a:ext cx="26642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b="1" dirty="0" smtClean="0">
                <a:solidFill>
                  <a:srgbClr val="FF0000"/>
                </a:solidFill>
              </a:rPr>
              <a:t>VODA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4509120"/>
            <a:ext cx="17438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TEKUĆA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5517232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KIŠA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5013176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dirty="0" smtClean="0">
                <a:solidFill>
                  <a:schemeClr val="tx1"/>
                </a:solidFill>
              </a:rPr>
              <a:t>LED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248" y="6021288"/>
            <a:ext cx="19587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MORE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2636912"/>
            <a:ext cx="25202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b="1" dirty="0" smtClean="0">
                <a:solidFill>
                  <a:srgbClr val="7030A0"/>
                </a:solidFill>
              </a:rPr>
              <a:t>VAZDUH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4801" y="548680"/>
            <a:ext cx="2119687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LJEKOVITE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2160" y="1556792"/>
            <a:ext cx="189248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ZELJASTE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2239" y="1052736"/>
            <a:ext cx="203076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LIVADSKE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292080" y="2060848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dirty="0" smtClean="0">
                <a:solidFill>
                  <a:schemeClr val="tx1"/>
                </a:solidFill>
              </a:rPr>
              <a:t>ŠUMA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2636912"/>
            <a:ext cx="25922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b="1" dirty="0" smtClean="0">
                <a:solidFill>
                  <a:srgbClr val="00B050"/>
                </a:solidFill>
              </a:rPr>
              <a:t>BILJKE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548680"/>
            <a:ext cx="1882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KISEONIK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3688" y="1556792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SMOG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600" y="1052736"/>
            <a:ext cx="15121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VJETAR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3768" y="2060848"/>
            <a:ext cx="18002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FABRIKE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7784" y="3284984"/>
            <a:ext cx="403244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KONAČNO RJEŠENJE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5696" y="3933056"/>
            <a:ext cx="244827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KOLONA</a:t>
            </a:r>
            <a:r>
              <a:rPr lang="sr-Cyrl-CS" sz="2800" dirty="0" smtClean="0">
                <a:solidFill>
                  <a:schemeClr val="tx1"/>
                </a:solidFill>
              </a:rPr>
              <a:t>  </a:t>
            </a:r>
            <a:r>
              <a:rPr lang="sr-Latn-ME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05767" y="4484843"/>
            <a:ext cx="1578944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>
                <a:solidFill>
                  <a:schemeClr val="tx1"/>
                </a:solidFill>
              </a:rPr>
              <a:t>C</a:t>
            </a:r>
            <a:r>
              <a:rPr lang="sr-Latn-R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517232"/>
            <a:ext cx="2189753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>
                <a:solidFill>
                  <a:schemeClr val="tx1"/>
                </a:solidFill>
              </a:rPr>
              <a:t>C</a:t>
            </a:r>
            <a:r>
              <a:rPr lang="sr-Latn-R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63688" y="5001636"/>
            <a:ext cx="196215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>
                <a:solidFill>
                  <a:schemeClr val="tx1"/>
                </a:solidFill>
              </a:rPr>
              <a:t>C</a:t>
            </a:r>
            <a:r>
              <a:rPr lang="sr-Latn-R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19" y="602128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>
                <a:solidFill>
                  <a:schemeClr val="tx1"/>
                </a:solidFill>
              </a:rPr>
              <a:t>C</a:t>
            </a:r>
            <a:r>
              <a:rPr lang="sr-Latn-R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41217" y="3933056"/>
            <a:ext cx="2664296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solidFill>
                  <a:schemeClr val="tx1"/>
                </a:solidFill>
              </a:rPr>
              <a:t>К</a:t>
            </a:r>
            <a:r>
              <a:rPr lang="sr-Latn-ME" sz="2800" dirty="0" smtClean="0">
                <a:solidFill>
                  <a:schemeClr val="tx1"/>
                </a:solidFill>
              </a:rPr>
              <a:t>OLONA 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51526" y="4474214"/>
            <a:ext cx="1712394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 smtClean="0">
                <a:solidFill>
                  <a:schemeClr val="tx1"/>
                </a:solidFill>
              </a:rPr>
              <a:t>D</a:t>
            </a:r>
            <a:r>
              <a:rPr lang="sr-Latn-R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93960" y="5518428"/>
            <a:ext cx="1550447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>
                <a:solidFill>
                  <a:schemeClr val="tx1"/>
                </a:solidFill>
              </a:rPr>
              <a:t>D</a:t>
            </a:r>
            <a:r>
              <a:rPr lang="sr-Latn-R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20506" y="5014818"/>
            <a:ext cx="1631814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 smtClean="0">
                <a:solidFill>
                  <a:schemeClr val="tx1"/>
                </a:solidFill>
              </a:rPr>
              <a:t>D</a:t>
            </a:r>
            <a:r>
              <a:rPr lang="sr-Latn-R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04248" y="6007925"/>
            <a:ext cx="195875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 smtClean="0">
                <a:solidFill>
                  <a:schemeClr val="tx1"/>
                </a:solidFill>
              </a:rPr>
              <a:t>D</a:t>
            </a:r>
            <a:r>
              <a:rPr lang="sr-Latn-R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2636912"/>
            <a:ext cx="252028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tx1"/>
                </a:solidFill>
              </a:rPr>
              <a:t>KOLONA 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46774" y="565097"/>
            <a:ext cx="2117713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>
                <a:solidFill>
                  <a:schemeClr val="tx1"/>
                </a:solidFill>
              </a:rPr>
              <a:t>B</a:t>
            </a:r>
            <a:r>
              <a:rPr lang="sr-Latn-R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23198" y="1556792"/>
            <a:ext cx="1881445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>
                <a:solidFill>
                  <a:schemeClr val="tx1"/>
                </a:solidFill>
              </a:rPr>
              <a:t>B</a:t>
            </a:r>
            <a:r>
              <a:rPr lang="sr-Latn-R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0616" y="1052736"/>
            <a:ext cx="2142384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ME" sz="2800" dirty="0">
                <a:solidFill>
                  <a:schemeClr val="tx1"/>
                </a:solidFill>
              </a:rPr>
              <a:t>B</a:t>
            </a:r>
            <a:r>
              <a:rPr lang="sr-Latn-RS" sz="2800" dirty="0" smtClean="0">
                <a:solidFill>
                  <a:schemeClr val="tx1"/>
                </a:solidFill>
              </a:rPr>
              <a:t>2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5251526" y="2060848"/>
            <a:ext cx="1593275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>
                <a:solidFill>
                  <a:schemeClr val="tx1"/>
                </a:solidFill>
              </a:rPr>
              <a:t>B</a:t>
            </a:r>
            <a:r>
              <a:rPr lang="sr-Latn-R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0032" y="2636912"/>
            <a:ext cx="259228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dirty="0" smtClean="0"/>
              <a:t>KOLONA</a:t>
            </a:r>
            <a:r>
              <a:rPr lang="sr-Cyrl-CS" sz="2800" dirty="0" smtClean="0"/>
              <a:t>  </a:t>
            </a:r>
            <a:r>
              <a:rPr lang="sr-Latn-ME" sz="2800" dirty="0"/>
              <a:t>B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51520" y="548680"/>
            <a:ext cx="188208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</a:rPr>
              <a:t>A1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16458" y="1556792"/>
            <a:ext cx="1559397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1"/>
                </a:solidFill>
              </a:rPr>
              <a:t>A3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600" y="105273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1"/>
                </a:solidFill>
              </a:rPr>
              <a:t>A2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2543" y="2060848"/>
            <a:ext cx="1811425" cy="4838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1"/>
                </a:solidFill>
              </a:rPr>
              <a:t>A4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306" y="381000"/>
            <a:ext cx="7359396" cy="1266764"/>
          </a:xfrm>
        </p:spPr>
        <p:txBody>
          <a:bodyPr>
            <a:normAutofit fontScale="90000"/>
          </a:bodyPr>
          <a:lstStyle/>
          <a:p>
            <a:r>
              <a:rPr lang="sr-Latn-ME" b="1" dirty="0" smtClean="0">
                <a:solidFill>
                  <a:srgbClr val="00B050"/>
                </a:solidFill>
              </a:rPr>
              <a:t>BILJNI </a:t>
            </a:r>
            <a:r>
              <a:rPr lang="sr-Latn-ME" b="1" dirty="0">
                <a:solidFill>
                  <a:srgbClr val="00B050"/>
                </a:solidFill>
              </a:rPr>
              <a:t>I </a:t>
            </a:r>
            <a:r>
              <a:rPr lang="sr-Latn-ME" b="1" dirty="0" smtClean="0">
                <a:solidFill>
                  <a:srgbClr val="00B050"/>
                </a:solidFill>
              </a:rPr>
              <a:t>ŽIVOTINJSKI SVIJET</a:t>
            </a:r>
            <a:br>
              <a:rPr lang="sr-Latn-ME" b="1" dirty="0" smtClean="0">
                <a:solidFill>
                  <a:srgbClr val="00B050"/>
                </a:solidFill>
              </a:rPr>
            </a:br>
            <a:r>
              <a:rPr lang="sr-Latn-ME" b="1" dirty="0" smtClean="0">
                <a:solidFill>
                  <a:srgbClr val="FF0000"/>
                </a:solidFill>
              </a:rPr>
              <a:t>zaštićene i ugrožene vrste</a:t>
            </a:r>
            <a:r>
              <a:rPr lang="sr-Latn-ME" b="1" dirty="0">
                <a:solidFill>
                  <a:srgbClr val="FF0000"/>
                </a:solidFill>
              </a:rPr>
              <a:t/>
            </a:r>
            <a:br>
              <a:rPr lang="sr-Latn-ME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415" y="4339988"/>
            <a:ext cx="6400800" cy="1752600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SVE IH JE MANJE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SOVE\Bijelacap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49187"/>
            <a:ext cx="2194559" cy="14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OVE\71bc64de546bca0d039636cb0774f283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37" y="1295400"/>
            <a:ext cx="600760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OVE\chemisol-srn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1897"/>
            <a:ext cx="1828800" cy="14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OVE\190865_shutterstock-170658878_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28714"/>
            <a:ext cx="2058812" cy="14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sr-Latn-ME" b="1" dirty="0" smtClean="0">
                <a:solidFill>
                  <a:srgbClr val="0070C0"/>
                </a:solidFill>
              </a:rPr>
              <a:t>KUDRAVI PELIKAN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76" y="2286000"/>
            <a:ext cx="6864540" cy="3352800"/>
          </a:xfrm>
        </p:spPr>
        <p:txBody>
          <a:bodyPr>
            <a:normAutofit fontScale="85000" lnSpcReduction="10000"/>
          </a:bodyPr>
          <a:lstStyle/>
          <a:p>
            <a:r>
              <a:rPr lang="sr-Latn-ME" b="1" dirty="0" smtClean="0">
                <a:solidFill>
                  <a:srgbClr val="002060"/>
                </a:solidFill>
              </a:rPr>
              <a:t>Ja sam kudravi pelikan. Gnijezdimo se na Skadarskom jezeru. Iako smo dobri letači, plivači i ribolovci, sve nas je manje. </a:t>
            </a:r>
          </a:p>
          <a:p>
            <a:r>
              <a:rPr lang="sr-Latn-ME" b="1" dirty="0" smtClean="0">
                <a:solidFill>
                  <a:srgbClr val="002060"/>
                </a:solidFill>
              </a:rPr>
              <a:t>Mala ploveća ostrva na kojima smo pravili gnijezda nestaju jer ljudi bacaju otpatke u jezero. Sada nas, umjesto ostrva, dočeka trska i trava. Neki čak i pucaju na nas!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SOVE\pelika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666999" cy="16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OVE\NA_VODI_pelikan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20" y="228600"/>
            <a:ext cx="32024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564" y="514350"/>
            <a:ext cx="3429000" cy="1143000"/>
          </a:xfrm>
        </p:spPr>
        <p:txBody>
          <a:bodyPr/>
          <a:lstStyle/>
          <a:p>
            <a:r>
              <a:rPr lang="sr-Latn-ME" b="1" dirty="0" smtClean="0">
                <a:solidFill>
                  <a:srgbClr val="7030A0"/>
                </a:solidFill>
              </a:rPr>
              <a:t>SRNA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048000"/>
            <a:ext cx="6324600" cy="3200400"/>
          </a:xfrm>
        </p:spPr>
        <p:txBody>
          <a:bodyPr/>
          <a:lstStyle/>
          <a:p>
            <a:r>
              <a:rPr lang="sr-Latn-ME" b="1" dirty="0" smtClean="0">
                <a:solidFill>
                  <a:srgbClr val="00B050"/>
                </a:solidFill>
              </a:rPr>
              <a:t>Ja sam srna. Živim u šumi. Jedem travu i lišće. Plašljiva sam i preko dana se skrivam. Najviše se bojim vukova i lovaca. Ne volim snijeg jer tada nemam dovoljno hrane.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SOVE\chemisol-sr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581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rgbClr val="FFFF00"/>
                </a:solidFill>
              </a:rPr>
              <a:t>LINCURA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0012"/>
            <a:ext cx="8229600" cy="4525963"/>
          </a:xfrm>
        </p:spPr>
        <p:txBody>
          <a:bodyPr/>
          <a:lstStyle/>
          <a:p>
            <a:r>
              <a:rPr lang="sr-Latn-ME" b="1" dirty="0" smtClean="0">
                <a:solidFill>
                  <a:srgbClr val="00B050"/>
                </a:solidFill>
              </a:rPr>
              <a:t>Imam mnogo imena, a jedno je lincura.Najviše me ima na pašnjacima Bjelasice i Durmitora. Moj korijen je gorak, ali veoma ljekovit.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SOVE\190865_shutterstock-170658878_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55088"/>
            <a:ext cx="3429000" cy="23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OVE\190867_shutterstock-683450005_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79375"/>
            <a:ext cx="34370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98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rgbClr val="0070C0"/>
                </a:solidFill>
              </a:rPr>
              <a:t>PERISKA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4648200" cy="3810000"/>
          </a:xfrm>
        </p:spPr>
        <p:txBody>
          <a:bodyPr>
            <a:normAutofit fontScale="77500" lnSpcReduction="20000"/>
          </a:bodyPr>
          <a:lstStyle/>
          <a:p>
            <a:r>
              <a:rPr lang="sr-Latn-ME" b="1" dirty="0" smtClean="0">
                <a:solidFill>
                  <a:srgbClr val="00B0F0"/>
                </a:solidFill>
              </a:rPr>
              <a:t>Najveća sam među školjkama našeg mora. Zovem se periska.Mogu da porastem i do 80 cm. Imam veoma ukusno meso i lijepu ljušturu.</a:t>
            </a:r>
          </a:p>
          <a:p>
            <a:r>
              <a:rPr lang="sr-Latn-ME" b="1" dirty="0" smtClean="0">
                <a:solidFill>
                  <a:srgbClr val="00B0F0"/>
                </a:solidFill>
              </a:rPr>
              <a:t>Čim me dodirne moj prijatelj, mali rak,znam da mi prijeti opasnost.Tada se moj „stražar“ uvuče u moju ljušturu i ja je čvrsto zatvorim.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User\Desktop\SOV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41627"/>
            <a:ext cx="2438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OVE\Pinnidae_-_Pinna_nobi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0099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chemeClr val="bg1">
                    <a:lumMod val="50000"/>
                  </a:schemeClr>
                </a:solidFill>
              </a:rPr>
              <a:t>RIS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849" y="1430456"/>
            <a:ext cx="4855058" cy="4208344"/>
          </a:xfrm>
        </p:spPr>
        <p:txBody>
          <a:bodyPr>
            <a:normAutofit fontScale="92500" lnSpcReduction="10000"/>
          </a:bodyPr>
          <a:lstStyle/>
          <a:p>
            <a:r>
              <a:rPr lang="sr-Latn-ME" b="1" dirty="0" smtClean="0">
                <a:solidFill>
                  <a:srgbClr val="002060"/>
                </a:solidFill>
              </a:rPr>
              <a:t>Voliš li mačke? I ja sam mačka. Zovu me ris. Nekada nas je u Crnoj Gori bilo puno, danas svega petnaestak.Naš dom su guste šume Durmotora. </a:t>
            </a:r>
          </a:p>
          <a:p>
            <a:r>
              <a:rPr lang="sr-Latn-ME" b="1" dirty="0" smtClean="0">
                <a:solidFill>
                  <a:srgbClr val="002060"/>
                </a:solidFill>
              </a:rPr>
              <a:t>   Iako smo veoma spretni  i imamo dobar sluh, često smo plijen krivolovaca.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SOVE\������-���-ry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4" y="685800"/>
            <a:ext cx="29173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OVE\преузимањ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1" y="3581400"/>
            <a:ext cx="3305591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1020762"/>
          </a:xfrm>
        </p:spPr>
        <p:txBody>
          <a:bodyPr/>
          <a:lstStyle/>
          <a:p>
            <a:r>
              <a:rPr lang="sr-Latn-ME" b="1" dirty="0" smtClean="0">
                <a:solidFill>
                  <a:srgbClr val="00B0F0"/>
                </a:solidFill>
              </a:rPr>
              <a:t>JEZERSKI LANAC ISHRANE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http://nparkovi.me/edukativni-kutak/images/edukativni-listovi/skadarsko-jezero/Skaradsko-jezero-10-1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375" b="1"/>
          <a:stretch/>
        </p:blipFill>
        <p:spPr bwMode="auto">
          <a:xfrm>
            <a:off x="2057400" y="1524000"/>
            <a:ext cx="6400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537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/>
          <p:cNvSpPr>
            <a:spLocks noChangeArrowheads="1"/>
          </p:cNvSpPr>
          <p:nvPr/>
        </p:nvSpPr>
        <p:spPr bwMode="auto">
          <a:xfrm rot="-3896514">
            <a:off x="5502275" y="1250950"/>
            <a:ext cx="344488" cy="1703388"/>
          </a:xfrm>
          <a:prstGeom prst="curvedLeftArrow">
            <a:avLst>
              <a:gd name="adj1" fmla="val 98894"/>
              <a:gd name="adj2" fmla="val 1977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 rot="8846802" flipV="1">
            <a:off x="4618038" y="4797425"/>
            <a:ext cx="1871662" cy="425450"/>
          </a:xfrm>
          <a:prstGeom prst="curvedUpArrow">
            <a:avLst>
              <a:gd name="adj1" fmla="val 87985"/>
              <a:gd name="adj2" fmla="val 1759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 rot="-1759756">
            <a:off x="1733550" y="1919288"/>
            <a:ext cx="1733550" cy="576262"/>
          </a:xfrm>
          <a:prstGeom prst="curvedDownArrow">
            <a:avLst>
              <a:gd name="adj1" fmla="val 60165"/>
              <a:gd name="adj2" fmla="val 1203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838200" y="163512"/>
            <a:ext cx="777240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>
                <a:srgbClr val="000000"/>
              </a:buClr>
              <a:buSzPct val="100000"/>
            </a:pPr>
            <a:r>
              <a:rPr lang="hr-HR" sz="2800" b="1" dirty="0" smtClean="0">
                <a:solidFill>
                  <a:srgbClr val="7030A0"/>
                </a:solidFill>
                <a:latin typeface="Comic Sans MS" pitchFamily="66" charset="0"/>
              </a:rPr>
              <a:t>         MEĐUSOBNA POVEZANOST</a:t>
            </a:r>
          </a:p>
          <a:p>
            <a:pPr>
              <a:buClr>
                <a:srgbClr val="000000"/>
              </a:buClr>
              <a:buSzPct val="100000"/>
            </a:pPr>
            <a:r>
              <a:rPr lang="hr-HR" sz="2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hr-HR" sz="2800" b="1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  <a:r>
              <a:rPr lang="hr-HR" sz="2800" b="1" dirty="0">
                <a:solidFill>
                  <a:srgbClr val="7030A0"/>
                </a:solidFill>
                <a:latin typeface="Comic Sans MS" pitchFamily="66" charset="0"/>
              </a:rPr>
              <a:t>BILJAKA ŽIVOTINJA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 rot="-9055433">
            <a:off x="1693863" y="4583113"/>
            <a:ext cx="1951037" cy="550862"/>
          </a:xfrm>
          <a:prstGeom prst="curvedDownArrow">
            <a:avLst>
              <a:gd name="adj1" fmla="val 70836"/>
              <a:gd name="adj2" fmla="val 1416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78858" name="Picture 10" descr="z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1712913"/>
            <a:ext cx="739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151188" y="2722563"/>
            <a:ext cx="2620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>
                <a:srgbClr val="000000"/>
              </a:buClr>
              <a:buSzPct val="100000"/>
            </a:pPr>
            <a:r>
              <a:rPr lang="hr-HR" sz="2000">
                <a:solidFill>
                  <a:srgbClr val="000000"/>
                </a:solidFill>
                <a:latin typeface="Comic Sans MS" pitchFamily="66" charset="0"/>
              </a:rPr>
              <a:t>Zec jede travu.</a:t>
            </a:r>
          </a:p>
        </p:txBody>
      </p:sp>
      <p:pic>
        <p:nvPicPr>
          <p:cNvPr id="78860" name="Picture 12" descr="v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595813"/>
            <a:ext cx="8334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3003550" y="6083300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>
                <a:srgbClr val="000000"/>
              </a:buClr>
              <a:buSzPct val="100000"/>
            </a:pPr>
            <a:r>
              <a:rPr lang="hr-HR" sz="2000">
                <a:solidFill>
                  <a:srgbClr val="000000"/>
                </a:solidFill>
                <a:latin typeface="Comic Sans MS" pitchFamily="66" charset="0"/>
              </a:rPr>
              <a:t>Vuk pojede lisicu.</a:t>
            </a: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308725" y="4303713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>
                <a:srgbClr val="000000"/>
              </a:buClr>
              <a:buSzPct val="100000"/>
            </a:pPr>
            <a:r>
              <a:rPr lang="hr-HR" sz="2000">
                <a:solidFill>
                  <a:srgbClr val="000000"/>
                </a:solidFill>
                <a:latin typeface="Comic Sans MS" pitchFamily="66" charset="0"/>
              </a:rPr>
              <a:t>Zeca pojede lisica.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892550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>
                <a:srgbClr val="000000"/>
              </a:buClr>
              <a:buSzPct val="100000"/>
            </a:pPr>
            <a:r>
              <a:rPr lang="hr-HR" sz="2000">
                <a:solidFill>
                  <a:srgbClr val="000000"/>
                </a:solidFill>
                <a:latin typeface="Comic Sans MS" pitchFamily="66" charset="0"/>
              </a:rPr>
              <a:t>Kada životinja ugine, trune i nastaje humus koji je biljkama potreban za rast i razvoj.</a:t>
            </a:r>
          </a:p>
        </p:txBody>
      </p:sp>
      <p:pic>
        <p:nvPicPr>
          <p:cNvPr id="78864" name="Picture 16" descr="l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003550"/>
            <a:ext cx="1200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18" descr="MPj043072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85426"/>
            <a:ext cx="8715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4" grpId="0" animBg="1"/>
      <p:bldP spid="78855" grpId="0" animBg="1"/>
      <p:bldP spid="78856" grpId="0"/>
      <p:bldP spid="78857" grpId="0" animBg="1"/>
      <p:bldP spid="78859" grpId="0"/>
      <p:bldP spid="78862" grpId="0"/>
      <p:bldP spid="788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112838"/>
          </a:xfrm>
        </p:spPr>
        <p:txBody>
          <a:bodyPr>
            <a:normAutofit/>
          </a:bodyPr>
          <a:lstStyle/>
          <a:p>
            <a:r>
              <a:rPr lang="sr-Latn-ME" b="1" dirty="0" smtClean="0">
                <a:solidFill>
                  <a:srgbClr val="FF0000"/>
                </a:solidFill>
              </a:rPr>
              <a:t>I TVOJ JE DOPRINOS VAŽAN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6021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Latn-ME" sz="2400" b="1" dirty="0" smtClean="0">
                <a:solidFill>
                  <a:srgbClr val="00B050"/>
                </a:solidFill>
              </a:rPr>
              <a:t>Zasadi drvo – biljke proizvode kiseonik i ujedno prečišćavaju vazduh.</a:t>
            </a:r>
          </a:p>
          <a:p>
            <a:pPr>
              <a:buFont typeface="Wingdings" pitchFamily="2" charset="2"/>
              <a:buChar char="v"/>
            </a:pPr>
            <a:r>
              <a:rPr lang="sr-Latn-ME" sz="2400" b="1" dirty="0" smtClean="0">
                <a:solidFill>
                  <a:srgbClr val="00B0F0"/>
                </a:solidFill>
              </a:rPr>
              <a:t>Pogasi nepotrebna svjetla u kući – pri proizvodnji električne energije zagađuje se vazduh.</a:t>
            </a:r>
          </a:p>
          <a:p>
            <a:pPr>
              <a:buFont typeface="Wingdings" pitchFamily="2" charset="2"/>
              <a:buChar char="v"/>
            </a:pPr>
            <a:r>
              <a:rPr lang="sr-Latn-ME" sz="2400" b="1" dirty="0">
                <a:solidFill>
                  <a:srgbClr val="FF0000"/>
                </a:solidFill>
              </a:rPr>
              <a:t>Izbjegavaj vožnju automobilom – automobili su najveći zagađivači vazduha.</a:t>
            </a:r>
          </a:p>
          <a:p>
            <a:pPr>
              <a:buFont typeface="Wingdings" pitchFamily="2" charset="2"/>
              <a:buChar char="v"/>
            </a:pPr>
            <a:r>
              <a:rPr lang="sr-Latn-ME" sz="2400" dirty="0"/>
              <a:t> </a:t>
            </a:r>
            <a:r>
              <a:rPr lang="sr-Latn-ME" sz="2400" dirty="0" smtClean="0"/>
              <a:t> </a:t>
            </a:r>
            <a:r>
              <a:rPr lang="sr-Latn-ME" sz="2400" b="1" dirty="0" smtClean="0">
                <a:solidFill>
                  <a:srgbClr val="7030A0"/>
                </a:solidFill>
              </a:rPr>
              <a:t>Nauči sve o životinjskim vrstama tvoga kraja – posebno o onima koje su ugrožene.</a:t>
            </a:r>
          </a:p>
          <a:p>
            <a:pPr>
              <a:buFont typeface="Wingdings" pitchFamily="2" charset="2"/>
              <a:buChar char="v"/>
            </a:pPr>
            <a:r>
              <a:rPr lang="sr-Latn-ME" sz="2400" b="1" dirty="0" smtClean="0">
                <a:solidFill>
                  <a:srgbClr val="FFC000"/>
                </a:solidFill>
              </a:rPr>
              <a:t>Ukoliko ti ili tvoji roditelji idete na pecanje, nauči koje vrste riba možeš loviti a da ne ugroziš njihov opstanak.</a:t>
            </a:r>
          </a:p>
          <a:p>
            <a:pPr>
              <a:buFont typeface="Wingdings" pitchFamily="2" charset="2"/>
              <a:buChar char="v"/>
            </a:pPr>
            <a:r>
              <a:rPr lang="sr-Latn-ME" sz="2400" dirty="0"/>
              <a:t> </a:t>
            </a:r>
            <a:r>
              <a:rPr lang="sr-Latn-ME" sz="2400" dirty="0" smtClean="0"/>
              <a:t>  </a:t>
            </a:r>
            <a:r>
              <a:rPr lang="sr-Latn-ME" sz="2400" b="1" dirty="0" smtClean="0">
                <a:solidFill>
                  <a:srgbClr val="0070C0"/>
                </a:solidFill>
              </a:rPr>
              <a:t>Zaštiti životinje tako što ćes sačuvati prirodu u kojoj one žive.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SOV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78958"/>
            <a:ext cx="5791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29001" y="363941"/>
            <a:ext cx="5562600" cy="32174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r-Latn-ME" b="1" dirty="0" smtClean="0">
                <a:solidFill>
                  <a:srgbClr val="00B050"/>
                </a:solidFill>
              </a:rPr>
              <a:t>Da nam sunce ljepše sija,</a:t>
            </a:r>
          </a:p>
          <a:p>
            <a:pPr algn="l"/>
            <a:r>
              <a:rPr lang="sr-Latn-ME" b="1" dirty="0" smtClean="0">
                <a:solidFill>
                  <a:srgbClr val="00B050"/>
                </a:solidFill>
              </a:rPr>
              <a:t>da nam čisti vazduh prija,</a:t>
            </a:r>
          </a:p>
          <a:p>
            <a:pPr algn="l"/>
            <a:r>
              <a:rPr lang="sr-Latn-ME" b="1" dirty="0">
                <a:solidFill>
                  <a:srgbClr val="00B050"/>
                </a:solidFill>
              </a:rPr>
              <a:t>d</a:t>
            </a:r>
            <a:r>
              <a:rPr lang="sr-Latn-ME" b="1" dirty="0" smtClean="0">
                <a:solidFill>
                  <a:srgbClr val="00B050"/>
                </a:solidFill>
              </a:rPr>
              <a:t>a nam bistre  vode teku,</a:t>
            </a:r>
          </a:p>
          <a:p>
            <a:pPr algn="l"/>
            <a:r>
              <a:rPr lang="sr-Latn-ME" b="1" dirty="0">
                <a:solidFill>
                  <a:srgbClr val="00B050"/>
                </a:solidFill>
              </a:rPr>
              <a:t>d</a:t>
            </a:r>
            <a:r>
              <a:rPr lang="sr-Latn-ME" b="1" dirty="0" smtClean="0">
                <a:solidFill>
                  <a:srgbClr val="00B050"/>
                </a:solidFill>
              </a:rPr>
              <a:t>a nam šume ne sijeku,</a:t>
            </a:r>
          </a:p>
          <a:p>
            <a:pPr algn="l"/>
            <a:r>
              <a:rPr lang="sr-Latn-ME" b="1" dirty="0">
                <a:solidFill>
                  <a:srgbClr val="00B050"/>
                </a:solidFill>
              </a:rPr>
              <a:t>d</a:t>
            </a:r>
            <a:r>
              <a:rPr lang="sr-Latn-ME" b="1" dirty="0" smtClean="0">
                <a:solidFill>
                  <a:srgbClr val="00B050"/>
                </a:solidFill>
              </a:rPr>
              <a:t>a nam ptice srećno poju,</a:t>
            </a:r>
          </a:p>
          <a:p>
            <a:pPr algn="l"/>
            <a:r>
              <a:rPr lang="sr-Latn-ME" b="1" dirty="0">
                <a:solidFill>
                  <a:srgbClr val="00B050"/>
                </a:solidFill>
              </a:rPr>
              <a:t>d</a:t>
            </a:r>
            <a:r>
              <a:rPr lang="sr-Latn-ME" b="1" dirty="0" smtClean="0">
                <a:solidFill>
                  <a:srgbClr val="00B050"/>
                </a:solidFill>
              </a:rPr>
              <a:t>a životinje imaju kućicu svoju.</a:t>
            </a:r>
          </a:p>
          <a:p>
            <a:pPr algn="l"/>
            <a:r>
              <a:rPr lang="sr-Latn-ME" b="1" dirty="0" smtClean="0">
                <a:solidFill>
                  <a:srgbClr val="00B050"/>
                </a:solidFill>
              </a:rPr>
              <a:t>Planeti da sačuvamo blago njeno,</a:t>
            </a:r>
          </a:p>
          <a:p>
            <a:pPr algn="l"/>
            <a:r>
              <a:rPr lang="sr-Latn-ME" b="1" dirty="0">
                <a:solidFill>
                  <a:srgbClr val="00B050"/>
                </a:solidFill>
              </a:rPr>
              <a:t>m</a:t>
            </a:r>
            <a:r>
              <a:rPr lang="sr-Latn-ME" b="1" dirty="0" smtClean="0">
                <a:solidFill>
                  <a:srgbClr val="00B050"/>
                </a:solidFill>
              </a:rPr>
              <a:t>i se zaklinjemo</a:t>
            </a:r>
            <a:r>
              <a:rPr lang="sr-Latn-ME" b="1" dirty="0" smtClean="0">
                <a:solidFill>
                  <a:srgbClr val="00B050"/>
                </a:solidFill>
              </a:rPr>
              <a:t>.</a:t>
            </a:r>
          </a:p>
          <a:p>
            <a:pPr algn="l"/>
            <a:r>
              <a:rPr lang="sr-Latn-ME" b="1" dirty="0" smtClean="0">
                <a:solidFill>
                  <a:srgbClr val="00B050"/>
                </a:solidFill>
              </a:rPr>
              <a:t>                                                   </a:t>
            </a:r>
            <a:r>
              <a:rPr lang="sr-Latn-ME" sz="2600" b="1" dirty="0" smtClean="0">
                <a:solidFill>
                  <a:srgbClr val="FFC000"/>
                </a:solidFill>
              </a:rPr>
              <a:t>S. </a:t>
            </a:r>
            <a:r>
              <a:rPr lang="sr-Latn-ME" sz="2600" b="1" dirty="0" smtClean="0">
                <a:solidFill>
                  <a:srgbClr val="FFC000"/>
                </a:solidFill>
              </a:rPr>
              <a:t>Manojlović</a:t>
            </a:r>
            <a:endParaRPr lang="sr-Latn-ME" sz="2600" b="1" dirty="0" smtClean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User\Desktop\SOVE\c3b445e8b14df826192742682bbba2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32411" y="367921"/>
            <a:ext cx="2209800" cy="2083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OVE\plane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/>
          <a:stretch/>
        </p:blipFill>
        <p:spPr bwMode="auto">
          <a:xfrm>
            <a:off x="381000" y="609600"/>
            <a:ext cx="274320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6324600" cy="1676400"/>
          </a:xfrm>
        </p:spPr>
        <p:txBody>
          <a:bodyPr>
            <a:normAutofit/>
          </a:bodyPr>
          <a:lstStyle/>
          <a:p>
            <a:r>
              <a:rPr lang="sr-Latn-ME" b="1" dirty="0" smtClean="0">
                <a:solidFill>
                  <a:srgbClr val="00B050"/>
                </a:solidFill>
              </a:rPr>
              <a:t>UPOZNAJMO PRIRODU</a:t>
            </a:r>
            <a:br>
              <a:rPr lang="sr-Latn-ME" b="1" dirty="0" smtClean="0">
                <a:solidFill>
                  <a:srgbClr val="00B050"/>
                </a:solidFill>
              </a:rPr>
            </a:br>
            <a:r>
              <a:rPr lang="sr-Latn-ME" b="1" dirty="0" smtClean="0">
                <a:solidFill>
                  <a:srgbClr val="FF0000"/>
                </a:solidFill>
              </a:rPr>
              <a:t>ZAŠTITIMO PLANETU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SOV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1263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SOVE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30800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SOVE\преузимањ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79543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ŽIVOTNA SREDINA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 Životna sredina-skup raznovrsnih ekoloških&#10;faktora koji neprekidno djeluju na organizme.&#10; Osnovni elementi-voda,zemlja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r="2065"/>
          <a:stretch/>
        </p:blipFill>
        <p:spPr bwMode="auto">
          <a:xfrm>
            <a:off x="1600200" y="1447800"/>
            <a:ext cx="6590689" cy="42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SOVE\osnovni-pojmovi-i-principi-ekologije-i-zatite-ivotne-sredine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477000" cy="51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71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OVE\imag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7010400" cy="50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759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2233" y="4681946"/>
            <a:ext cx="3886200" cy="1981200"/>
          </a:xfrm>
        </p:spPr>
        <p:txBody>
          <a:bodyPr>
            <a:normAutofit/>
          </a:bodyPr>
          <a:lstStyle/>
          <a:p>
            <a:r>
              <a:rPr lang="sr-Latn-ME" sz="2400" b="1" dirty="0" smtClean="0">
                <a:solidFill>
                  <a:srgbClr val="C00000"/>
                </a:solidFill>
              </a:rPr>
              <a:t>Smog</a:t>
            </a:r>
            <a:r>
              <a:rPr lang="sr-Latn-M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je zagađeni vazduh u gradovim, nastao od dima i izduvnih gasova iz automobila.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C:\Users\User\Desktop\SOVE\image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47" y="239591"/>
            <a:ext cx="6705600" cy="45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SOVE\3459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2590800" cy="19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 rot="982537">
            <a:off x="6480860" y="1210783"/>
            <a:ext cx="1671584" cy="76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Otpad iz fabrika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744303">
            <a:off x="2015438" y="3757046"/>
            <a:ext cx="2112581" cy="6705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Poljoprivreda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0135595">
            <a:off x="1965876" y="1117400"/>
            <a:ext cx="1521196" cy="785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Otpad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256465">
            <a:off x="6707155" y="3482797"/>
            <a:ext cx="1475524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Nafta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096000" cy="914400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NESTALE VRSTE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7300" y="1371600"/>
            <a:ext cx="6896100" cy="3200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ME" b="1" dirty="0" smtClean="0"/>
              <a:t>                                  </a:t>
            </a:r>
            <a:r>
              <a:rPr lang="sr-Latn-ME" sz="5100" b="1" dirty="0" smtClean="0"/>
              <a:t>CRNI NOSOROZI</a:t>
            </a:r>
          </a:p>
          <a:p>
            <a:r>
              <a:rPr lang="sr-Latn-ME" sz="4500" b="1" dirty="0" smtClean="0">
                <a:solidFill>
                  <a:srgbClr val="00B0F0"/>
                </a:solidFill>
              </a:rPr>
              <a:t>Ubijeni zbog svojih rogova,za koje Kinezi veruju da liječe mnoge bolesti, ova  vrsta je istrjebljena 2011. godine.</a:t>
            </a:r>
            <a:endParaRPr lang="sr-Latn-ME" sz="45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                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</a:t>
            </a:r>
            <a:endParaRPr lang="sr-Latn-ME" b="1" dirty="0" smtClean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7171" name="Picture 3" descr="C:\Users\User\Desktop\SOVE\преузимањ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076575" cy="21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68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 </a:t>
            </a:r>
            <a:endParaRPr lang="en-US" dirty="0"/>
          </a:p>
        </p:txBody>
      </p:sp>
      <p:pic>
        <p:nvPicPr>
          <p:cNvPr id="8194" name="Picture 2" descr="C:\Users\User\Desktop\SOV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31358"/>
            <a:ext cx="45635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                                     </a:t>
            </a:r>
            <a:r>
              <a:rPr lang="sr-Latn-ME" b="1" dirty="0" smtClean="0">
                <a:solidFill>
                  <a:srgbClr val="002060"/>
                </a:solidFill>
              </a:rPr>
              <a:t>MAMUT</a:t>
            </a:r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</a:t>
            </a:r>
          </a:p>
          <a:p>
            <a:pPr marL="0" indent="0">
              <a:buNone/>
            </a:pPr>
            <a:r>
              <a:rPr lang="sr-Latn-ME" b="1" dirty="0">
                <a:solidFill>
                  <a:srgbClr val="FFC000"/>
                </a:solidFill>
              </a:rPr>
              <a:t> </a:t>
            </a:r>
            <a:r>
              <a:rPr lang="sr-Latn-ME" b="1" dirty="0" smtClean="0">
                <a:solidFill>
                  <a:srgbClr val="FFC000"/>
                </a:solidFill>
              </a:rPr>
              <a:t>           LEOPARD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C:\Users\User\Desktop\SOVE\kako_ce_nauciti_o__iveti_vunastog_majmuna_622419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točne gorile&#10;• Naši najbliži srodnici • Trenutno ih ima još oko 80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3296"/>
            <a:ext cx="7296150" cy="44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373</TotalTime>
  <Words>541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UPOZNAJMO PRIRODU ZAŠTITIMO PLANETU</vt:lpstr>
      <vt:lpstr>ŽIVOTNA SREDINA</vt:lpstr>
      <vt:lpstr>PowerPoint Presentation</vt:lpstr>
      <vt:lpstr>PowerPoint Presentation</vt:lpstr>
      <vt:lpstr>PowerPoint Presentation</vt:lpstr>
      <vt:lpstr>NESTALE VRSTE</vt:lpstr>
      <vt:lpstr> </vt:lpstr>
      <vt:lpstr>PowerPoint Presentation</vt:lpstr>
      <vt:lpstr>BILJNI I ŽIVOTINJSKI SVIJET zaštićene i ugrožene vrste </vt:lpstr>
      <vt:lpstr>KUDRAVI PELIKAN</vt:lpstr>
      <vt:lpstr>SRNA</vt:lpstr>
      <vt:lpstr>LINCURA</vt:lpstr>
      <vt:lpstr>PERISKA</vt:lpstr>
      <vt:lpstr>RIS </vt:lpstr>
      <vt:lpstr>JEZERSKI LANAC ISHRANE</vt:lpstr>
      <vt:lpstr>PowerPoint Presentation</vt:lpstr>
      <vt:lpstr>I TVOJ JE DOPRINOS VAŽAN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2021-05-09T15:08:41Z</dcterms:created>
  <dcterms:modified xsi:type="dcterms:W3CDTF">2021-05-15T13:03:25Z</dcterms:modified>
</cp:coreProperties>
</file>