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7" autoAdjust="0"/>
  </p:normalViewPr>
  <p:slideViewPr>
    <p:cSldViewPr>
      <p:cViewPr varScale="1">
        <p:scale>
          <a:sx n="92" d="100"/>
          <a:sy n="92" d="100"/>
        </p:scale>
        <p:origin x="-74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92</c:v>
                </c:pt>
                <c:pt idx="1">
                  <c:v>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2"/>
                <c:pt idx="0">
                  <c:v>Tačno</c:v>
                </c:pt>
                <c:pt idx="1">
                  <c:v>Ne zna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4"/>
                <c:pt idx="0">
                  <c:v>Vranjina i Virpazar</c:v>
                </c:pt>
                <c:pt idx="1">
                  <c:v>Manastirska tapija i Pančeva oka</c:v>
                </c:pt>
                <c:pt idx="2">
                  <c:v>Rijeka Crnojevića i Grmožur</c:v>
                </c:pt>
                <c:pt idx="3">
                  <c:v>Bez odgovora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17</c:v>
                </c:pt>
                <c:pt idx="2">
                  <c:v>8</c:v>
                </c:pt>
                <c:pt idx="3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1211808593370252"/>
          <c:y val="0.23630064423765212"/>
          <c:w val="0.27399302517740837"/>
          <c:h val="0.5455805297065132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4"/>
                <c:pt idx="0">
                  <c:v>127</c:v>
                </c:pt>
                <c:pt idx="1">
                  <c:v>281</c:v>
                </c:pt>
                <c:pt idx="2">
                  <c:v>303</c:v>
                </c:pt>
                <c:pt idx="3">
                  <c:v>Bez odgovora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71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cat>
            <c:strRef>
              <c:f>Sheet1!$A$2:$A$5</c:f>
              <c:strCache>
                <c:ptCount val="2"/>
                <c:pt idx="0">
                  <c:v>Bez odgovora</c:v>
                </c:pt>
                <c:pt idx="1">
                  <c:v>Tačno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47</c:v>
                </c:pt>
                <c:pt idx="1">
                  <c:v>53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3"/>
                <c:pt idx="0">
                  <c:v>Tačno</c:v>
                </c:pt>
                <c:pt idx="1">
                  <c:v>Bez odgovora</c:v>
                </c:pt>
                <c:pt idx="2">
                  <c:v>Netačan odgovor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86</c:v>
                </c:pt>
                <c:pt idx="2">
                  <c:v>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3"/>
                <c:pt idx="0">
                  <c:v>Tačno</c:v>
                </c:pt>
                <c:pt idx="1">
                  <c:v>Netačno</c:v>
                </c:pt>
                <c:pt idx="2">
                  <c:v>Nije dalo odgovor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56</c:v>
                </c:pt>
                <c:pt idx="1">
                  <c:v>35</c:v>
                </c:pt>
                <c:pt idx="2">
                  <c:v>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2"/>
                <c:pt idx="0">
                  <c:v>Tačno</c:v>
                </c:pt>
                <c:pt idx="1">
                  <c:v>Netačno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88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3"/>
                <c:pt idx="0">
                  <c:v>Tačno</c:v>
                </c:pt>
                <c:pt idx="1">
                  <c:v>Netačno</c:v>
                </c:pt>
                <c:pt idx="2">
                  <c:v>Nije dalo odgovor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</c:v>
                </c:pt>
                <c:pt idx="1">
                  <c:v>15</c:v>
                </c:pt>
                <c:pt idx="2">
                  <c:v>42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showPercent val="1"/>
            <c:showLeaderLines val="1"/>
          </c:dLbls>
          <c:cat>
            <c:strRef>
              <c:f>Sheet1!$A$2:$A$5</c:f>
              <c:strCache>
                <c:ptCount val="2"/>
                <c:pt idx="0">
                  <c:v>Tačno</c:v>
                </c:pt>
                <c:pt idx="1">
                  <c:v>Netačno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2"/>
              <c:delete val="1"/>
            </c:dLbl>
            <c:dLbl>
              <c:idx val="3"/>
              <c:delete val="1"/>
            </c:dLbl>
            <c:showPercent val="1"/>
            <c:showLeaderLines val="1"/>
          </c:dLbls>
          <c:cat>
            <c:strRef>
              <c:f>Sheet1!$A$2:$A$5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školski izlet</c:v>
                </c:pt>
                <c:pt idx="1">
                  <c:v>turistički</c:v>
                </c:pt>
                <c:pt idx="2">
                  <c:v>ne sjeća se</c:v>
                </c:pt>
                <c:pt idx="3">
                  <c:v>nije posetilo NP</c:v>
                </c:pt>
                <c:pt idx="4">
                  <c:v>odmor sa prijateljima</c:v>
                </c:pt>
                <c:pt idx="5">
                  <c:v>nije dalo odgovor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37</c:v>
                </c:pt>
                <c:pt idx="1">
                  <c:v>25</c:v>
                </c:pt>
                <c:pt idx="2">
                  <c:v>5</c:v>
                </c:pt>
                <c:pt idx="3">
                  <c:v>15</c:v>
                </c:pt>
                <c:pt idx="4">
                  <c:v>8</c:v>
                </c:pt>
                <c:pt idx="5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Na Balkanu</c:v>
                </c:pt>
                <c:pt idx="1">
                  <c:v>U Evropi</c:v>
                </c:pt>
                <c:pt idx="2">
                  <c:v>Na svijetu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83</c:v>
                </c:pt>
                <c:pt idx="1">
                  <c:v>16</c:v>
                </c:pt>
                <c:pt idx="2">
                  <c:v>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1983.godine</c:v>
                </c:pt>
                <c:pt idx="1">
                  <c:v>1982.godine</c:v>
                </c:pt>
                <c:pt idx="2">
                  <c:v>1981.godine</c:v>
                </c:pt>
                <c:pt idx="3">
                  <c:v>bez odgovora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</c:v>
                </c:pt>
                <c:pt idx="1">
                  <c:v>34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4"/>
                <c:pt idx="0">
                  <c:v>Vodeni i močvarni</c:v>
                </c:pt>
                <c:pt idx="1">
                  <c:v>Livadski i vodeni</c:v>
                </c:pt>
                <c:pt idx="2">
                  <c:v>Močvarni i šumski</c:v>
                </c:pt>
                <c:pt idx="3">
                  <c:v>Bez odgovora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77</c:v>
                </c:pt>
                <c:pt idx="1">
                  <c:v>9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chemeClr val="accent5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2"/>
                <c:pt idx="0">
                  <c:v>Tačno</c:v>
                </c:pt>
                <c:pt idx="1">
                  <c:v>Ne zna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2"/>
                <c:pt idx="0">
                  <c:v>Tačno navedenih</c:v>
                </c:pt>
                <c:pt idx="1">
                  <c:v>Netačno navedenih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</c:v>
                </c:pt>
                <c:pt idx="1">
                  <c:v>57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7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04950"/>
            <a:ext cx="7851648" cy="2686050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i="1" dirty="0" smtClean="0">
                <a:solidFill>
                  <a:schemeClr val="accent5">
                    <a:lumMod val="75000"/>
                  </a:schemeClr>
                </a:solidFill>
              </a:rPr>
              <a:t>ANKETA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sr-Latn-ME" i="1" dirty="0" smtClean="0">
                <a:solidFill>
                  <a:schemeClr val="accent5">
                    <a:lumMod val="75000"/>
                  </a:schemeClr>
                </a:solidFill>
              </a:rPr>
              <a:t>o poznavanju Nacionalnog parka Skadarasko jezero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514350"/>
            <a:ext cx="89916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1900" dirty="0" smtClean="0"/>
              <a:t>JU Gimnazija “Slobodan Škerović “                                               </a:t>
            </a:r>
            <a:r>
              <a:rPr lang="sr-Latn-ME" sz="1900" i="1" u="sng" dirty="0" smtClean="0">
                <a:solidFill>
                  <a:schemeClr val="bg1"/>
                </a:solidFill>
              </a:rPr>
              <a:t>Anketa je anonimna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9.</a:t>
            </a:r>
            <a:r>
              <a:rPr lang="en-US" sz="2200" b="1" dirty="0" err="1" smtClean="0"/>
              <a:t>Koliko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vrsta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riba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živi</a:t>
            </a:r>
            <a:r>
              <a:rPr lang="en-US" sz="2200" b="1" dirty="0" smtClean="0"/>
              <a:t> u </a:t>
            </a:r>
            <a:r>
              <a:rPr lang="en-US" sz="2200" b="1" dirty="0" err="1" smtClean="0"/>
              <a:t>Skadarskom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jezeru?Navedite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makar</a:t>
            </a:r>
            <a:r>
              <a:rPr lang="en-US" sz="2200" b="1" dirty="0" smtClean="0"/>
              <a:t> tri </a:t>
            </a:r>
            <a:r>
              <a:rPr lang="en-US" sz="2200" b="1" dirty="0" err="1" smtClean="0"/>
              <a:t>vrste</a:t>
            </a:r>
            <a:r>
              <a:rPr lang="en-US" sz="2200" b="1" dirty="0" smtClean="0"/>
              <a:t>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5900"/>
          <a:ext cx="83820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703920"/>
            <a:ext cx="8991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Latn-ME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Skadarskom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jezeru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je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evidentirano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pedeset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vrsta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sisara.Navedite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jedinog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r-Latn-ME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predstavnika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koji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živi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vodi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229600" cy="857250"/>
          </a:xfrm>
        </p:spPr>
        <p:txBody>
          <a:bodyPr>
            <a:normAutofit fontScale="90000"/>
          </a:bodyPr>
          <a:lstStyle/>
          <a:p>
            <a:pPr lvl="0"/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/>
            </a:r>
            <a:br>
              <a:rPr lang="sr-Latn-ME" sz="2200" b="1" dirty="0" smtClean="0"/>
            </a:br>
            <a:r>
              <a:rPr lang="sr-Latn-ME" sz="2200" b="1" dirty="0" smtClean="0"/>
              <a:t> </a:t>
            </a:r>
            <a:r>
              <a:rPr lang="sr-Latn-ME" sz="2400" b="1" dirty="0" smtClean="0"/>
              <a:t>11.</a:t>
            </a:r>
            <a:r>
              <a:rPr lang="en-US" sz="2400" b="1" dirty="0" smtClean="0"/>
              <a:t>Na </a:t>
            </a:r>
            <a:r>
              <a:rPr lang="en-US" sz="2400" b="1" dirty="0" err="1" smtClean="0"/>
              <a:t>Skadarskom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jezeru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nalaze</a:t>
            </a:r>
            <a:r>
              <a:rPr lang="en-US" sz="2400" b="1" dirty="0" smtClean="0"/>
              <a:t> se </a:t>
            </a:r>
            <a:r>
              <a:rPr lang="en-US" sz="2400" b="1" dirty="0" err="1" smtClean="0"/>
              <a:t>dva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ornitološka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rezervata.Navedite</a:t>
            </a:r>
            <a:r>
              <a:rPr lang="en-US" sz="2400" b="1" dirty="0" smtClean="0"/>
              <a:t> </a:t>
            </a:r>
            <a:r>
              <a:rPr lang="sr-Latn-ME" sz="2400" b="1" dirty="0" smtClean="0"/>
              <a:t>      </a:t>
            </a:r>
            <a:br>
              <a:rPr lang="sr-Latn-ME" sz="2400" b="1" dirty="0" smtClean="0"/>
            </a:br>
            <a:r>
              <a:rPr lang="sr-Latn-ME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en-US" sz="2400" b="1" dirty="0" smtClean="0"/>
              <a:t> to </a:t>
            </a:r>
            <a:r>
              <a:rPr lang="en-US" sz="2400" b="1" dirty="0" err="1" smtClean="0"/>
              <a:t>rezervati</a:t>
            </a:r>
            <a:r>
              <a:rPr lang="en-US" sz="2400" b="1" dirty="0" smtClean="0"/>
              <a:t>.</a:t>
            </a:r>
            <a:r>
              <a:rPr lang="sr-Latn-ME" sz="2400" b="1" dirty="0" smtClean="0"/>
              <a:t>                                                                      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12.</a:t>
            </a:r>
            <a:r>
              <a:rPr lang="en-US" sz="2200" b="1" dirty="0" err="1" smtClean="0"/>
              <a:t>Koliko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vrsta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ptica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živi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Skadarskom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jezeru</a:t>
            </a:r>
            <a:r>
              <a:rPr lang="en-US" sz="2200" b="1" dirty="0" smtClean="0"/>
              <a:t>?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/>
          </a:bodyPr>
          <a:lstStyle/>
          <a:p>
            <a:pPr lvl="0"/>
            <a:r>
              <a:rPr lang="sr-Latn-ME" sz="2200" b="1" dirty="0" smtClean="0"/>
              <a:t>13.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 je </a:t>
            </a:r>
            <a:r>
              <a:rPr lang="en-US" sz="2200" b="1" dirty="0" err="1" smtClean="0"/>
              <a:t>najveća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kriptodepresija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Balkanu.Objasni</a:t>
            </a:r>
            <a:r>
              <a:rPr lang="en-US" sz="2200" b="1" dirty="0" smtClean="0"/>
              <a:t> </a:t>
            </a:r>
            <a:r>
              <a:rPr lang="sr-Latn-ME" sz="2200" b="1" dirty="0" err="1" smtClean="0"/>
              <a:t>š</a:t>
            </a:r>
            <a:r>
              <a:rPr lang="en-US" sz="2200" b="1" dirty="0" err="1" smtClean="0"/>
              <a:t>ta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označava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pojam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kriptodepresija</a:t>
            </a:r>
            <a:r>
              <a:rPr lang="sr-Latn-ME" sz="2200" b="1" dirty="0" smtClean="0"/>
              <a:t>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300734"/>
          </a:xfrm>
        </p:spPr>
        <p:txBody>
          <a:bodyPr>
            <a:noAutofit/>
          </a:bodyPr>
          <a:lstStyle/>
          <a:p>
            <a:pPr lvl="0"/>
            <a:r>
              <a:rPr lang="sr-Latn-ME" sz="2200" b="1" dirty="0" smtClean="0"/>
              <a:t>14.</a:t>
            </a:r>
            <a:r>
              <a:rPr lang="en-US" sz="2200" b="1" dirty="0" err="1" smtClean="0"/>
              <a:t>Prosečna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dubina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Skadarskog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jezera</a:t>
            </a:r>
            <a:r>
              <a:rPr lang="en-US" sz="2200" b="1" dirty="0" smtClean="0"/>
              <a:t> je 5m/</a:t>
            </a:r>
            <a:r>
              <a:rPr lang="en-US" sz="2200" b="1" dirty="0" err="1" smtClean="0"/>
              <a:t>maksimalna</a:t>
            </a:r>
            <a:r>
              <a:rPr lang="en-US" sz="2200" b="1" dirty="0" smtClean="0"/>
              <a:t> 8,3m.M</a:t>
            </a:r>
            <a:r>
              <a:rPr lang="sr-Latn-ME" sz="2200" b="1" dirty="0" smtClean="0"/>
              <a:t>j</a:t>
            </a:r>
            <a:r>
              <a:rPr lang="en-US" sz="2200" b="1" dirty="0" err="1" smtClean="0"/>
              <a:t>esta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najvećom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dubinom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nazivaju</a:t>
            </a:r>
            <a:r>
              <a:rPr lang="en-US" sz="2200" b="1" dirty="0" smtClean="0"/>
              <a:t> se </a:t>
            </a:r>
            <a:r>
              <a:rPr lang="en-US" sz="2200" b="1" dirty="0" err="1" smtClean="0"/>
              <a:t>vrulje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ili</a:t>
            </a:r>
            <a:r>
              <a:rPr lang="en-US" sz="2200" b="1" dirty="0" smtClean="0"/>
              <a:t> „</a:t>
            </a:r>
            <a:r>
              <a:rPr lang="en-US" sz="2200" b="1" dirty="0" err="1" smtClean="0"/>
              <a:t>oka“.Ima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oko</a:t>
            </a:r>
            <a:r>
              <a:rPr lang="en-US" sz="2200" b="1" dirty="0" smtClean="0"/>
              <a:t> 30.Kako se  </a:t>
            </a:r>
            <a:r>
              <a:rPr lang="en-US" sz="2200" b="1" dirty="0" err="1" smtClean="0"/>
              <a:t>naziva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najdublja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vrulja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koliko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iznosi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izmjerena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dubina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tom </a:t>
            </a:r>
            <a:r>
              <a:rPr lang="en-US" sz="2200" b="1" dirty="0" err="1" smtClean="0"/>
              <a:t>mjestu</a:t>
            </a:r>
            <a:r>
              <a:rPr lang="en-US" sz="2200" b="1" dirty="0" smtClean="0"/>
              <a:t>?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857250"/>
          </a:xfrm>
        </p:spPr>
        <p:txBody>
          <a:bodyPr>
            <a:normAutofit/>
          </a:bodyPr>
          <a:lstStyle/>
          <a:p>
            <a:pPr lvl="0"/>
            <a:r>
              <a:rPr lang="sr-Latn-ME" sz="2200" b="1" dirty="0" smtClean="0"/>
              <a:t>15.</a:t>
            </a:r>
            <a:r>
              <a:rPr lang="en-US" sz="2200" b="1" dirty="0" err="1" smtClean="0"/>
              <a:t>Kojim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opštinama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pripada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?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415034"/>
          </a:xfrm>
        </p:spPr>
        <p:txBody>
          <a:bodyPr>
            <a:noAutofit/>
          </a:bodyPr>
          <a:lstStyle/>
          <a:p>
            <a:pPr lvl="0"/>
            <a:r>
              <a:rPr lang="sr-Latn-ME" sz="2200" b="1" dirty="0" smtClean="0"/>
              <a:t>16.</a:t>
            </a:r>
            <a:r>
              <a:rPr lang="en-US" sz="2200" b="1" dirty="0" err="1" smtClean="0"/>
              <a:t>Osim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prirodi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 je </a:t>
            </a:r>
            <a:r>
              <a:rPr lang="en-US" sz="2200" b="1" dirty="0" err="1" smtClean="0"/>
              <a:t>poznato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brojnim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kulturno-istorijskim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događajima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spomenicima.Koliko</a:t>
            </a:r>
            <a:r>
              <a:rPr lang="en-US" sz="2200" b="1" dirty="0" smtClean="0"/>
              <a:t> se </a:t>
            </a:r>
            <a:r>
              <a:rPr lang="en-US" sz="2200" b="1" dirty="0" err="1" smtClean="0"/>
              <a:t>manastira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nalazi</a:t>
            </a:r>
            <a:r>
              <a:rPr lang="en-US" sz="2200" b="1" dirty="0" smtClean="0"/>
              <a:t> u </a:t>
            </a:r>
            <a:r>
              <a:rPr lang="en-US" sz="2200" b="1" dirty="0" err="1" smtClean="0"/>
              <a:t>granicama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Nacionlanog</a:t>
            </a:r>
            <a:r>
              <a:rPr lang="en-US" sz="2200" b="1" dirty="0" smtClean="0"/>
              <a:t> parka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jezero?Navedi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naziv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makar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jednog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manastira</a:t>
            </a:r>
            <a:r>
              <a:rPr lang="sr-Latn-ME" sz="2200" b="1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14500"/>
          <a:ext cx="822960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072134"/>
          </a:xfrm>
        </p:spPr>
        <p:txBody>
          <a:bodyPr>
            <a:normAutofit/>
          </a:bodyPr>
          <a:lstStyle/>
          <a:p>
            <a:pPr lvl="0"/>
            <a:r>
              <a:rPr lang="sr-Latn-ME" sz="2200" b="1" dirty="0" smtClean="0"/>
              <a:t>17.</a:t>
            </a:r>
            <a:r>
              <a:rPr lang="en-US" sz="2200" b="1" dirty="0" err="1" smtClean="0"/>
              <a:t>Kako</a:t>
            </a:r>
            <a:r>
              <a:rPr lang="en-US" sz="2200" b="1" dirty="0" smtClean="0"/>
              <a:t> se </a:t>
            </a:r>
            <a:r>
              <a:rPr lang="en-US" sz="2200" b="1" dirty="0" err="1" smtClean="0"/>
              <a:t>nazivaju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utvrđeni</a:t>
            </a:r>
            <a:r>
              <a:rPr lang="en-US" sz="2200" b="1" dirty="0" smtClean="0"/>
              <a:t> grad,</a:t>
            </a:r>
            <a:r>
              <a:rPr lang="sr-Latn-ME" sz="2200" b="1" dirty="0" smtClean="0"/>
              <a:t> </a:t>
            </a:r>
            <a:r>
              <a:rPr lang="en-US" sz="2200" b="1" dirty="0" smtClean="0"/>
              <a:t>a </a:t>
            </a:r>
            <a:r>
              <a:rPr lang="en-US" sz="2200" b="1" dirty="0" err="1" smtClean="0"/>
              <a:t>kako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riječki</a:t>
            </a:r>
            <a:r>
              <a:rPr lang="en-US" sz="2200" b="1" dirty="0" smtClean="0"/>
              <a:t> grad </a:t>
            </a:r>
            <a:r>
              <a:rPr lang="en-US" sz="2200" b="1" dirty="0" err="1" smtClean="0"/>
              <a:t>koji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podigli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Crnojevići</a:t>
            </a:r>
            <a:r>
              <a:rPr lang="en-US" sz="2200" b="1" smtClean="0"/>
              <a:t>,</a:t>
            </a:r>
            <a:r>
              <a:rPr lang="sr-Latn-ME" sz="2200" b="1" dirty="0" smtClean="0"/>
              <a:t> </a:t>
            </a:r>
            <a:r>
              <a:rPr lang="en-US" sz="2200" b="1" dirty="0" smtClean="0"/>
              <a:t>u </a:t>
            </a:r>
            <a:r>
              <a:rPr lang="en-US" sz="2200" b="1" dirty="0" err="1" smtClean="0"/>
              <a:t>drugoj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polovini</a:t>
            </a:r>
            <a:r>
              <a:rPr lang="en-US" sz="2200" b="1" dirty="0" smtClean="0"/>
              <a:t> XV </a:t>
            </a:r>
            <a:r>
              <a:rPr lang="en-US" sz="2200" b="1" dirty="0" err="1" smtClean="0"/>
              <a:t>vijeka</a:t>
            </a:r>
            <a:r>
              <a:rPr lang="en-US" sz="2200" b="1" dirty="0" smtClean="0"/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57300"/>
          <a:ext cx="8229600" cy="371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01000" cy="857250"/>
          </a:xfrm>
        </p:spPr>
        <p:txBody>
          <a:bodyPr>
            <a:normAutofit/>
          </a:bodyPr>
          <a:lstStyle/>
          <a:p>
            <a:pPr algn="ctr"/>
            <a:r>
              <a:rPr lang="sr-Latn-ME" sz="6000" dirty="0" smtClean="0"/>
              <a:t>Hvala na pažnji!</a:t>
            </a:r>
            <a:endParaRPr lang="en-US" sz="6000" dirty="0"/>
          </a:p>
        </p:txBody>
      </p:sp>
      <p:pic>
        <p:nvPicPr>
          <p:cNvPr id="4" name="Content Placeholder 3" descr="Skadarsko-jezero-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457200" y="0"/>
            <a:ext cx="9601200" cy="5143500"/>
          </a:xfrm>
        </p:spPr>
      </p:pic>
      <p:sp>
        <p:nvSpPr>
          <p:cNvPr id="6" name="TextBox 5"/>
          <p:cNvSpPr txBox="1"/>
          <p:nvPr/>
        </p:nvSpPr>
        <p:spPr>
          <a:xfrm>
            <a:off x="-457200" y="2114550"/>
            <a:ext cx="960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6600" dirty="0" smtClean="0">
                <a:solidFill>
                  <a:schemeClr val="bg1"/>
                </a:solidFill>
              </a:rPr>
              <a:t>HVALA NA  PAŽNJI!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1.Da li znate šta se podrazumijeva pod pojmom Nacionali park?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186434"/>
          </a:xfrm>
        </p:spPr>
        <p:txBody>
          <a:bodyPr>
            <a:normAutofit/>
          </a:bodyPr>
          <a:lstStyle/>
          <a:p>
            <a:pPr lvl="0"/>
            <a:r>
              <a:rPr lang="sr-Latn-ME" sz="2200" b="1" dirty="0" smtClean="0"/>
              <a:t>2.U koliko ste na prethodno pitanje zaokružili DA napišite kratak odgovor.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957834"/>
          </a:xfrm>
        </p:spPr>
        <p:txBody>
          <a:bodyPr>
            <a:normAutofit/>
          </a:bodyPr>
          <a:lstStyle/>
          <a:p>
            <a:pPr lvl="0"/>
            <a:r>
              <a:rPr lang="sr-Latn-ME" sz="2200" b="1" dirty="0" smtClean="0"/>
              <a:t>3.</a:t>
            </a:r>
            <a:r>
              <a:rPr lang="en-US" sz="2200" b="1" dirty="0" err="1" smtClean="0"/>
              <a:t>Da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nekad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posijetili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Nacionalni</a:t>
            </a:r>
            <a:r>
              <a:rPr lang="en-US" sz="2200" b="1" dirty="0" smtClean="0"/>
              <a:t> park </a:t>
            </a:r>
            <a:r>
              <a:rPr lang="en-US" sz="2200" b="1" dirty="0" err="1" smtClean="0"/>
              <a:t>Skadarasko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985266"/>
          </a:xfrm>
        </p:spPr>
        <p:txBody>
          <a:bodyPr>
            <a:normAutofit fontScale="90000"/>
          </a:bodyPr>
          <a:lstStyle/>
          <a:p>
            <a:pPr lvl="0"/>
            <a:r>
              <a:rPr lang="sr-Latn-ME" sz="2200" b="1" dirty="0" smtClean="0"/>
              <a:t>4.</a:t>
            </a:r>
            <a:r>
              <a:rPr lang="en-US" sz="2200" b="1" dirty="0" err="1" smtClean="0"/>
              <a:t>Razlozi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posete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zapažanja</a:t>
            </a:r>
            <a:r>
              <a:rPr lang="en-US" sz="2200" b="1" dirty="0" smtClean="0"/>
              <a:t>/</a:t>
            </a:r>
            <a:r>
              <a:rPr lang="en-US" sz="2200" b="1" dirty="0" err="1" smtClean="0"/>
              <a:t>utisci</a:t>
            </a:r>
            <a:r>
              <a:rPr lang="en-US" sz="2200" b="1" dirty="0" smtClean="0"/>
              <a:t> u </a:t>
            </a:r>
            <a:r>
              <a:rPr lang="en-US" sz="2200" b="1" dirty="0" err="1" smtClean="0"/>
              <a:t>vezi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prirodom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Nacionalnog</a:t>
            </a:r>
            <a:r>
              <a:rPr lang="en-US" sz="2200" b="1" dirty="0" smtClean="0"/>
              <a:t> parka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.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28750"/>
          <a:ext cx="8382000" cy="33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5.</a:t>
            </a:r>
            <a:r>
              <a:rPr lang="en-US" sz="2200" b="1" dirty="0" err="1" smtClean="0"/>
              <a:t>Gdje</a:t>
            </a:r>
            <a:r>
              <a:rPr lang="en-US" sz="2200" b="1" dirty="0" smtClean="0"/>
              <a:t> je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jezereo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najve</a:t>
            </a:r>
            <a:r>
              <a:rPr lang="sr-Latn-ME" sz="2200" b="1" dirty="0" smtClean="0"/>
              <a:t>ć</a:t>
            </a:r>
            <a:r>
              <a:rPr lang="en-US" sz="2200" b="1" dirty="0" smtClean="0"/>
              <a:t>e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371601"/>
          <a:ext cx="8229600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6.</a:t>
            </a:r>
            <a:r>
              <a:rPr lang="en-US" sz="2200" b="1" dirty="0" err="1" smtClean="0"/>
              <a:t>Kada</a:t>
            </a:r>
            <a:r>
              <a:rPr lang="en-US" sz="2200" b="1" dirty="0" smtClean="0"/>
              <a:t> je </a:t>
            </a:r>
            <a:r>
              <a:rPr lang="en-US" sz="2200" b="1" dirty="0" err="1" smtClean="0"/>
              <a:t>Skadarsko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proglašeno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Nacionalni</a:t>
            </a:r>
            <a:r>
              <a:rPr lang="en-US" sz="2200" b="1" dirty="0" smtClean="0"/>
              <a:t> park?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7.</a:t>
            </a:r>
            <a:r>
              <a:rPr lang="en-US" sz="2200" b="1" dirty="0" smtClean="0"/>
              <a:t>Koji </a:t>
            </a:r>
            <a:r>
              <a:rPr lang="en-US" sz="2200" b="1" dirty="0" err="1" smtClean="0"/>
              <a:t>su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dominanti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ekosistemi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Skadarskom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jezeru</a:t>
            </a:r>
            <a:r>
              <a:rPr lang="en-US" sz="2200" b="1" dirty="0" smtClean="0"/>
              <a:t>?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2200" b="1" dirty="0" smtClean="0"/>
              <a:t>8.</a:t>
            </a:r>
            <a:r>
              <a:rPr lang="en-US" sz="2200" b="1" dirty="0" err="1" smtClean="0"/>
              <a:t>Navedi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jedan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međunarodnih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statusa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Skadarskog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jezera</a:t>
            </a:r>
            <a:r>
              <a:rPr lang="en-US" sz="2200" b="1" dirty="0" smtClean="0"/>
              <a:t>.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51373"/>
          <a:ext cx="8229600" cy="3292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250</Words>
  <Application>Microsoft Office PowerPoint</Application>
  <PresentationFormat>On-screen Show (16:9)</PresentationFormat>
  <Paragraphs>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ANKETA o poznavanju Nacionalnog parka Skadarasko jezero </vt:lpstr>
      <vt:lpstr>1.Da li znate šta se podrazumijeva pod pojmom Nacionali park? </vt:lpstr>
      <vt:lpstr>2.U koliko ste na prethodno pitanje zaokružili DA napišite kratak odgovor. </vt:lpstr>
      <vt:lpstr>3.Da li ste nekad posijetili Nacionalni park Skadarasko jezero? </vt:lpstr>
      <vt:lpstr>4.Razlozi posete i zapažanja/utisci u vezi sa prirodom Nacionalnog parka Skadarsko jezero. </vt:lpstr>
      <vt:lpstr>5.Gdje je Skadarsko jezereo najveće jezero? </vt:lpstr>
      <vt:lpstr>6.Kada je Skadarsko jezero proglašeno za Nacionalni park? </vt:lpstr>
      <vt:lpstr>7.Koji su dominanti ekosistemi na Skadarskom jezeru? </vt:lpstr>
      <vt:lpstr>8.Navedi jedan od međunarodnih statusa Skadarskog jezera. </vt:lpstr>
      <vt:lpstr>9.Koliko vrsta riba živi u Skadarskom jezeru?Navedite makar tri vrste. </vt:lpstr>
      <vt:lpstr>10.Na Skadarskom jezeru je evidentirano pedeset vrsta sisara.Navedite jedinog  predstavnika koji živi u vodi.</vt:lpstr>
      <vt:lpstr>       11.Na Skadarskom jezeru nalaze se dva ornitološka rezervata.Navedite         koji su to rezervati.                                                                           </vt:lpstr>
      <vt:lpstr>12.Koliko vrsta ptica živi na Skadarskom jezeru? </vt:lpstr>
      <vt:lpstr>13.Skadarsko jezero je najveća kriptodepresija na Balkanu.Objasni šta označava pojam kriptodepresija. </vt:lpstr>
      <vt:lpstr>14.Prosečna dubina Skadarskog jezera je 5m/maksimalna 8,3m.Mjesta sa najvećom dubinom nazivaju se vrulje ili „oka“.Ima ih oko 30.Kako se  naziva najdublja vrulja i koliko iznosi izmjerena dubina na tom mjestu? </vt:lpstr>
      <vt:lpstr>15.Kojim opštinama pripada Skadarsko jezero? </vt:lpstr>
      <vt:lpstr>16.Osim po prirodi, Skadarsko jezero je poznato po brojnim kulturno-istorijskim događajima i spomenicima.Koliko se manastira nalazi u granicama Nacionlanog parka Skadarsko jezero?Navedi naziv makar jednog manastira. </vt:lpstr>
      <vt:lpstr>17.Kako se nazivaju utvrđeni grad, a kako riječki grad koji su podigli Crnojevići, u drugoj polovini XV vijeka? </vt:lpstr>
      <vt:lpstr>Hvala na pažnji!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ANKETA o poznavanju Nacionalnog parka Skadarasko jezero </dc:title>
  <dc:creator>User</dc:creator>
  <cp:lastModifiedBy>Win7</cp:lastModifiedBy>
  <cp:revision>59</cp:revision>
  <dcterms:created xsi:type="dcterms:W3CDTF">2006-08-16T00:00:00Z</dcterms:created>
  <dcterms:modified xsi:type="dcterms:W3CDTF">2021-04-28T17:23:19Z</dcterms:modified>
</cp:coreProperties>
</file>