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3" y="117566"/>
            <a:ext cx="8791575" cy="1850980"/>
          </a:xfrm>
        </p:spPr>
        <p:txBody>
          <a:bodyPr>
            <a:normAutofit/>
          </a:bodyPr>
          <a:lstStyle/>
          <a:p>
            <a:pPr algn="ctr"/>
            <a:r>
              <a:rPr lang="sr-Latn-ME" dirty="0" smtClean="0">
                <a:solidFill>
                  <a:schemeClr val="bg1"/>
                </a:solidFill>
              </a:rPr>
              <a:t>Osnovna škola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3" y="2961958"/>
            <a:ext cx="8791575" cy="1655762"/>
          </a:xfrm>
        </p:spPr>
        <p:txBody>
          <a:bodyPr>
            <a:normAutofit/>
          </a:bodyPr>
          <a:lstStyle/>
          <a:p>
            <a:pPr algn="ctr"/>
            <a:r>
              <a:rPr lang="sr-Latn-ME" sz="6000" dirty="0">
                <a:solidFill>
                  <a:schemeClr val="bg1"/>
                </a:solidFill>
              </a:rPr>
              <a:t>„Rifat burdžović – </a:t>
            </a:r>
            <a:r>
              <a:rPr lang="sr-Latn-ME" sz="6000" dirty="0" smtClean="0">
                <a:solidFill>
                  <a:schemeClr val="bg1"/>
                </a:solidFill>
              </a:rPr>
              <a:t>tršo“</a:t>
            </a:r>
          </a:p>
          <a:p>
            <a:pPr algn="ctr"/>
            <a:endParaRPr lang="sr-Latn-ME" sz="6000" dirty="0">
              <a:solidFill>
                <a:schemeClr val="bg1"/>
              </a:solidFill>
            </a:endParaRPr>
          </a:p>
          <a:p>
            <a:pPr algn="ctr"/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2409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5400" dirty="0" smtClean="0">
                <a:solidFill>
                  <a:schemeClr val="bg1"/>
                </a:solidFill>
              </a:rPr>
              <a:t>Saobraćajni znakovi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endParaRPr lang="sr-Latn-ME" dirty="0" smtClean="0"/>
          </a:p>
          <a:p>
            <a:pPr algn="r"/>
            <a:endParaRPr lang="sr-Latn-ME" dirty="0"/>
          </a:p>
          <a:p>
            <a:pPr algn="r"/>
            <a:endParaRPr lang="sr-Latn-ME" dirty="0" smtClean="0"/>
          </a:p>
          <a:p>
            <a:pPr algn="r"/>
            <a:r>
              <a:rPr lang="sr-Latn-ME" dirty="0" smtClean="0">
                <a:solidFill>
                  <a:schemeClr val="bg1"/>
                </a:solidFill>
              </a:rPr>
              <a:t>Učenici petog razreda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787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5855" y="485054"/>
            <a:ext cx="10543308" cy="2387600"/>
          </a:xfrm>
        </p:spPr>
        <p:txBody>
          <a:bodyPr>
            <a:normAutofit fontScale="90000"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sr-Latn-ME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Saobraćaj</a:t>
            </a:r>
            <a:r>
              <a:rPr lang="sr-Latn-M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 prevoz ljudi, robe kao i prenos poruka, </a:t>
            </a:r>
            <a:r>
              <a:rPr lang="sr-Latn-ME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vijesti i obavještenja.</a:t>
            </a:r>
            <a:r>
              <a:rPr lang="sr-Latn-ME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sr-Latn-ME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1115" y="2590656"/>
            <a:ext cx="8791575" cy="1655762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ME" sz="2800" dirty="0" smtClean="0">
                <a:solidFill>
                  <a:schemeClr val="bg1"/>
                </a:solidFill>
              </a:rPr>
              <a:t>Da bi se saobraćaj odvijao bezbjedno, svi učesnici saobraćaja moraju poznavati i poštovati pravila saobraćaja.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ME" sz="2800" dirty="0" smtClean="0">
                <a:solidFill>
                  <a:schemeClr val="bg1"/>
                </a:solidFill>
              </a:rPr>
              <a:t>U tome nam pomažu </a:t>
            </a:r>
            <a:r>
              <a:rPr lang="sr-Latn-ME" sz="2800" dirty="0" smtClean="0">
                <a:solidFill>
                  <a:srgbClr val="C00000"/>
                </a:solidFill>
              </a:rPr>
              <a:t>saobraćajni znakovi.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339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sz="1800" dirty="0" smtClean="0">
                <a:solidFill>
                  <a:schemeClr val="bg1"/>
                </a:solidFill>
              </a:rPr>
              <a:t>-</a:t>
            </a:r>
            <a:r>
              <a:rPr lang="sr-Latn-ME" sz="2000" dirty="0" smtClean="0">
                <a:solidFill>
                  <a:schemeClr val="bg1"/>
                </a:solidFill>
              </a:rPr>
              <a:t> svi znakovi se postavljaju sa desne strane puta pored kolovoza u smjeru kretanja vozila. Postavljaju se tako da ne smetaju pješacima i vozilima.</a:t>
            </a:r>
            <a:r>
              <a:rPr lang="sr-Latn-ME" sz="2000" dirty="0" smtClean="0"/>
              <a:t/>
            </a:r>
            <a:br>
              <a:rPr lang="sr-Latn-ME" sz="2000" dirty="0" smtClean="0"/>
            </a:br>
            <a:r>
              <a:rPr lang="sr-Latn-ME" sz="1800" dirty="0"/>
              <a:t/>
            </a:r>
            <a:br>
              <a:rPr lang="sr-Latn-ME" sz="1800" dirty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sr-Latn-ME" sz="1800" dirty="0"/>
              <a:t/>
            </a:r>
            <a:br>
              <a:rPr lang="sr-Latn-ME" sz="1800" dirty="0"/>
            </a:br>
            <a:r>
              <a:rPr lang="sr-Latn-ME" sz="1800" dirty="0" smtClean="0">
                <a:solidFill>
                  <a:schemeClr val="bg1"/>
                </a:solidFill>
              </a:rPr>
              <a:t>- </a:t>
            </a:r>
            <a:r>
              <a:rPr lang="sr-Latn-ME" sz="2800" dirty="0" smtClean="0">
                <a:solidFill>
                  <a:schemeClr val="bg1"/>
                </a:solidFill>
              </a:rPr>
              <a:t>Saobraćajni znakovi se dijele u tri grupe:</a:t>
            </a:r>
            <a:r>
              <a:rPr lang="sr-Latn-ME" sz="1800" dirty="0" smtClean="0"/>
              <a:t/>
            </a:r>
            <a:br>
              <a:rPr lang="sr-Latn-ME" sz="1800" dirty="0" smtClean="0"/>
            </a:br>
            <a:endParaRPr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ME" sz="1800" dirty="0" smtClean="0">
                <a:solidFill>
                  <a:srgbClr val="FF0000"/>
                </a:solidFill>
              </a:rPr>
              <a:t>1. Znakovi opasnosti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/>
        <p:txBody>
          <a:bodyPr>
            <a:noAutofit/>
          </a:bodyPr>
          <a:lstStyle/>
          <a:p>
            <a:pPr marL="285750" indent="-285750">
              <a:buFontTx/>
              <a:buChar char="-"/>
            </a:pPr>
            <a:r>
              <a:rPr lang="sr-Latn-ME" sz="1600" dirty="0" smtClean="0">
                <a:solidFill>
                  <a:srgbClr val="C00000"/>
                </a:solidFill>
              </a:rPr>
              <a:t>Upozoravaju na opasnost koja prijeti.</a:t>
            </a:r>
          </a:p>
          <a:p>
            <a:pPr marL="285750" indent="-285750">
              <a:buFontTx/>
              <a:buChar char="-"/>
            </a:pPr>
            <a:r>
              <a:rPr lang="sr-Latn-ME" sz="1600" dirty="0" smtClean="0">
                <a:solidFill>
                  <a:srgbClr val="C00000"/>
                </a:solidFill>
              </a:rPr>
              <a:t>Postavljaju se prije opasnog mjesta, kako bi učesnici saobraćaja na vrijeme primijetili.</a:t>
            </a:r>
          </a:p>
          <a:p>
            <a:pPr marL="285750" indent="-285750">
              <a:buFontTx/>
              <a:buChar char="-"/>
            </a:pPr>
            <a:r>
              <a:rPr lang="sr-Latn-ME" sz="1600" dirty="0" smtClean="0">
                <a:solidFill>
                  <a:srgbClr val="C00000"/>
                </a:solidFill>
              </a:rPr>
              <a:t>Ovi znakovi imaju oblik trougla, osnova je žuta ili bijela, a osnove su crvene, simboli su vrne boje!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r-Latn-ME" sz="1800" dirty="0" smtClean="0">
                <a:solidFill>
                  <a:srgbClr val="FFFF00"/>
                </a:solidFill>
              </a:rPr>
              <a:t>2. Znakovi naredbi</a:t>
            </a:r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/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sr-Latn-ME" sz="1800" dirty="0" smtClean="0">
                <a:solidFill>
                  <a:srgbClr val="FFFF00"/>
                </a:solidFill>
              </a:rPr>
              <a:t>Znakovi naredbi su znakovi obaveznih postupaka u saobraćaju.</a:t>
            </a:r>
          </a:p>
          <a:p>
            <a:pPr marL="285750" indent="-285750">
              <a:buFontTx/>
              <a:buChar char="-"/>
            </a:pPr>
            <a:r>
              <a:rPr lang="sr-Latn-ME" sz="1800" dirty="0" smtClean="0">
                <a:solidFill>
                  <a:srgbClr val="FFFF00"/>
                </a:solidFill>
              </a:rPr>
              <a:t>Ovi znakovi se strogo moraju poštovati.</a:t>
            </a:r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r-Latn-ME" sz="1800" dirty="0" smtClean="0">
                <a:solidFill>
                  <a:srgbClr val="002060"/>
                </a:solidFill>
              </a:rPr>
              <a:t>3. Znakovi obavještenja</a:t>
            </a:r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sr-Latn-ME" dirty="0" smtClean="0">
                <a:solidFill>
                  <a:srgbClr val="002060"/>
                </a:solidFill>
              </a:rPr>
              <a:t>- </a:t>
            </a:r>
            <a:r>
              <a:rPr lang="sr-Latn-ME" sz="1800" dirty="0" smtClean="0">
                <a:solidFill>
                  <a:srgbClr val="002060"/>
                </a:solidFill>
              </a:rPr>
              <a:t>Znakovi obavještenja pružaju učesnicima saobraćaja potrebna obavještenja koja im mogu biti korisna na putu.</a:t>
            </a:r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6114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r-Latn-ME" dirty="0">
                <a:solidFill>
                  <a:srgbClr val="FF0000"/>
                </a:solidFill>
              </a:rPr>
              <a:t>Znakovi opasnosti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413" y="2618509"/>
            <a:ext cx="6090660" cy="2202486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073" y="2618509"/>
            <a:ext cx="2161309" cy="2202486"/>
          </a:xfrm>
        </p:spPr>
      </p:pic>
    </p:spTree>
    <p:extLst>
      <p:ext uri="{BB962C8B-B14F-4D97-AF65-F5344CB8AC3E}">
        <p14:creationId xmlns:p14="http://schemas.microsoft.com/office/powerpoint/2010/main" val="1394389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r-Latn-ME" dirty="0" smtClean="0">
                <a:solidFill>
                  <a:srgbClr val="FFFF00"/>
                </a:solidFill>
              </a:rPr>
              <a:t>Znakovi naredbi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582" y="2877184"/>
            <a:ext cx="9240982" cy="2844743"/>
          </a:xfrm>
        </p:spPr>
      </p:pic>
    </p:spTree>
    <p:extLst>
      <p:ext uri="{BB962C8B-B14F-4D97-AF65-F5344CB8AC3E}">
        <p14:creationId xmlns:p14="http://schemas.microsoft.com/office/powerpoint/2010/main" val="1794622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r-Latn-ME" dirty="0" smtClean="0">
                <a:solidFill>
                  <a:srgbClr val="002060"/>
                </a:solidFill>
              </a:rPr>
              <a:t>Znakovi obavještenja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025" y="2936042"/>
            <a:ext cx="2218387" cy="2168597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453" y="2936042"/>
            <a:ext cx="2147456" cy="2136812"/>
          </a:xfrm>
        </p:spPr>
      </p:pic>
    </p:spTree>
    <p:extLst>
      <p:ext uri="{BB962C8B-B14F-4D97-AF65-F5344CB8AC3E}">
        <p14:creationId xmlns:p14="http://schemas.microsoft.com/office/powerpoint/2010/main" val="16982373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5400" dirty="0" smtClean="0">
                <a:solidFill>
                  <a:schemeClr val="bg1"/>
                </a:solidFill>
              </a:rPr>
              <a:t>Hvala na pažnji!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4324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189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Tw Cen MT</vt:lpstr>
      <vt:lpstr>Circuit</vt:lpstr>
      <vt:lpstr>Osnovna škola</vt:lpstr>
      <vt:lpstr>Saobraćajni znakovi</vt:lpstr>
      <vt:lpstr>Saobraćaj je prevoz ljudi, robe kao i prenos poruka, vijesti i obavještenja. </vt:lpstr>
      <vt:lpstr>- svi znakovi se postavljaju sa desne strane puta pored kolovoza u smjeru kretanja vozila. Postavljaju se tako da ne smetaju pješacima i vozilima.    - Saobraćajni znakovi se dijele u tri grupe: </vt:lpstr>
      <vt:lpstr>Znakovi opasnosti</vt:lpstr>
      <vt:lpstr>Znakovi naredbi</vt:lpstr>
      <vt:lpstr>Znakovi obavještenja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Osnovna škola</dc:title>
  <dc:creator>Slobodan Vukovic</dc:creator>
  <cp:lastModifiedBy>Slobodan Vukovic</cp:lastModifiedBy>
  <cp:revision>25</cp:revision>
  <dcterms:created xsi:type="dcterms:W3CDTF">2021-05-12T14:01:35Z</dcterms:created>
  <dcterms:modified xsi:type="dcterms:W3CDTF">2021-05-12T14:59:04Z</dcterms:modified>
</cp:coreProperties>
</file>