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</p:sldMasterIdLst>
  <p:notesMasterIdLst>
    <p:notesMasterId r:id="rId16"/>
  </p:notesMasterIdLst>
  <p:sldIdLst>
    <p:sldId id="256" r:id="rId3"/>
    <p:sldId id="257" r:id="rId4"/>
    <p:sldId id="260" r:id="rId5"/>
    <p:sldId id="262" r:id="rId6"/>
    <p:sldId id="261" r:id="rId7"/>
    <p:sldId id="270" r:id="rId8"/>
    <p:sldId id="263" r:id="rId9"/>
    <p:sldId id="264" r:id="rId10"/>
    <p:sldId id="265" r:id="rId11"/>
    <p:sldId id="269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D03AC6-6FCB-4F99-AC57-5B42DF47668D}" type="datetimeFigureOut">
              <a:rPr lang="en-US" smtClean="0"/>
              <a:t>13.04.2021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D4D8D5-3522-4E4E-B73A-45DC3DE4D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876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9EF57-47FC-4547-99DB-758FF0D630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398423-7671-4343-9F7D-320E3C4DA4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ADA3D9-3712-430C-829A-07DBBBFE7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7529-D37B-4CB7-8233-9A72FED10A15}" type="datetimeFigureOut">
              <a:rPr lang="en-US" smtClean="0"/>
              <a:t>13.04.2021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036CD6-A336-42B3-AA64-717B2B95D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12052-76AC-4083-8A59-3AC6FEADF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456CC-8333-43BE-BF97-4685CD629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07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06055-673D-47C7-9411-4388DE5ED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62FE79-CAC1-4755-A2E4-26EBFEE58F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EDD1C-F7A7-4B86-BA16-ECB986326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7529-D37B-4CB7-8233-9A72FED10A15}" type="datetimeFigureOut">
              <a:rPr lang="en-US" smtClean="0"/>
              <a:t>13.04.2021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B9223-4E29-4A83-AF11-A7D90CA04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687FE9-A987-4E9D-98C3-B59BF0628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456CC-8333-43BE-BF97-4685CD629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709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8BE764-F80C-4B4B-8B69-D81F2868D9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21620F-618F-45F9-99DE-E3E9CF91A1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6FE11A-476F-46F2-90B7-0F716FF45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7529-D37B-4CB7-8233-9A72FED10A15}" type="datetimeFigureOut">
              <a:rPr lang="en-US" smtClean="0"/>
              <a:t>13.04.2021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FCECBD-47AA-4127-B8A8-C23360D88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E8782-EA8E-4B18-AF45-8FA9F6A35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456CC-8333-43BE-BF97-4685CD629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3312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7529-D37B-4CB7-8233-9A72FED10A15}" type="datetimeFigureOut">
              <a:rPr lang="en-US" smtClean="0"/>
              <a:t>13.04.2021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456CC-8333-43BE-BF97-4685CD629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7204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7529-D37B-4CB7-8233-9A72FED10A15}" type="datetimeFigureOut">
              <a:rPr lang="en-US" smtClean="0"/>
              <a:t>13.04.2021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456CC-8333-43BE-BF97-4685CD629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6665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7529-D37B-4CB7-8233-9A72FED10A15}" type="datetimeFigureOut">
              <a:rPr lang="en-US" smtClean="0"/>
              <a:t>13.04.2021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456CC-8333-43BE-BF97-4685CD629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819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7529-D37B-4CB7-8233-9A72FED10A15}" type="datetimeFigureOut">
              <a:rPr lang="en-US" smtClean="0"/>
              <a:t>13.04.2021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456CC-8333-43BE-BF97-4685CD629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060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7529-D37B-4CB7-8233-9A72FED10A15}" type="datetimeFigureOut">
              <a:rPr lang="en-US" smtClean="0"/>
              <a:t>13.04.2021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456CC-8333-43BE-BF97-4685CD629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2962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7529-D37B-4CB7-8233-9A72FED10A15}" type="datetimeFigureOut">
              <a:rPr lang="en-US" smtClean="0"/>
              <a:t>13.04.2021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456CC-8333-43BE-BF97-4685CD629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4779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7529-D37B-4CB7-8233-9A72FED10A15}" type="datetimeFigureOut">
              <a:rPr lang="en-US" smtClean="0"/>
              <a:t>13.04.2021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456CC-8333-43BE-BF97-4685CD629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037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7529-D37B-4CB7-8233-9A72FED10A15}" type="datetimeFigureOut">
              <a:rPr lang="en-US" smtClean="0"/>
              <a:t>13.04.2021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456CC-8333-43BE-BF97-4685CD629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953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0BCD6-DE2A-4550-BB15-830D9B6CB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8A0C8-4AAC-40A7-BD53-457BB2022A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425E2-9675-4619-9FA4-18D4872CE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7529-D37B-4CB7-8233-9A72FED10A15}" type="datetimeFigureOut">
              <a:rPr lang="en-US" smtClean="0"/>
              <a:t>13.04.2021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A5EF9-BA6D-484C-87A7-31D92AFF1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64B0D4-CA02-43F6-80F9-1A24C072D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456CC-8333-43BE-BF97-4685CD629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5569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7529-D37B-4CB7-8233-9A72FED10A15}" type="datetimeFigureOut">
              <a:rPr lang="en-US" smtClean="0"/>
              <a:t>13.04.2021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456CC-8333-43BE-BF97-4685CD629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1300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7529-D37B-4CB7-8233-9A72FED10A15}" type="datetimeFigureOut">
              <a:rPr lang="en-US" smtClean="0"/>
              <a:t>13.04.2021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456CC-8333-43BE-BF97-4685CD629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3060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7529-D37B-4CB7-8233-9A72FED10A15}" type="datetimeFigureOut">
              <a:rPr lang="en-US" smtClean="0"/>
              <a:t>13.04.2021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456CC-8333-43BE-BF97-4685CD629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2145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7529-D37B-4CB7-8233-9A72FED10A15}" type="datetimeFigureOut">
              <a:rPr lang="en-US" smtClean="0"/>
              <a:t>13.04.2021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456CC-8333-43BE-BF97-4685CD629E2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407054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7529-D37B-4CB7-8233-9A72FED10A15}" type="datetimeFigureOut">
              <a:rPr lang="en-US" smtClean="0"/>
              <a:t>13.04.2021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456CC-8333-43BE-BF97-4685CD629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7374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7529-D37B-4CB7-8233-9A72FED10A15}" type="datetimeFigureOut">
              <a:rPr lang="en-US" smtClean="0"/>
              <a:t>13.04.2021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456CC-8333-43BE-BF97-4685CD629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0261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7529-D37B-4CB7-8233-9A72FED10A15}" type="datetimeFigureOut">
              <a:rPr lang="en-US" smtClean="0"/>
              <a:t>13.04.2021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456CC-8333-43BE-BF97-4685CD629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1730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7529-D37B-4CB7-8233-9A72FED10A15}" type="datetimeFigureOut">
              <a:rPr lang="en-US" smtClean="0"/>
              <a:t>13.04.2021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456CC-8333-43BE-BF97-4685CD629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5087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7529-D37B-4CB7-8233-9A72FED10A15}" type="datetimeFigureOut">
              <a:rPr lang="en-US" smtClean="0"/>
              <a:t>13.04.2021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456CC-8333-43BE-BF97-4685CD629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606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79A01-8671-440C-9812-613967C75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B35509-9FB2-4D85-9792-1204BBECD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13AA14-6C2E-4A90-AC81-AE0A3DF0D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7529-D37B-4CB7-8233-9A72FED10A15}" type="datetimeFigureOut">
              <a:rPr lang="en-US" smtClean="0"/>
              <a:t>13.04.2021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E6D64-2B19-4F23-A1A1-8EA30C932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F26E5-FEC2-4E54-A98F-91E5E6F64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456CC-8333-43BE-BF97-4685CD629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02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EEA43-612D-4D9E-BC2C-3479C5B92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A11DD-4DC9-4323-AD64-15A0105CEA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348072-072B-47ED-965D-F8D8C2D5B5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F41070-F653-4E65-B1E5-B297A50ED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7529-D37B-4CB7-8233-9A72FED10A15}" type="datetimeFigureOut">
              <a:rPr lang="en-US" smtClean="0"/>
              <a:t>13.04.2021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909971-AEE5-495E-951D-DC45FB584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BB3584-9C22-467C-890B-C07171322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456CC-8333-43BE-BF97-4685CD629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449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13CFA-AC20-4866-BAB2-DB9D49E5F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FD0D55-76D8-4DED-B49F-1BFF02A45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01B7FB-FC19-49BA-9511-A462A963FE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1B78D7-7BBB-4254-BEFA-C08E4EE2D3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4464BE-896F-4C33-AC7D-4AE7649736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7F852B-69C6-403E-B7AB-89D6E61AE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7529-D37B-4CB7-8233-9A72FED10A15}" type="datetimeFigureOut">
              <a:rPr lang="en-US" smtClean="0"/>
              <a:t>13.04.2021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3A9165-9D08-46CB-83BE-E80E0A387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DB328B-5413-480D-A4A0-EACE59586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456CC-8333-43BE-BF97-4685CD629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785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DD787-553B-4997-A608-BA9E20913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87DC9E-5D52-4BAF-9AFE-2C825966B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7529-D37B-4CB7-8233-9A72FED10A15}" type="datetimeFigureOut">
              <a:rPr lang="en-US" smtClean="0"/>
              <a:t>13.04.2021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B00295-02B1-44A3-8E71-1CEBE8BF5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2DA133-6722-4B72-93D6-B147FE3A9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456CC-8333-43BE-BF97-4685CD629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233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227F92-8062-47FD-A1F2-802BFA106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7529-D37B-4CB7-8233-9A72FED10A15}" type="datetimeFigureOut">
              <a:rPr lang="en-US" smtClean="0"/>
              <a:t>13.04.2021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7EA171-E9BB-454C-A8EE-58610B748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2397C1-5F8B-4242-B935-89711B50C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456CC-8333-43BE-BF97-4685CD629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00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EEB14-6C2A-404E-AE88-81C5A4A86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56299-2E1B-47F8-845D-72C2E6106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9C768D-77DF-45E6-9AE3-0D7C31B00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9F5DA4-70CF-4DF3-8C7A-CD1438B33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7529-D37B-4CB7-8233-9A72FED10A15}" type="datetimeFigureOut">
              <a:rPr lang="en-US" smtClean="0"/>
              <a:t>13.04.2021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3E9A02-9248-4C7A-8138-641B973F5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441CC9-2259-4C79-98F5-C90350BEF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456CC-8333-43BE-BF97-4685CD629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58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4FE54-2BB0-4BA2-B026-3C1303AD0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D480D0-4691-4072-B038-C008107F97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1F455C-982E-4806-B120-7F26A70E57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D93DA9-2E89-46EC-8267-A08632602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7529-D37B-4CB7-8233-9A72FED10A15}" type="datetimeFigureOut">
              <a:rPr lang="en-US" smtClean="0"/>
              <a:t>13.04.2021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8F3799-5200-45B5-9269-A8C97121E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37DEBB-31E3-4BEB-B0ED-EAD2E6E46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456CC-8333-43BE-BF97-4685CD629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744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A956C3-3F84-42B2-ACCC-F99719BAE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FC5839-ED8A-421D-BC92-3F9E710F5A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C8BE16-D527-4965-997C-E8050EE82E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57529-D37B-4CB7-8233-9A72FED10A15}" type="datetimeFigureOut">
              <a:rPr lang="en-US" smtClean="0"/>
              <a:t>13.04.2021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2257B-3A9C-4A4D-83B0-7FD42212F1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6C051-3B3B-4764-B3E8-D73D77CED2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456CC-8333-43BE-BF97-4685CD629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53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1F57529-D37B-4CB7-8233-9A72FED10A15}" type="datetimeFigureOut">
              <a:rPr lang="en-US" smtClean="0"/>
              <a:t>13.04.2021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456CC-8333-43BE-BF97-4685CD629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7676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englishteens.britishcouncil.org/study-break/video-zone/plastic-ocean" TargetMode="External"/><Relationship Id="rId2" Type="http://schemas.openxmlformats.org/officeDocument/2006/relationships/hyperlink" Target="https://youtu.be/yNNPc-8R5T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earnenglishkids.britishcouncil.org/video-zone/plastic-ocean-campaigner?utm_source=TE_Facebook&amp;utm_medium=social&amp;utm_campaign=bc-teachingenglish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dron6aW4UKk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C4928-0C02-4269-88E8-C7522E58A2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MARINE POLLUTION</a:t>
            </a:r>
          </a:p>
        </p:txBody>
      </p:sp>
    </p:spTree>
    <p:extLst>
      <p:ext uri="{BB962C8B-B14F-4D97-AF65-F5344CB8AC3E}">
        <p14:creationId xmlns:p14="http://schemas.microsoft.com/office/powerpoint/2010/main" val="1225079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D012F-1D7D-488F-B79B-FBC718F60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10457"/>
          </a:xfrm>
        </p:spPr>
        <p:txBody>
          <a:bodyPr/>
          <a:lstStyle/>
          <a:p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Facts about plastic pollution in the oceans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978EF-92E1-4AA3-87EF-59A7792D2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5582"/>
            <a:ext cx="10515600" cy="4917293"/>
          </a:xfrm>
        </p:spPr>
        <p:txBody>
          <a:bodyPr>
            <a:normAutofit lnSpcReduction="10000"/>
          </a:bodyPr>
          <a:lstStyle/>
          <a:p>
            <a:pPr marL="0" lvl="0" indent="0">
              <a:lnSpc>
                <a:spcPct val="107000"/>
              </a:lnSpc>
              <a:buNone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_____________ of all rubbish floating on the surface is made of plastic. </a:t>
            </a:r>
          </a:p>
          <a:p>
            <a:pPr marL="0" lvl="0" indent="0">
              <a:lnSpc>
                <a:spcPct val="107000"/>
              </a:lnSpc>
              <a:buNone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	a)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50 %		b) 70% 		c) 90% </a:t>
            </a:r>
          </a:p>
          <a:p>
            <a:pPr marL="0" lvl="0" indent="0">
              <a:lnSpc>
                <a:spcPct val="107000"/>
              </a:lnSpc>
              <a:buNone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About 10 million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tonnes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plastic enter the ocean every year – that’s like 1 garbage truck  of plastic dumped into the ocean every ____________ .</a:t>
            </a:r>
          </a:p>
          <a:p>
            <a:pPr marL="0" lvl="0" indent="0">
              <a:lnSpc>
                <a:spcPct val="107000"/>
              </a:lnSpc>
              <a:buNone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a) minute		b) hour		c) day</a:t>
            </a:r>
          </a:p>
          <a:p>
            <a:pPr marL="0" lvl="0" indent="0">
              <a:lnSpc>
                <a:spcPct val="107000"/>
              </a:lnSpc>
              <a:buNone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Plastic items take ___________________ to decompose. </a:t>
            </a:r>
          </a:p>
          <a:p>
            <a:pPr marL="0" lvl="0" indent="0">
              <a:lnSpc>
                <a:spcPct val="107000"/>
              </a:lnSpc>
              <a:buNone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a) 10 years 	b) 50 years 	c) hundreds of years (up to a thousand) </a:t>
            </a:r>
          </a:p>
          <a:p>
            <a:pPr marL="0" lvl="0" indent="0">
              <a:lnSpc>
                <a:spcPct val="107000"/>
              </a:lnSpc>
              <a:buNone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More than ______________ of sea turtles have consumed plastic. </a:t>
            </a:r>
          </a:p>
          <a:p>
            <a:pPr marL="0" lvl="0" indent="0">
              <a:lnSpc>
                <a:spcPct val="107000"/>
              </a:lnSpc>
              <a:buNone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a)20% 		b) 30% 		c) 50% </a:t>
            </a:r>
          </a:p>
          <a:p>
            <a:pPr marL="0" lvl="0" indent="0">
              <a:lnSpc>
                <a:spcPct val="107000"/>
              </a:lnSpc>
              <a:buNone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_____________ of seabirds eat plastic rubbish mistaking it for food. 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a)20% 		b) 50 % 		c) 90% 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FEAEED-694C-4586-93E1-0F9C4FF1D78C}"/>
              </a:ext>
            </a:extLst>
          </p:cNvPr>
          <p:cNvSpPr txBox="1"/>
          <p:nvPr/>
        </p:nvSpPr>
        <p:spPr>
          <a:xfrm>
            <a:off x="1716258" y="1505244"/>
            <a:ext cx="900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90%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37B959-C9E4-41F8-9BAF-96A4E70EC0B4}"/>
              </a:ext>
            </a:extLst>
          </p:cNvPr>
          <p:cNvSpPr txBox="1"/>
          <p:nvPr/>
        </p:nvSpPr>
        <p:spPr>
          <a:xfrm>
            <a:off x="5047956" y="2680623"/>
            <a:ext cx="1186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minute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70E110-C2D7-4841-A1D6-CAA630F5AEF8}"/>
              </a:ext>
            </a:extLst>
          </p:cNvPr>
          <p:cNvSpPr txBox="1"/>
          <p:nvPr/>
        </p:nvSpPr>
        <p:spPr>
          <a:xfrm>
            <a:off x="3164057" y="3482573"/>
            <a:ext cx="2180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hundreds of years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9026FD-59DC-4C62-A335-41C737248304}"/>
              </a:ext>
            </a:extLst>
          </p:cNvPr>
          <p:cNvSpPr txBox="1"/>
          <p:nvPr/>
        </p:nvSpPr>
        <p:spPr>
          <a:xfrm>
            <a:off x="2974143" y="4390941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50%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FFF598-1665-46FD-B22A-771999CF0802}"/>
              </a:ext>
            </a:extLst>
          </p:cNvPr>
          <p:cNvSpPr txBox="1"/>
          <p:nvPr/>
        </p:nvSpPr>
        <p:spPr>
          <a:xfrm>
            <a:off x="1716258" y="5233180"/>
            <a:ext cx="900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90%</a:t>
            </a:r>
          </a:p>
        </p:txBody>
      </p:sp>
    </p:spTree>
    <p:extLst>
      <p:ext uri="{BB962C8B-B14F-4D97-AF65-F5344CB8AC3E}">
        <p14:creationId xmlns:p14="http://schemas.microsoft.com/office/powerpoint/2010/main" val="325079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94293-90AD-41B8-944A-37559C95F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Useful links: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D92DF-3BDA-491B-BFC2-F8DD90EDF3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https://youtu.be/yNNPc-8R5Ts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A Plastic Ocean | </a:t>
            </a:r>
            <a:r>
              <a:rPr lang="en-US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LearnEnglish</a:t>
            </a:r>
            <a:r>
              <a:rPr lang="en-US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 Teens - British Council</a:t>
            </a:r>
            <a:r>
              <a:rPr lang="en-US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Plastic ocean campaigner | </a:t>
            </a:r>
            <a:r>
              <a:rPr lang="en-US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LearnEnglish</a:t>
            </a:r>
            <a:r>
              <a:rPr lang="en-US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 Kids | British Council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695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D2B545-C612-4710-B329-E1E36932B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BE PART OF THE SOLUTION, NOT THE POLLUTION!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D8CE2AF-4ABA-446A-A1D6-2C1ACE7E8829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619" y="2025747"/>
            <a:ext cx="4543864" cy="3981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Content Placeholder 7" descr="Image result for clean beach images">
            <a:extLst>
              <a:ext uri="{FF2B5EF4-FFF2-40B4-BE49-F238E27FC236}">
                <a16:creationId xmlns:a16="http://schemas.microsoft.com/office/drawing/2014/main" id="{9B1B7105-B80B-4BB4-A171-DFD6E58FC9E0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056" y="2025747"/>
            <a:ext cx="4895556" cy="39811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7471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51BB5C-7685-48A1-91C3-7ACBAA300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THANK YOU!</a:t>
            </a:r>
          </a:p>
        </p:txBody>
      </p:sp>
      <p:pic>
        <p:nvPicPr>
          <p:cNvPr id="10" name="Content Placeholder 9" descr="Image result for Beach Gorgeous Clean">
            <a:extLst>
              <a:ext uri="{FF2B5EF4-FFF2-40B4-BE49-F238E27FC236}">
                <a16:creationId xmlns:a16="http://schemas.microsoft.com/office/drawing/2014/main" id="{B051988E-30E5-4EAE-BD04-C948989259F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514" y="2011680"/>
            <a:ext cx="8918917" cy="41781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3558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ADEB9676-9E90-4E8E-AE9A-6C2261B7E158}"/>
              </a:ext>
            </a:extLst>
          </p:cNvPr>
          <p:cNvSpPr/>
          <p:nvPr/>
        </p:nvSpPr>
        <p:spPr>
          <a:xfrm>
            <a:off x="3587262" y="2532185"/>
            <a:ext cx="3924886" cy="15615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MARINE POLLUTION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A30CF5C-FAF9-4C1B-A302-9BC2484C6ABD}"/>
              </a:ext>
            </a:extLst>
          </p:cNvPr>
          <p:cNvSpPr/>
          <p:nvPr/>
        </p:nvSpPr>
        <p:spPr>
          <a:xfrm>
            <a:off x="4543865" y="852678"/>
            <a:ext cx="2433710" cy="10761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PLASTICS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FA0556F-0490-44CD-8887-F4A66462B09B}"/>
              </a:ext>
            </a:extLst>
          </p:cNvPr>
          <p:cNvSpPr/>
          <p:nvPr/>
        </p:nvSpPr>
        <p:spPr>
          <a:xfrm>
            <a:off x="8277801" y="2570174"/>
            <a:ext cx="2307102" cy="1209821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INDUSTRIAL WASTE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A21D605-84C8-4BA0-AEF2-CCCCF5FA17F3}"/>
              </a:ext>
            </a:extLst>
          </p:cNvPr>
          <p:cNvSpPr/>
          <p:nvPr/>
        </p:nvSpPr>
        <p:spPr>
          <a:xfrm>
            <a:off x="5050301" y="4740813"/>
            <a:ext cx="3441897" cy="1209822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PESTICIDES/FERTILISERS FROM FARMS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2BA7486-66E4-41DC-A48E-0ED4CCC67024}"/>
              </a:ext>
            </a:extLst>
          </p:cNvPr>
          <p:cNvSpPr/>
          <p:nvPr/>
        </p:nvSpPr>
        <p:spPr>
          <a:xfrm>
            <a:off x="1055077" y="4740812"/>
            <a:ext cx="2644726" cy="1181686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OIL SPILLS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80F6CCB-3A3B-432A-9993-88C1B7A95B10}"/>
              </a:ext>
            </a:extLst>
          </p:cNvPr>
          <p:cNvSpPr/>
          <p:nvPr/>
        </p:nvSpPr>
        <p:spPr>
          <a:xfrm>
            <a:off x="719886" y="2261792"/>
            <a:ext cx="2264898" cy="1181686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SEWAGE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4E0675E6-EC2A-4270-90FF-78BFFAC67EEA}"/>
              </a:ext>
            </a:extLst>
          </p:cNvPr>
          <p:cNvSpPr/>
          <p:nvPr/>
        </p:nvSpPr>
        <p:spPr>
          <a:xfrm>
            <a:off x="6014642" y="4093698"/>
            <a:ext cx="484632" cy="6471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81A4C4DD-DE83-4C7C-ABBB-1F14D58FB738}"/>
              </a:ext>
            </a:extLst>
          </p:cNvPr>
          <p:cNvSpPr/>
          <p:nvPr/>
        </p:nvSpPr>
        <p:spPr>
          <a:xfrm>
            <a:off x="7610621" y="3070625"/>
            <a:ext cx="667180" cy="484632"/>
          </a:xfrm>
          <a:prstGeom prst="rightArrow">
            <a:avLst>
              <a:gd name="adj1" fmla="val 44194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Up 15">
            <a:extLst>
              <a:ext uri="{FF2B5EF4-FFF2-40B4-BE49-F238E27FC236}">
                <a16:creationId xmlns:a16="http://schemas.microsoft.com/office/drawing/2014/main" id="{E3CB08D0-4A4F-4E7A-A8B8-FA1FEA393C59}"/>
              </a:ext>
            </a:extLst>
          </p:cNvPr>
          <p:cNvSpPr/>
          <p:nvPr/>
        </p:nvSpPr>
        <p:spPr>
          <a:xfrm>
            <a:off x="5518404" y="1971412"/>
            <a:ext cx="484632" cy="48920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Up 16">
            <a:extLst>
              <a:ext uri="{FF2B5EF4-FFF2-40B4-BE49-F238E27FC236}">
                <a16:creationId xmlns:a16="http://schemas.microsoft.com/office/drawing/2014/main" id="{85513764-3126-41FA-8B99-EDF1A185B714}"/>
              </a:ext>
            </a:extLst>
          </p:cNvPr>
          <p:cNvSpPr/>
          <p:nvPr/>
        </p:nvSpPr>
        <p:spPr>
          <a:xfrm rot="17896316">
            <a:off x="3039154" y="2599767"/>
            <a:ext cx="484632" cy="69847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F3C6CAD8-9238-4D82-99F6-CD722F5AC1FF}"/>
              </a:ext>
            </a:extLst>
          </p:cNvPr>
          <p:cNvSpPr/>
          <p:nvPr/>
        </p:nvSpPr>
        <p:spPr>
          <a:xfrm rot="2722606">
            <a:off x="3555296" y="3813581"/>
            <a:ext cx="484632" cy="10586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5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1FDDB-85DF-421E-A1E5-EFBFFF61C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PLASTICS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D60625-383D-478F-A88E-D05E599CDF6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Water bottles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Food wrappers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Packaging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Plastic bags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Plastic toys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Fishing gear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...</a:t>
            </a:r>
          </a:p>
        </p:txBody>
      </p:sp>
      <p:pic>
        <p:nvPicPr>
          <p:cNvPr id="5" name="Picture Placeholder 4" descr="sad polar bear - marine pollution stock pictures, royalty-free photos &amp; images">
            <a:extLst>
              <a:ext uri="{FF2B5EF4-FFF2-40B4-BE49-F238E27FC236}">
                <a16:creationId xmlns:a16="http://schemas.microsoft.com/office/drawing/2014/main" id="{BCE26940-C40E-49AD-898E-898A085B36B8}"/>
              </a:ext>
            </a:extLst>
          </p:cNvPr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7" r="14407"/>
          <a:stretch>
            <a:fillRect/>
          </a:stretch>
        </p:blipFill>
        <p:spPr bwMode="auto">
          <a:xfrm>
            <a:off x="3784209" y="987425"/>
            <a:ext cx="7571179" cy="4873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204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EAF2B9-6EB3-4C9E-A0B3-1148A574529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025" y="1167618"/>
            <a:ext cx="9411286" cy="44172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7075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0AB1B-C056-447E-AD0A-F8E7E4E15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317" y="365125"/>
            <a:ext cx="10664483" cy="1097915"/>
          </a:xfrm>
        </p:spPr>
        <p:txBody>
          <a:bodyPr>
            <a:normAutofit fontScale="90000"/>
          </a:bodyPr>
          <a:lstStyle/>
          <a:p>
            <a:b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Before you watch the video, let’s check some vocabulary. </a:t>
            </a:r>
            <a:b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Match the words with the definitions. 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0F9FF8-B8EF-4CFA-A85D-C5266AB625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pollution (n)			- rubbish / garbage  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litter (n) 			- things that are left after you use something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dump (v) 			- to make something dirty, polluted or poisoned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affect (v)			- harmful waste which has been put into the environment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waste (n)			- to have an effect on something; to cause damage to something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contaminate (v) 		  - to get rid of something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 (n)   			- deserving to be blamed for something that has happened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responsible (adj) 		- the cause of a problem or the place where it began </a:t>
            </a:r>
          </a:p>
          <a:p>
            <a:endParaRPr lang="en-US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6039CD0-83BC-4329-BBDC-47B6DD1147D2}"/>
              </a:ext>
            </a:extLst>
          </p:cNvPr>
          <p:cNvCxnSpPr/>
          <p:nvPr/>
        </p:nvCxnSpPr>
        <p:spPr>
          <a:xfrm>
            <a:off x="2489982" y="2025748"/>
            <a:ext cx="2067950" cy="15755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6D15F34-1CE8-4D7D-B693-1F2A9C693BC6}"/>
              </a:ext>
            </a:extLst>
          </p:cNvPr>
          <p:cNvCxnSpPr/>
          <p:nvPr/>
        </p:nvCxnSpPr>
        <p:spPr>
          <a:xfrm flipV="1">
            <a:off x="2096086" y="2025748"/>
            <a:ext cx="2461846" cy="5486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91548DD-FD77-48A6-960C-78FA7D670205}"/>
              </a:ext>
            </a:extLst>
          </p:cNvPr>
          <p:cNvCxnSpPr/>
          <p:nvPr/>
        </p:nvCxnSpPr>
        <p:spPr>
          <a:xfrm>
            <a:off x="2096086" y="3108960"/>
            <a:ext cx="2560320" cy="14489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60ED9F1-784E-4077-8CB5-460A81009883}"/>
              </a:ext>
            </a:extLst>
          </p:cNvPr>
          <p:cNvCxnSpPr/>
          <p:nvPr/>
        </p:nvCxnSpPr>
        <p:spPr>
          <a:xfrm>
            <a:off x="2096086" y="3601329"/>
            <a:ext cx="2461846" cy="4923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84854D2-3A8C-4A75-BF7D-03A377F87E02}"/>
              </a:ext>
            </a:extLst>
          </p:cNvPr>
          <p:cNvCxnSpPr/>
          <p:nvPr/>
        </p:nvCxnSpPr>
        <p:spPr>
          <a:xfrm flipV="1">
            <a:off x="2096086" y="2574388"/>
            <a:ext cx="2461846" cy="15193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260A277-76C8-4FBC-AD53-81B5AFF36C5E}"/>
              </a:ext>
            </a:extLst>
          </p:cNvPr>
          <p:cNvCxnSpPr/>
          <p:nvPr/>
        </p:nvCxnSpPr>
        <p:spPr>
          <a:xfrm flipV="1">
            <a:off x="2855742" y="3108960"/>
            <a:ext cx="1702190" cy="15474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5E005BC-0661-497F-A9F9-DF1B4F0712FB}"/>
              </a:ext>
            </a:extLst>
          </p:cNvPr>
          <p:cNvCxnSpPr/>
          <p:nvPr/>
        </p:nvCxnSpPr>
        <p:spPr>
          <a:xfrm>
            <a:off x="2321169" y="5148775"/>
            <a:ext cx="2236763" cy="5345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E90344C-2C69-4A30-ABEA-4CD5A68BB8ED}"/>
              </a:ext>
            </a:extLst>
          </p:cNvPr>
          <p:cNvCxnSpPr/>
          <p:nvPr/>
        </p:nvCxnSpPr>
        <p:spPr>
          <a:xfrm flipV="1">
            <a:off x="2855742" y="5247249"/>
            <a:ext cx="1575581" cy="4360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698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ine pollution, 1st theme of the 2017 #OurOcean conference-360p (1)">
            <a:hlinkClick r:id="" action="ppaction://media"/>
            <a:extLst>
              <a:ext uri="{FF2B5EF4-FFF2-40B4-BE49-F238E27FC236}">
                <a16:creationId xmlns:a16="http://schemas.microsoft.com/office/drawing/2014/main" id="{55216F15-A257-4599-A94E-9C4748820C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31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22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7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0A0382-CBC7-4C72-9101-E3F0AD3FE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Watch the video and complete the missing information. 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Marine pollution, 1st theme of the 2017 #OurOcean conference – YouTube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83046A1-4482-486F-83DC-7908F524AD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 </a:t>
            </a:r>
            <a:r>
              <a:rPr lang="en-US" sz="2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tonnes</a:t>
            </a:r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litter are dumped in the sea every year. 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2050 there will be more ___________ in the ocean than fish. 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Plastics are killing __________________ seabirds and __________________ marine mammals a year. 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 of marine litter comes from land sources. </a:t>
            </a: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Contaminated sea food affects the health of _______________.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85333E-C5D2-429D-BD77-87BA1988FB55}"/>
              </a:ext>
            </a:extLst>
          </p:cNvPr>
          <p:cNvSpPr txBox="1"/>
          <p:nvPr/>
        </p:nvSpPr>
        <p:spPr>
          <a:xfrm>
            <a:off x="4726746" y="2644726"/>
            <a:ext cx="1505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  </a:t>
            </a:r>
            <a:r>
              <a:rPr lang="en-US" sz="2800" dirty="0">
                <a:solidFill>
                  <a:schemeClr val="accent1"/>
                </a:solidFill>
              </a:rPr>
              <a:t>plastic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7BF74B-FE40-4BBD-A298-51AA26CF1A08}"/>
              </a:ext>
            </a:extLst>
          </p:cNvPr>
          <p:cNvSpPr txBox="1"/>
          <p:nvPr/>
        </p:nvSpPr>
        <p:spPr>
          <a:xfrm>
            <a:off x="1420837" y="1957974"/>
            <a:ext cx="1758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10 million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CCC495-60AA-4362-8446-FCEBC4928F3E}"/>
              </a:ext>
            </a:extLst>
          </p:cNvPr>
          <p:cNvSpPr txBox="1"/>
          <p:nvPr/>
        </p:nvSpPr>
        <p:spPr>
          <a:xfrm>
            <a:off x="1941634" y="3976697"/>
            <a:ext cx="1870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100,000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C0A056-EAD3-4B2A-AC66-B9A1A4A0E0D1}"/>
              </a:ext>
            </a:extLst>
          </p:cNvPr>
          <p:cNvSpPr txBox="1"/>
          <p:nvPr/>
        </p:nvSpPr>
        <p:spPr>
          <a:xfrm>
            <a:off x="4283613" y="3374632"/>
            <a:ext cx="1505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1 million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B1BD9B-65BB-4C99-9946-D6160154ACC8}"/>
              </a:ext>
            </a:extLst>
          </p:cNvPr>
          <p:cNvSpPr txBox="1"/>
          <p:nvPr/>
        </p:nvSpPr>
        <p:spPr>
          <a:xfrm>
            <a:off x="1941634" y="4713639"/>
            <a:ext cx="1237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80%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F7CDEA-F68C-4108-9795-A0B973CF0651}"/>
              </a:ext>
            </a:extLst>
          </p:cNvPr>
          <p:cNvSpPr txBox="1"/>
          <p:nvPr/>
        </p:nvSpPr>
        <p:spPr>
          <a:xfrm>
            <a:off x="7835704" y="5383604"/>
            <a:ext cx="1627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people</a:t>
            </a:r>
          </a:p>
        </p:txBody>
      </p:sp>
    </p:spTree>
    <p:extLst>
      <p:ext uri="{BB962C8B-B14F-4D97-AF65-F5344CB8AC3E}">
        <p14:creationId xmlns:p14="http://schemas.microsoft.com/office/powerpoint/2010/main" val="217706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7" grpId="0"/>
      <p:bldP spid="19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16B00-2DEF-4BF8-ADE9-A0B096740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does plastic in the sea affect marine life (fish, seabirds, marine mammals, sea turtles, small organisms)? Discuss in groups and write notes. 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 descr="Image result for marine pollution images">
            <a:extLst>
              <a:ext uri="{FF2B5EF4-FFF2-40B4-BE49-F238E27FC236}">
                <a16:creationId xmlns:a16="http://schemas.microsoft.com/office/drawing/2014/main" id="{AD0F3578-9EBC-4865-A064-9C5ADD9AF03A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67951"/>
            <a:ext cx="4873283" cy="3699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Content Placeholder 5" descr="Image result for marine pollution images">
            <a:extLst>
              <a:ext uri="{FF2B5EF4-FFF2-40B4-BE49-F238E27FC236}">
                <a16:creationId xmlns:a16="http://schemas.microsoft.com/office/drawing/2014/main" id="{91E2FA89-8034-4F1F-9B6A-36314D76EFAC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67951"/>
            <a:ext cx="4707988" cy="36998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6942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6663BF-47B9-498F-8E76-CE8BD2260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you use a lot of plastic? How can you, as individuals, </a:t>
            </a:r>
            <a:r>
              <a:rPr lang="en-US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minimise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waste or prevent plastic from reaching the sea? </a:t>
            </a:r>
            <a:b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Discuss in your group and give at least three examples. 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06CE8F2-D45A-4920-BBF7-B90E26CFC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4904" y="1899137"/>
            <a:ext cx="9918895" cy="4277825"/>
          </a:xfrm>
        </p:spPr>
        <p:txBody>
          <a:bodyPr/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Use re-usable water bottles instead of single-use ones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Use re-usable bags instead of plastic ones  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Don’t use straws or single-use plastic utensils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Pick up rubbish - clean the beaches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Recycle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13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310</TotalTime>
  <Words>589</Words>
  <Application>Microsoft Office PowerPoint</Application>
  <PresentationFormat>Widescreen</PresentationFormat>
  <Paragraphs>65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Century Gothic</vt:lpstr>
      <vt:lpstr>Wingdings 3</vt:lpstr>
      <vt:lpstr>Office Theme</vt:lpstr>
      <vt:lpstr>Ion</vt:lpstr>
      <vt:lpstr>MARINE POLLUTION</vt:lpstr>
      <vt:lpstr>PowerPoint Presentation</vt:lpstr>
      <vt:lpstr>PLASTICS</vt:lpstr>
      <vt:lpstr>PowerPoint Presentation</vt:lpstr>
      <vt:lpstr> Before you watch the video, let’s check some vocabulary.    Match the words with the definitions.  </vt:lpstr>
      <vt:lpstr>PowerPoint Presentation</vt:lpstr>
      <vt:lpstr>Watch the video and complete the missing information.   Marine pollution, 1st theme of the 2017 #OurOcean conference – YouTube </vt:lpstr>
      <vt:lpstr>How does plastic in the sea affect marine life (fish, seabirds, marine mammals, sea turtles, small organisms)? Discuss in groups and write notes.  </vt:lpstr>
      <vt:lpstr>Do you use a lot of plastic? How can you, as individuals, minimise waste or prevent plastic from reaching the sea?  Discuss in your group and give at least three examples. </vt:lpstr>
      <vt:lpstr>Facts about plastic pollution in the oceans</vt:lpstr>
      <vt:lpstr>Useful links: </vt:lpstr>
      <vt:lpstr>BE PART OF THE SOLUTION, NOT THE POLLUTION!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MARINE POLLUTION</dc:title>
  <dc:creator>Tatjana Kujovic</dc:creator>
  <cp:lastModifiedBy>Tatjana Kujovic</cp:lastModifiedBy>
  <cp:revision>32</cp:revision>
  <dcterms:created xsi:type="dcterms:W3CDTF">2021-03-23T23:02:48Z</dcterms:created>
  <dcterms:modified xsi:type="dcterms:W3CDTF">2021-04-13T19:46:35Z</dcterms:modified>
</cp:coreProperties>
</file>