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6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F31"/>
    <a:srgbClr val="E8F7F7"/>
    <a:srgbClr val="FFFF66"/>
    <a:srgbClr val="FFFFCC"/>
    <a:srgbClr val="FFFF99"/>
    <a:srgbClr val="F5AD5D"/>
    <a:srgbClr val="F5B033"/>
    <a:srgbClr val="F53737"/>
    <a:srgbClr val="F88152"/>
    <a:srgbClr val="1F7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5/1/2021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5/1/2021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5/1/2021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5/1/2021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5/1/2021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5/1/2021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5/1/2021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ME" sz="9600" dirty="0">
                <a:latin typeface="Comic Sans MS" panose="030F0702030302020204" pitchFamily="66" charset="0"/>
                <a:cs typeface="Times New Roman" panose="02020603050405020304" pitchFamily="18" charset="0"/>
              </a:rPr>
              <a:t>Sve za hrčka</a:t>
            </a:r>
            <a:endParaRPr lang="en-US" sz="9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7904"/>
            <a:ext cx="9144000" cy="1170665"/>
          </a:xfrm>
        </p:spPr>
        <p:txBody>
          <a:bodyPr>
            <a:normAutofit/>
          </a:bodyPr>
          <a:lstStyle/>
          <a:p>
            <a:r>
              <a:rPr lang="sr-Latn-ME" dirty="0">
                <a:latin typeface="Comic Sans MS" panose="030F0702030302020204" pitchFamily="66" charset="0"/>
                <a:cs typeface="Times New Roman" panose="02020603050405020304" pitchFamily="18" charset="0"/>
              </a:rPr>
              <a:t>Kreatori: Dora Ivanović</a:t>
            </a:r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VIId</a:t>
            </a:r>
            <a:endParaRPr lang="sr-Latn-ME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sr-Latn-ME" dirty="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Maša Boljević</a:t>
            </a:r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VIId</a:t>
            </a:r>
            <a:endParaRPr lang="sr-Latn-ME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sr-Latn-ME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42B01C1-706A-45F0-9361-608F69A8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03582"/>
            <a:ext cx="9144000" cy="1683027"/>
          </a:xfrm>
        </p:spPr>
        <p:txBody>
          <a:bodyPr>
            <a:noAutofit/>
          </a:bodyPr>
          <a:lstStyle/>
          <a:p>
            <a:r>
              <a:rPr lang="sr-Latn-ME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2. Ako hrčak Benji dnevno pojede 21 gram svoje hrane, a hrčak Koki za 4 grama manje od Benjija, koliko pojede Koki dnevno? Koliko Koki, a koliko Benji pojedu za tri nedjelje, a koliko zajedno za te tri nedjelje?</a:t>
            </a:r>
            <a:endParaRPr lang="en-US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297D1D-BA54-43BE-9059-758CC4D3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532" y="2305876"/>
            <a:ext cx="1743075" cy="261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7788AF-294A-4188-80B6-FFB1E4052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9" t="18695" r="26374" b="17597"/>
          <a:stretch/>
        </p:blipFill>
        <p:spPr>
          <a:xfrm>
            <a:off x="9090992" y="2305876"/>
            <a:ext cx="2001077" cy="20010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13F3D7-FEC6-44A0-B0F3-071F99766713}"/>
              </a:ext>
            </a:extLst>
          </p:cNvPr>
          <p:cNvSpPr txBox="1"/>
          <p:nvPr/>
        </p:nvSpPr>
        <p:spPr>
          <a:xfrm>
            <a:off x="1722783" y="2386094"/>
            <a:ext cx="52743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rgbClr val="7030A0"/>
                </a:solidFill>
                <a:latin typeface="Comic Sans MS" panose="030F0702030302020204" pitchFamily="66" charset="0"/>
              </a:rPr>
              <a:t>Benji: 21 gram</a:t>
            </a:r>
          </a:p>
          <a:p>
            <a:r>
              <a:rPr lang="sr-Latn-ME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Koki: 21 – 4 = 17</a:t>
            </a:r>
          </a:p>
          <a:p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Jedna nedjelja ima 7 dana. To znači da tri nedjelje imaju:</a:t>
            </a:r>
          </a:p>
          <a:p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3 • 7 = 21</a:t>
            </a:r>
          </a:p>
          <a:p>
            <a:r>
              <a:rPr lang="sr-Latn-ME" dirty="0">
                <a:solidFill>
                  <a:srgbClr val="7030A0"/>
                </a:solidFill>
                <a:latin typeface="Comic Sans MS" panose="030F0702030302020204" pitchFamily="66" charset="0"/>
              </a:rPr>
              <a:t>Benji: 21 • 21 = 441 </a:t>
            </a:r>
          </a:p>
          <a:p>
            <a:r>
              <a:rPr lang="sr-Latn-ME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Koki: 17 • 21 = 357 </a:t>
            </a:r>
          </a:p>
          <a:p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Da bismo izračunali koliko će zajedno pojesti za te tri nedjelje, samo ćemo da saberemo količinu hrane koju Benji pojede, i količinu hrane koju Koki pojede za tri nedjelje.</a:t>
            </a:r>
          </a:p>
          <a:p>
            <a:r>
              <a:rPr lang="sr-Latn-M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441 + 357 = 798</a:t>
            </a:r>
          </a:p>
          <a:p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Jeeejj, uspjeli smo da riješimo zadatak!</a:t>
            </a:r>
          </a:p>
          <a:p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Znači, Koki za tri nedjelje pojede 441 gram hrane, Koki 357 grama, a zajedno 798 grama. </a:t>
            </a:r>
          </a:p>
          <a:p>
            <a:endParaRPr lang="sr-Latn-ME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sr-Latn-ME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70" y="0"/>
            <a:ext cx="10996413" cy="1867437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tx2"/>
                </a:solidFill>
                <a:latin typeface="Comic Sans MS" panose="030F0702030302020204" pitchFamily="66" charset="0"/>
              </a:rPr>
              <a:t>3. Max </a:t>
            </a:r>
            <a:r>
              <a:rPr lang="en-US" sz="31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pojede</a:t>
            </a:r>
            <a:r>
              <a:rPr lang="en-US" sz="31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sr-Latn-ME" sz="3100" dirty="0">
                <a:solidFill>
                  <a:schemeClr val="tx2"/>
                </a:solidFill>
                <a:latin typeface="Comic Sans MS" panose="030F0702030302020204" pitchFamily="66" charset="0"/>
              </a:rPr>
              <a:t>dnevno</a:t>
            </a:r>
            <a:r>
              <a:rPr lang="en-US" sz="3100" dirty="0">
                <a:solidFill>
                  <a:schemeClr val="tx2"/>
                </a:solidFill>
                <a:latin typeface="Comic Sans MS" panose="030F0702030302020204" pitchFamily="66" charset="0"/>
              </a:rPr>
              <a:t> 10 </a:t>
            </a:r>
            <a:r>
              <a:rPr lang="en-US" sz="31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grama</a:t>
            </a:r>
            <a:r>
              <a:rPr lang="en-US" sz="31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slatki</a:t>
            </a:r>
            <a:r>
              <a:rPr lang="sr-Latn-ME" sz="3100" dirty="0">
                <a:solidFill>
                  <a:schemeClr val="tx2"/>
                </a:solidFill>
                <a:latin typeface="Comic Sans MS" panose="030F0702030302020204" pitchFamily="66" charset="0"/>
              </a:rPr>
              <a:t>ša, a Rex pojede </a:t>
            </a:r>
            <a:r>
              <a:rPr lang="en-US" sz="3100" dirty="0">
                <a:solidFill>
                  <a:schemeClr val="tx2"/>
                </a:solidFill>
                <a:latin typeface="Comic Sans MS" panose="030F0702030302020204" pitchFamily="66" charset="0"/>
              </a:rPr>
              <a:t>2</a:t>
            </a:r>
            <a:r>
              <a:rPr lang="sr-Latn-ME" sz="3100" dirty="0">
                <a:solidFill>
                  <a:schemeClr val="tx2"/>
                </a:solidFill>
                <a:latin typeface="Comic Sans MS" panose="030F0702030302020204" pitchFamily="66" charset="0"/>
              </a:rPr>
              <a:t> puta više od Maxa. Ako Tifany pojede dnevno za 6 grama manje slatkiša od Rexa, koliko Tifany pojede slatkiša za 30 dana? Koliko slatkiša pojede Rex za 30 dana, a koliko pojede Max za 30 dana?</a:t>
            </a:r>
            <a:endParaRPr lang="en-US" sz="31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392" y="2034862"/>
            <a:ext cx="10260171" cy="4752304"/>
          </a:xfrm>
        </p:spPr>
        <p:txBody>
          <a:bodyPr/>
          <a:lstStyle/>
          <a:p>
            <a:pPr marL="45720" indent="0">
              <a:buNone/>
            </a:pP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Prvo ćemo izračunati koliko slatkiša dnevno pojede svaki hrčak zasebno.</a:t>
            </a:r>
          </a:p>
          <a:p>
            <a:pPr marL="45720" indent="0">
              <a:buNone/>
            </a:pPr>
            <a:r>
              <a:rPr lang="sr-Latn-ME" b="1" dirty="0">
                <a:solidFill>
                  <a:srgbClr val="C00000"/>
                </a:solidFill>
                <a:latin typeface="Comic Sans MS" panose="030F0702030302020204" pitchFamily="66" charset="0"/>
              </a:rPr>
              <a:t>Max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: 10 grama</a:t>
            </a:r>
          </a:p>
          <a:p>
            <a:pPr marL="45720" indent="0">
              <a:buNone/>
            </a:pP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U zadatku piše da Rex pojede 2 </a:t>
            </a: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puta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 više slatkiša nego Max. Riječ </a:t>
            </a: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PUTA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 nam ukazuje da treba da pomnožimo Maxovu količinu hrane sa 2 kako bismo dobili koliko Rex dnevno pojede slatkiša.</a:t>
            </a:r>
          </a:p>
          <a:p>
            <a:pPr marL="45720" indent="0">
              <a:buNone/>
            </a:pPr>
            <a:r>
              <a:rPr lang="sr-Latn-ME" b="1" dirty="0">
                <a:solidFill>
                  <a:srgbClr val="3C8F31"/>
                </a:solidFill>
                <a:latin typeface="Comic Sans MS" panose="030F0702030302020204" pitchFamily="66" charset="0"/>
              </a:rPr>
              <a:t>Rex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: 10</a:t>
            </a: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·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2= </a:t>
            </a: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20</a:t>
            </a:r>
          </a:p>
          <a:p>
            <a:pPr marL="45720" indent="0">
              <a:buNone/>
            </a:pP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Odgovor: 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Rex dnevno pojede 20 grama slatkiša.</a:t>
            </a:r>
          </a:p>
          <a:p>
            <a:pPr marL="45720" indent="0">
              <a:buNone/>
            </a:pP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Da bismo izračunali koliko dnevno slatkiša pojede Tifany, treba da od količine Rexove hrane oduzmemo 6 grama.</a:t>
            </a:r>
          </a:p>
          <a:p>
            <a:pPr marL="45720" indent="0">
              <a:buNone/>
            </a:pPr>
            <a:r>
              <a:rPr lang="sr-Latn-ME" b="1" dirty="0">
                <a:solidFill>
                  <a:srgbClr val="7030A0"/>
                </a:solidFill>
                <a:latin typeface="Comic Sans MS" panose="030F0702030302020204" pitchFamily="66" charset="0"/>
              </a:rPr>
              <a:t>Tifany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: 20 – 6= </a:t>
            </a: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14</a:t>
            </a:r>
          </a:p>
          <a:p>
            <a:pPr marL="45720" indent="0">
              <a:buNone/>
            </a:pP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Odgovor: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 Tifany dnevno pojede 14 grama slatkiša.</a:t>
            </a:r>
          </a:p>
          <a:p>
            <a:pPr marL="45720" indent="0">
              <a:buNone/>
            </a:pP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61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96" y="244698"/>
            <a:ext cx="9144000" cy="6220496"/>
          </a:xfrm>
        </p:spPr>
        <p:txBody>
          <a:bodyPr/>
          <a:lstStyle/>
          <a:p>
            <a:pPr marL="45720" indent="0">
              <a:buNone/>
            </a:pP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Da bismo izračunali koliko svaki hrčak zasebno pojede slatkiša za 30 dana, treba da pomnožino njihove količine slatkiša sa 30.</a:t>
            </a:r>
          </a:p>
          <a:p>
            <a:pPr marL="45720" indent="0">
              <a:buNone/>
            </a:pPr>
            <a:r>
              <a:rPr lang="sr-Latn-ME" b="1" dirty="0">
                <a:solidFill>
                  <a:srgbClr val="C00000"/>
                </a:solidFill>
                <a:latin typeface="Comic Sans MS" panose="030F0702030302020204" pitchFamily="66" charset="0"/>
              </a:rPr>
              <a:t>Max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: 10</a:t>
            </a: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·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30= </a:t>
            </a: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300</a:t>
            </a:r>
          </a:p>
          <a:p>
            <a:pPr marL="45720" indent="0">
              <a:buNone/>
            </a:pP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Odgovor: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Max pojede 300 grama slatkiša za 30 dana.</a:t>
            </a:r>
          </a:p>
          <a:p>
            <a:pPr marL="45720" indent="0">
              <a:buNone/>
            </a:pPr>
            <a:r>
              <a:rPr lang="sr-Latn-ME" b="1" dirty="0">
                <a:solidFill>
                  <a:srgbClr val="3C8F31"/>
                </a:solidFill>
                <a:latin typeface="Comic Sans MS" panose="030F0702030302020204" pitchFamily="66" charset="0"/>
              </a:rPr>
              <a:t>Rex</a:t>
            </a: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20</a:t>
            </a: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·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30= </a:t>
            </a: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600</a:t>
            </a:r>
          </a:p>
          <a:p>
            <a:pPr marL="45720" indent="0">
              <a:buNone/>
            </a:pP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Odgovor: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Rex pojede 600 grama slatkiša za 30 dana.</a:t>
            </a:r>
          </a:p>
          <a:p>
            <a:pPr marL="45720" indent="0">
              <a:buNone/>
            </a:pPr>
            <a:r>
              <a:rPr lang="sr-Latn-ME" b="1" dirty="0">
                <a:solidFill>
                  <a:srgbClr val="7030A0"/>
                </a:solidFill>
                <a:latin typeface="Comic Sans MS" panose="030F0702030302020204" pitchFamily="66" charset="0"/>
              </a:rPr>
              <a:t>Tifany</a:t>
            </a: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14</a:t>
            </a: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·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30= </a:t>
            </a: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420</a:t>
            </a:r>
          </a:p>
          <a:p>
            <a:pPr marL="45720" indent="0">
              <a:buNone/>
            </a:pP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Odgovor: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Tifany pojede 420 grama slatkiša za 30 dana.</a:t>
            </a:r>
          </a:p>
          <a:p>
            <a:pPr marL="45720" indent="0">
              <a:buNone/>
            </a:pPr>
            <a:endParaRPr lang="sr-Latn-ME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sr-Latn-ME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420" y="3158722"/>
            <a:ext cx="2846230" cy="33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06062"/>
            <a:ext cx="9144000" cy="1463954"/>
          </a:xfrm>
        </p:spPr>
        <p:txBody>
          <a:bodyPr>
            <a:normAutofit/>
          </a:bodyPr>
          <a:lstStyle/>
          <a:p>
            <a:r>
              <a:rPr lang="sr-Latn-ME" sz="3100" dirty="0">
                <a:solidFill>
                  <a:schemeClr val="tx2"/>
                </a:solidFill>
                <a:latin typeface="Comic Sans MS" panose="030F0702030302020204" pitchFamily="66" charset="0"/>
              </a:rPr>
              <a:t>4. Prilikom posjete zoološkom vrtu, izbrojali smo u kavezu za hrčke 520 nogu. </a:t>
            </a:r>
            <a:r>
              <a:rPr lang="en-US" sz="3100" dirty="0">
                <a:solidFill>
                  <a:schemeClr val="tx2"/>
                </a:solidFill>
                <a:latin typeface="Comic Sans MS" panose="030F0702030302020204" pitchFamily="66" charset="0"/>
              </a:rPr>
              <a:t>K</a:t>
            </a:r>
            <a:r>
              <a:rPr lang="sr-Latn-ME" sz="3100" dirty="0">
                <a:solidFill>
                  <a:schemeClr val="tx2"/>
                </a:solidFill>
                <a:latin typeface="Comic Sans MS" panose="030F0702030302020204" pitchFamily="66" charset="0"/>
              </a:rPr>
              <a:t>oliko je hrčaka bilo u tom kavezu?</a:t>
            </a:r>
            <a:endParaRPr lang="en-US" sz="31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Da bismo izračunali koliko je bilo hrčaka u tom kavezu, treba da podijelimo broj 520 sa 4.</a:t>
            </a:r>
          </a:p>
          <a:p>
            <a:pPr marL="45720" indent="0">
              <a:buNone/>
            </a:pP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520 : 4= </a:t>
            </a: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130</a:t>
            </a:r>
          </a:p>
          <a:p>
            <a:pPr marL="45720" indent="0">
              <a:buNone/>
            </a:pPr>
            <a:r>
              <a:rPr lang="sr-Latn-ME" b="1" dirty="0">
                <a:solidFill>
                  <a:schemeClr val="tx2"/>
                </a:solidFill>
                <a:latin typeface="Comic Sans MS" panose="030F0702030302020204" pitchFamily="66" charset="0"/>
              </a:rPr>
              <a:t>Odgovor: </a:t>
            </a:r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U kavezu je bilo 130 hrčaka.</a:t>
            </a:r>
            <a:endParaRPr lang="en-US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009" y="3837872"/>
            <a:ext cx="2442827" cy="25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731" y="2228045"/>
            <a:ext cx="9144000" cy="123637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sr-Latn-ME" sz="8000" dirty="0">
                <a:solidFill>
                  <a:schemeClr val="tx2"/>
                </a:solidFill>
                <a:latin typeface="Comic Sans MS" panose="030F0702030302020204" pitchFamily="66" charset="0"/>
              </a:rPr>
              <a:t>Hvala na pažnji!</a:t>
            </a:r>
            <a:endParaRPr lang="en-US" sz="80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015" y="3644722"/>
            <a:ext cx="4182367" cy="278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40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928296"/>
          </a:xfrm>
        </p:spPr>
        <p:txBody>
          <a:bodyPr>
            <a:normAutofit/>
          </a:bodyPr>
          <a:lstStyle/>
          <a:p>
            <a:r>
              <a:rPr lang="sr-Latn-ME" sz="4400" dirty="0">
                <a:solidFill>
                  <a:schemeClr val="accent6"/>
                </a:solidFill>
                <a:latin typeface="Comic Sans MS" panose="030F0702030302020204" pitchFamily="66" charset="0"/>
              </a:rPr>
              <a:t>            Family Pet Shop</a:t>
            </a:r>
            <a:endParaRPr lang="en-US" sz="44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751106"/>
              </p:ext>
            </p:extLst>
          </p:nvPr>
        </p:nvGraphicFramePr>
        <p:xfrm>
          <a:off x="1523999" y="1609725"/>
          <a:ext cx="9435921" cy="4655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5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0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4490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Naziv artikla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Cijena (€)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Kavez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30,6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Hrana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1,90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Poslastice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2,90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Igračke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3,50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Drvo/kamen</a:t>
                      </a:r>
                      <a:r>
                        <a:rPr lang="sr-Latn-ME" baseline="0" dirty="0">
                          <a:latin typeface="Comic Sans MS" panose="030F0702030302020204" pitchFamily="66" charset="0"/>
                        </a:rPr>
                        <a:t> za glodanje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3,40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Četka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6,90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Dezinfekcijsko sredstvo za čišćenje kaveza (maramice koje se koriste i</a:t>
                      </a:r>
                      <a:r>
                        <a:rPr lang="sr-Latn-ME" baseline="0" dirty="0">
                          <a:latin typeface="Comic Sans MS" panose="030F0702030302020204" pitchFamily="66" charset="0"/>
                        </a:rPr>
                        <a:t> za mačke)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3,90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928296"/>
          </a:xfrm>
        </p:spPr>
        <p:txBody>
          <a:bodyPr>
            <a:normAutofit/>
          </a:bodyPr>
          <a:lstStyle/>
          <a:p>
            <a:r>
              <a:rPr lang="sr-Latn-ME" sz="4400" dirty="0">
                <a:solidFill>
                  <a:schemeClr val="accent6"/>
                </a:solidFill>
                <a:latin typeface="Comic Sans MS" panose="030F0702030302020204" pitchFamily="66" charset="0"/>
              </a:rPr>
              <a:t>            </a:t>
            </a:r>
            <a:endParaRPr lang="en-US" sz="44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265406"/>
              </p:ext>
            </p:extLst>
          </p:nvPr>
        </p:nvGraphicFramePr>
        <p:xfrm>
          <a:off x="1524000" y="907818"/>
          <a:ext cx="9435921" cy="57248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35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0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4490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Naziv artikla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Cijena (€)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Kavez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18,90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Hrana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1,44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Poslastice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2,99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Igračke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4,24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Drvo/kamen</a:t>
                      </a:r>
                      <a:r>
                        <a:rPr lang="sr-Latn-ME" baseline="0" dirty="0">
                          <a:latin typeface="Comic Sans MS" panose="030F0702030302020204" pitchFamily="66" charset="0"/>
                        </a:rPr>
                        <a:t> za glodanje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1,99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Pilotina</a:t>
                      </a:r>
                      <a:r>
                        <a:rPr lang="sr-Latn-ME" baseline="0" dirty="0">
                          <a:latin typeface="Comic Sans MS" panose="030F0702030302020204" pitchFamily="66" charset="0"/>
                        </a:rPr>
                        <a:t> (1kg)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2,95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Dezinfekcijsko sredstvo za čišćenje kaveza (maramice koje se koriste i</a:t>
                      </a:r>
                      <a:r>
                        <a:rPr lang="sr-Latn-ME" baseline="0" dirty="0">
                          <a:latin typeface="Comic Sans MS" panose="030F0702030302020204" pitchFamily="66" charset="0"/>
                        </a:rPr>
                        <a:t> za mačke)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1,99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Kugla/točak</a:t>
                      </a:r>
                      <a:r>
                        <a:rPr lang="sr-Latn-ME" baseline="0" dirty="0">
                          <a:latin typeface="Comic Sans MS" panose="030F0702030302020204" pitchFamily="66" charset="0"/>
                        </a:rPr>
                        <a:t> za trčanje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5,99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Vitamini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4,49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0918" y="0"/>
            <a:ext cx="9410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400" dirty="0">
                <a:solidFill>
                  <a:schemeClr val="accent5"/>
                </a:solidFill>
                <a:latin typeface="Comic Sans MS" panose="030F0702030302020204" pitchFamily="66" charset="0"/>
              </a:rPr>
              <a:t>                City Pet Market</a:t>
            </a:r>
            <a:endParaRPr lang="en-US" sz="44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58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30802"/>
            <a:ext cx="9144000" cy="1143000"/>
          </a:xfrm>
        </p:spPr>
        <p:txBody>
          <a:bodyPr/>
          <a:lstStyle/>
          <a:p>
            <a:r>
              <a:rPr lang="sr-Latn-ME" dirty="0"/>
              <a:t>             </a:t>
            </a:r>
            <a:r>
              <a:rPr lang="sr-Latn-ME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Pet shop ZOO Tropiko</a:t>
            </a:r>
            <a:endParaRPr lang="en-US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601657"/>
              </p:ext>
            </p:extLst>
          </p:nvPr>
        </p:nvGraphicFramePr>
        <p:xfrm>
          <a:off x="1524000" y="1463954"/>
          <a:ext cx="9294254" cy="48982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47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7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276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Naziv artikla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Cijena (€)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276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Kavez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17,5</a:t>
                      </a:r>
                      <a:r>
                        <a:rPr lang="en-US" sz="20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276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Hrana (0,5kg)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1,40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276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Kamen</a:t>
                      </a:r>
                      <a:r>
                        <a:rPr lang="sr-Latn-ME" sz="2000" baseline="0" dirty="0">
                          <a:latin typeface="Comic Sans MS" panose="030F0702030302020204" pitchFamily="66" charset="0"/>
                        </a:rPr>
                        <a:t>/drvo za glodanje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2,30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276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Točak/kugla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8,60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276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Pilotina (1kg)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2,15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276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Igračka (tunel)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2,90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2276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Vitamini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3,95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7971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7771"/>
            <a:ext cx="9144000" cy="1143000"/>
          </a:xfrm>
        </p:spPr>
        <p:txBody>
          <a:bodyPr>
            <a:normAutofit/>
          </a:bodyPr>
          <a:lstStyle/>
          <a:p>
            <a:r>
              <a:rPr lang="sr-Latn-ME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</a:t>
            </a:r>
            <a:r>
              <a:rPr lang="sr-Latn-ME" sz="4400" dirty="0">
                <a:solidFill>
                  <a:srgbClr val="1F7E91"/>
                </a:solidFill>
                <a:latin typeface="Comic Sans MS" panose="030F0702030302020204" pitchFamily="66" charset="0"/>
              </a:rPr>
              <a:t>Pet shop Zoo Market</a:t>
            </a:r>
            <a:endParaRPr lang="en-US" sz="4400" dirty="0">
              <a:solidFill>
                <a:srgbClr val="1F7E9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052917"/>
              </p:ext>
            </p:extLst>
          </p:nvPr>
        </p:nvGraphicFramePr>
        <p:xfrm>
          <a:off x="1524000" y="1493950"/>
          <a:ext cx="9332890" cy="4274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25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7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454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Naziv artikla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Cijena (€)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454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Kavez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baseline="0" dirty="0">
                          <a:latin typeface="Comic Sans MS" panose="030F0702030302020204" pitchFamily="66" charset="0"/>
                        </a:rPr>
                        <a:t>17,5</a:t>
                      </a:r>
                      <a:r>
                        <a:rPr lang="en-US" sz="2000" baseline="0" dirty="0"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sr-Latn-ME" sz="2000" baseline="0" dirty="0">
                          <a:latin typeface="Comic Sans MS" panose="030F0702030302020204" pitchFamily="66" charset="0"/>
                        </a:rPr>
                        <a:t> 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454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Hrana 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1,8</a:t>
                      </a:r>
                      <a:r>
                        <a:rPr lang="en-US" sz="20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2454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Kamen</a:t>
                      </a:r>
                      <a:r>
                        <a:rPr lang="sr-Latn-ME" sz="2000" baseline="0" dirty="0">
                          <a:latin typeface="Comic Sans MS" panose="030F0702030302020204" pitchFamily="66" charset="0"/>
                        </a:rPr>
                        <a:t>/drvo za glodanje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2,20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2454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Poslastice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1,80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2454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Pilotina (1kg)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2000" dirty="0">
                          <a:latin typeface="Comic Sans MS" panose="030F0702030302020204" pitchFamily="66" charset="0"/>
                        </a:rPr>
                        <a:t>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415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485" y="180303"/>
            <a:ext cx="9144000" cy="704101"/>
          </a:xfrm>
        </p:spPr>
        <p:txBody>
          <a:bodyPr>
            <a:normAutofit/>
          </a:bodyPr>
          <a:lstStyle/>
          <a:p>
            <a:r>
              <a:rPr lang="sr-Latn-ME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          </a:t>
            </a:r>
            <a:r>
              <a:rPr lang="sr-Latn-ME" sz="4400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Najpovoljnije cijene</a:t>
            </a:r>
            <a:endParaRPr lang="en-US" sz="4400" dirty="0">
              <a:ln>
                <a:solidFill>
                  <a:schemeClr val="tx2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393130"/>
              </p:ext>
            </p:extLst>
          </p:nvPr>
        </p:nvGraphicFramePr>
        <p:xfrm>
          <a:off x="1472485" y="1030307"/>
          <a:ext cx="9332891" cy="5664666"/>
        </p:xfrm>
        <a:graphic>
          <a:graphicData uri="http://schemas.openxmlformats.org/drawingml/2006/table">
            <a:tbl>
              <a:tblPr firstRow="1" bandRow="1"/>
              <a:tblGrid>
                <a:gridCol w="307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9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9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7174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Naziv artikla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Cijena (€)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Naziv radnje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174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Kavez</a:t>
                      </a:r>
                      <a:endParaRPr lang="en-US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17,5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Pet Shop Zoo Market</a:t>
                      </a:r>
                    </a:p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Pet</a:t>
                      </a:r>
                      <a:r>
                        <a:rPr lang="sr-Latn-ME" sz="2000" baseline="0" dirty="0">
                          <a:latin typeface="Comic Sans MS" panose="030F0702030302020204" pitchFamily="66" charset="0"/>
                        </a:rPr>
                        <a:t> Shop Zoo Tropiko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174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Hrana </a:t>
                      </a:r>
                      <a:endParaRPr lang="en-US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1,40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Pet</a:t>
                      </a:r>
                      <a:r>
                        <a:rPr lang="sr-Latn-ME" sz="2000" baseline="0" dirty="0">
                          <a:latin typeface="Comic Sans MS" panose="030F0702030302020204" pitchFamily="66" charset="0"/>
                        </a:rPr>
                        <a:t> Shop Zoo Tropiko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3408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Kamen</a:t>
                      </a:r>
                      <a:r>
                        <a:rPr lang="sr-Latn-ME" sz="2000" baseline="0" dirty="0">
                          <a:latin typeface="Comic Sans MS" panose="030F0702030302020204" pitchFamily="66" charset="0"/>
                        </a:rPr>
                        <a:t>/drvo za glodanje</a:t>
                      </a:r>
                      <a:endParaRPr lang="en-US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1,99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City Pet Market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174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Poslastice</a:t>
                      </a:r>
                      <a:endParaRPr lang="en-US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1,80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Pet</a:t>
                      </a:r>
                      <a:r>
                        <a:rPr lang="sr-Latn-ME" sz="2000" baseline="0" dirty="0">
                          <a:latin typeface="Comic Sans MS" panose="030F0702030302020204" pitchFamily="66" charset="0"/>
                        </a:rPr>
                        <a:t> Shop Zoo Market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174"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Pilotina (1kg)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,00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Pet Shop Zoo Market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7174">
                <a:tc>
                  <a:txBody>
                    <a:bodyPr/>
                    <a:lstStyle/>
                    <a:p>
                      <a:r>
                        <a:rPr lang="sr-Latn-ME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Igračke</a:t>
                      </a:r>
                      <a:endParaRPr lang="en-US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2,90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Pet</a:t>
                      </a:r>
                      <a:r>
                        <a:rPr lang="sr-Latn-ME" sz="2000" baseline="0" dirty="0">
                          <a:latin typeface="Comic Sans MS" panose="030F0702030302020204" pitchFamily="66" charset="0"/>
                        </a:rPr>
                        <a:t> Shop Zoo Tropiko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7174">
                <a:tc>
                  <a:txBody>
                    <a:bodyPr/>
                    <a:lstStyle/>
                    <a:p>
                      <a:r>
                        <a:rPr lang="sr-Latn-ME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Vitamini</a:t>
                      </a:r>
                      <a:endParaRPr lang="en-US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3,95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Pet Shop Zoo</a:t>
                      </a:r>
                      <a:r>
                        <a:rPr lang="sr-Latn-ME" sz="2000" baseline="0" dirty="0">
                          <a:latin typeface="Comic Sans MS" panose="030F0702030302020204" pitchFamily="66" charset="0"/>
                        </a:rPr>
                        <a:t> Tropiko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7174">
                <a:tc>
                  <a:txBody>
                    <a:bodyPr/>
                    <a:lstStyle/>
                    <a:p>
                      <a:r>
                        <a:rPr lang="sr-Latn-ME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Točak/kugla za trčanje</a:t>
                      </a:r>
                      <a:endParaRPr lang="en-US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latin typeface="Comic Sans MS" panose="030F0702030302020204" pitchFamily="66" charset="0"/>
                        </a:rPr>
                        <a:t>5,99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latin typeface="Comic Sans MS" panose="030F0702030302020204" pitchFamily="66" charset="0"/>
                        </a:rPr>
                        <a:t>City</a:t>
                      </a:r>
                      <a:r>
                        <a:rPr lang="sr-Latn-ME" sz="2000" baseline="0" dirty="0">
                          <a:latin typeface="Comic Sans MS" panose="030F0702030302020204" pitchFamily="66" charset="0"/>
                        </a:rPr>
                        <a:t> Pet Market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0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3383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r-Latn-ME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Koliko će novca biti potrebno?</a:t>
            </a:r>
            <a:endParaRPr 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0823"/>
            <a:ext cx="9144000" cy="4667402"/>
          </a:xfrm>
        </p:spPr>
        <p:txBody>
          <a:bodyPr/>
          <a:lstStyle/>
          <a:p>
            <a:r>
              <a:rPr lang="sr-Latn-ME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Odjeljenje će prvog mjeseca potrošiti 55,45€. Odjeljenje će ostalih mjeseci potrošiti 31,95€.</a:t>
            </a:r>
          </a:p>
          <a:p>
            <a:r>
              <a:rPr lang="sr-Latn-ME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Jedan učenik će potrošiti 1,25€ na mjesečnom nivou. Jedino prvog mjeseća će jedan učenik potrošiti 2,15€  </a:t>
            </a:r>
          </a:p>
          <a:p>
            <a:r>
              <a:rPr lang="sr-Latn-ME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Prve godine će odjeljenje potrošiti 407€. Ostalih godina će odjeljenje imati trošak od 383,40€. </a:t>
            </a:r>
          </a:p>
          <a:p>
            <a:r>
              <a:rPr lang="sr-Latn-ME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Prve godine će jednom učeniku biti potrebno 15,65€. Narednih godina će učeniku biti potrebno 14,75€.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96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B7A0222-78DD-461E-A443-F3770BD1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18" y="1060174"/>
            <a:ext cx="9130748" cy="2000201"/>
          </a:xfrm>
        </p:spPr>
        <p:txBody>
          <a:bodyPr>
            <a:noAutofit/>
          </a:bodyPr>
          <a:lstStyle/>
          <a:p>
            <a:r>
              <a:rPr lang="sr-Latn-ME" sz="4400" dirty="0">
                <a:latin typeface="Comic Sans MS" panose="030F0702030302020204" pitchFamily="66" charset="0"/>
              </a:rPr>
              <a:t>Na sljedećim slajdovima ćemo malo da se zabavimo kroz zadatke u vezi hrčka...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76A1B7-03F1-4F13-9301-7D8F73A6C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1" t="6670" r="5875" b="5085"/>
          <a:stretch/>
        </p:blipFill>
        <p:spPr>
          <a:xfrm>
            <a:off x="7566991" y="3203299"/>
            <a:ext cx="2222245" cy="2165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B92098-15BB-4C15-B1F4-A2A96F65C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663" y="3935895"/>
            <a:ext cx="2377887" cy="2377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4854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42B01C1-706A-45F0-9361-608F69A8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03582"/>
            <a:ext cx="9144000" cy="1285461"/>
          </a:xfrm>
        </p:spPr>
        <p:txBody>
          <a:bodyPr>
            <a:normAutofit fontScale="90000"/>
          </a:bodyPr>
          <a:lstStyle/>
          <a:p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1. Šta mislite, ako hrčak dnevno pojede 15 grama poslastica, koliko pojede za dva mjeseca (gdje oba mjeseca imaju po 30 dana)?</a:t>
            </a: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956E75-651D-4154-B66E-3098B797CF49}"/>
              </a:ext>
            </a:extLst>
          </p:cNvPr>
          <p:cNvSpPr txBox="1"/>
          <p:nvPr/>
        </p:nvSpPr>
        <p:spPr>
          <a:xfrm>
            <a:off x="1842052" y="2256026"/>
            <a:ext cx="82693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Znači, prvo trebamo da izračunamo koliko ukupno imaju dana ta dva mjeseca od po 30 dana:</a:t>
            </a:r>
          </a:p>
          <a:p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To je onda 2 • 30 = 60 dana</a:t>
            </a:r>
          </a:p>
          <a:p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Sada moramo da izračunamo koliko on pojede za tih 60 dana, ako dnevno pojede 15 grama:</a:t>
            </a:r>
          </a:p>
          <a:p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15 • 60 = 900</a:t>
            </a:r>
          </a:p>
          <a:p>
            <a:endParaRPr lang="sr-Latn-ME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sr-Latn-ME" dirty="0">
                <a:solidFill>
                  <a:schemeClr val="tx2"/>
                </a:solidFill>
                <a:latin typeface="Comic Sans MS" panose="030F0702030302020204" pitchFamily="66" charset="0"/>
              </a:rPr>
              <a:t>Superr, došli smo do odgovora! Hrčak će za dva mjeseca (gdje oba mjeseca imaju po 30 dana) pojesti 900 grama poslastica. </a:t>
            </a: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135CF8-7A6B-49D9-840B-F81A1CA2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5" t="23106" r="4545" b="22349"/>
          <a:stretch/>
        </p:blipFill>
        <p:spPr>
          <a:xfrm>
            <a:off x="7286172" y="4601974"/>
            <a:ext cx="3381828" cy="20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573</TotalTime>
  <Words>866</Words>
  <Application>Microsoft Office PowerPoint</Application>
  <PresentationFormat>Custom</PresentationFormat>
  <Paragraphs>147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FLOWERS 16X9</vt:lpstr>
      <vt:lpstr>Sve za hrčka</vt:lpstr>
      <vt:lpstr>            Family Pet Shop</vt:lpstr>
      <vt:lpstr>            </vt:lpstr>
      <vt:lpstr>             Pet shop ZOO Tropiko</vt:lpstr>
      <vt:lpstr>          Pet shop Zoo Market</vt:lpstr>
      <vt:lpstr>          Najpovoljnije cijene</vt:lpstr>
      <vt:lpstr>Koliko će novca biti potrebno?</vt:lpstr>
      <vt:lpstr>Na sljedećim slajdovima ćemo malo da se zabavimo kroz zadatke u vezi hrčka...</vt:lpstr>
      <vt:lpstr>1. Šta mislite, ako hrčak dnevno pojede 15 grama poslastica, koliko pojede za dva mjeseca (gdje oba mjeseca imaju po 30 dana)?</vt:lpstr>
      <vt:lpstr>2. Ako hrčak Benji dnevno pojede 21 gram svoje hrane, a hrčak Koki za 4 grama manje od Benjija, koliko pojede Koki dnevno? Koliko Koki, a koliko Benji pojedu za tri nedjelje, a koliko zajedno za te tri nedjelje?</vt:lpstr>
      <vt:lpstr>3. Max pojede dnevno 10 grama slatkiša, a Rex pojede 2 puta više od Maxa. Ako Tifany pojede dnevno za 6 grama manje slatkiša od Rexa, koliko Tifany pojede slatkiša za 30 dana? Koliko slatkiša pojede Rex za 30 dana, a koliko pojede Max za 30 dana?</vt:lpstr>
      <vt:lpstr>PowerPoint Presentation</vt:lpstr>
      <vt:lpstr>4. Prilikom posjete zoološkom vrtu, izbrojali smo u kavezu za hrčke 520 nogu. Koliko je hrčaka bilo u tom kavezu?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 za hrčka</dc:title>
  <dc:creator>Elena Ivanović</dc:creator>
  <cp:lastModifiedBy>Windows User</cp:lastModifiedBy>
  <cp:revision>58</cp:revision>
  <dcterms:created xsi:type="dcterms:W3CDTF">2021-04-18T09:53:25Z</dcterms:created>
  <dcterms:modified xsi:type="dcterms:W3CDTF">2021-05-01T19:22:56Z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