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11" r:id="rId6"/>
    <p:sldId id="262" r:id="rId7"/>
    <p:sldId id="263" r:id="rId8"/>
    <p:sldId id="265" r:id="rId9"/>
    <p:sldId id="266" r:id="rId10"/>
    <p:sldId id="275" r:id="rId11"/>
    <p:sldId id="276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97" r:id="rId20"/>
    <p:sldId id="300" r:id="rId21"/>
    <p:sldId id="301" r:id="rId22"/>
    <p:sldId id="307" r:id="rId23"/>
    <p:sldId id="309" r:id="rId24"/>
    <p:sldId id="310" r:id="rId25"/>
    <p:sldId id="261" r:id="rId26"/>
    <p:sldId id="312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2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6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6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7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35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1524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6452" y="3683507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0577" y="0"/>
            <a:ext cx="3008630" cy="6858000"/>
          </a:xfrm>
          <a:custGeom>
            <a:avLst/>
            <a:gdLst/>
            <a:ahLst/>
            <a:cxnLst/>
            <a:rect l="l" t="t" r="r" b="b"/>
            <a:pathLst>
              <a:path w="3008629" h="6858000">
                <a:moveTo>
                  <a:pt x="3008374" y="0"/>
                </a:moveTo>
                <a:lnTo>
                  <a:pt x="2043498" y="0"/>
                </a:lnTo>
                <a:lnTo>
                  <a:pt x="0" y="6857996"/>
                </a:lnTo>
                <a:lnTo>
                  <a:pt x="3008374" y="6857996"/>
                </a:lnTo>
                <a:lnTo>
                  <a:pt x="3008374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5858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1" y="0"/>
                </a:moveTo>
                <a:lnTo>
                  <a:pt x="0" y="0"/>
                </a:lnTo>
                <a:lnTo>
                  <a:pt x="1207429" y="6857996"/>
                </a:lnTo>
                <a:lnTo>
                  <a:pt x="2586141" y="6857996"/>
                </a:lnTo>
                <a:lnTo>
                  <a:pt x="2586141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3688" y="3048000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311" y="0"/>
                </a:moveTo>
                <a:lnTo>
                  <a:pt x="0" y="3809999"/>
                </a:lnTo>
                <a:lnTo>
                  <a:pt x="3258311" y="3809999"/>
                </a:lnTo>
                <a:lnTo>
                  <a:pt x="3258311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9312" y="0"/>
            <a:ext cx="2849880" cy="6858000"/>
          </a:xfrm>
          <a:custGeom>
            <a:avLst/>
            <a:gdLst/>
            <a:ahLst/>
            <a:cxnLst/>
            <a:rect l="l" t="t" r="r" b="b"/>
            <a:pathLst>
              <a:path w="2849879" h="6858000">
                <a:moveTo>
                  <a:pt x="2849639" y="0"/>
                </a:moveTo>
                <a:lnTo>
                  <a:pt x="0" y="0"/>
                </a:lnTo>
                <a:lnTo>
                  <a:pt x="2466225" y="6857996"/>
                </a:lnTo>
                <a:lnTo>
                  <a:pt x="2849639" y="6857996"/>
                </a:lnTo>
                <a:lnTo>
                  <a:pt x="284963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9649" y="0"/>
            <a:ext cx="1289685" cy="6858000"/>
          </a:xfrm>
          <a:custGeom>
            <a:avLst/>
            <a:gdLst/>
            <a:ahLst/>
            <a:cxnLst/>
            <a:rect l="l" t="t" r="r" b="b"/>
            <a:pathLst>
              <a:path w="1289684" h="6858000">
                <a:moveTo>
                  <a:pt x="1289303" y="0"/>
                </a:moveTo>
                <a:lnTo>
                  <a:pt x="1017690" y="0"/>
                </a:lnTo>
                <a:lnTo>
                  <a:pt x="0" y="6857996"/>
                </a:lnTo>
                <a:lnTo>
                  <a:pt x="1289303" y="6857996"/>
                </a:lnTo>
                <a:lnTo>
                  <a:pt x="1289303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8873" y="631063"/>
            <a:ext cx="8874252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1278" y="1155268"/>
            <a:ext cx="10429443" cy="210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8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80" y="0"/>
            <a:ext cx="4772660" cy="6868159"/>
            <a:chOff x="7421880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1524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426452" y="3683507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180577" y="0"/>
              <a:ext cx="3008630" cy="6858000"/>
            </a:xfrm>
            <a:custGeom>
              <a:avLst/>
              <a:gdLst/>
              <a:ahLst/>
              <a:cxnLst/>
              <a:rect l="l" t="t" r="r" b="b"/>
              <a:pathLst>
                <a:path w="3008629" h="6858000">
                  <a:moveTo>
                    <a:pt x="3008374" y="0"/>
                  </a:moveTo>
                  <a:lnTo>
                    <a:pt x="2043498" y="0"/>
                  </a:lnTo>
                  <a:lnTo>
                    <a:pt x="0" y="6857996"/>
                  </a:lnTo>
                  <a:lnTo>
                    <a:pt x="3008374" y="6857996"/>
                  </a:lnTo>
                  <a:lnTo>
                    <a:pt x="300837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605858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2586141" y="0"/>
                  </a:moveTo>
                  <a:lnTo>
                    <a:pt x="0" y="0"/>
                  </a:lnTo>
                  <a:lnTo>
                    <a:pt x="1207429" y="6857996"/>
                  </a:lnTo>
                  <a:lnTo>
                    <a:pt x="2586141" y="6857996"/>
                  </a:lnTo>
                  <a:lnTo>
                    <a:pt x="2586141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933688" y="3048000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311" y="0"/>
                  </a:moveTo>
                  <a:lnTo>
                    <a:pt x="0" y="3809999"/>
                  </a:lnTo>
                  <a:lnTo>
                    <a:pt x="3258311" y="3809999"/>
                  </a:lnTo>
                  <a:lnTo>
                    <a:pt x="3258311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339312" y="0"/>
              <a:ext cx="2849880" cy="6858000"/>
            </a:xfrm>
            <a:custGeom>
              <a:avLst/>
              <a:gdLst/>
              <a:ahLst/>
              <a:cxnLst/>
              <a:rect l="l" t="t" r="r" b="b"/>
              <a:pathLst>
                <a:path w="2849879" h="6858000">
                  <a:moveTo>
                    <a:pt x="2849639" y="0"/>
                  </a:moveTo>
                  <a:lnTo>
                    <a:pt x="0" y="0"/>
                  </a:lnTo>
                  <a:lnTo>
                    <a:pt x="2466225" y="6857996"/>
                  </a:lnTo>
                  <a:lnTo>
                    <a:pt x="2849639" y="6857996"/>
                  </a:lnTo>
                  <a:lnTo>
                    <a:pt x="284963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899649" y="0"/>
              <a:ext cx="1289685" cy="6858000"/>
            </a:xfrm>
            <a:custGeom>
              <a:avLst/>
              <a:gdLst/>
              <a:ahLst/>
              <a:cxnLst/>
              <a:rect l="l" t="t" r="r" b="b"/>
              <a:pathLst>
                <a:path w="1289684" h="6858000">
                  <a:moveTo>
                    <a:pt x="1289303" y="0"/>
                  </a:moveTo>
                  <a:lnTo>
                    <a:pt x="1017690" y="0"/>
                  </a:lnTo>
                  <a:lnTo>
                    <a:pt x="0" y="6857996"/>
                  </a:lnTo>
                  <a:lnTo>
                    <a:pt x="1289303" y="6857996"/>
                  </a:lnTo>
                  <a:lnTo>
                    <a:pt x="1289303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1375" cy="5666740"/>
          </a:xfrm>
          <a:custGeom>
            <a:avLst/>
            <a:gdLst/>
            <a:ahLst/>
            <a:cxnLst/>
            <a:rect l="l" t="t" r="r" b="b"/>
            <a:pathLst>
              <a:path w="841375" h="5666740">
                <a:moveTo>
                  <a:pt x="841247" y="0"/>
                </a:moveTo>
                <a:lnTo>
                  <a:pt x="0" y="0"/>
                </a:lnTo>
                <a:lnTo>
                  <a:pt x="0" y="5666232"/>
                </a:lnTo>
                <a:lnTo>
                  <a:pt x="841247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9000" y="1384503"/>
            <a:ext cx="7135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DAN PLANETE</a:t>
            </a:r>
            <a:r>
              <a:rPr sz="5400" spc="-114" dirty="0"/>
              <a:t> </a:t>
            </a:r>
            <a:r>
              <a:rPr sz="5400" spc="-5" dirty="0"/>
              <a:t>ZEMLJE</a:t>
            </a:r>
            <a:endParaRPr sz="5400"/>
          </a:p>
        </p:txBody>
      </p:sp>
      <p:sp>
        <p:nvSpPr>
          <p:cNvPr id="14" name="object 14"/>
          <p:cNvSpPr/>
          <p:nvPr/>
        </p:nvSpPr>
        <p:spPr>
          <a:xfrm>
            <a:off x="3191255" y="2804160"/>
            <a:ext cx="4782312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2197607"/>
            <a:ext cx="4785359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6474" y="631063"/>
            <a:ext cx="6933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AVIONI </a:t>
            </a:r>
            <a:r>
              <a:rPr spc="-5" dirty="0"/>
              <a:t>SU </a:t>
            </a:r>
            <a:r>
              <a:rPr spc="-45" dirty="0"/>
              <a:t>ZAGAĐIVAČI</a:t>
            </a:r>
            <a:r>
              <a:rPr spc="85" dirty="0"/>
              <a:t> </a:t>
            </a:r>
            <a:r>
              <a:rPr spc="-55" dirty="0"/>
              <a:t>VAZDUHA</a:t>
            </a:r>
          </a:p>
        </p:txBody>
      </p:sp>
      <p:sp>
        <p:nvSpPr>
          <p:cNvPr id="4" name="object 4"/>
          <p:cNvSpPr/>
          <p:nvPr/>
        </p:nvSpPr>
        <p:spPr>
          <a:xfrm>
            <a:off x="5468111" y="2197607"/>
            <a:ext cx="5004816" cy="3742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1325321"/>
            <a:ext cx="8308340" cy="444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Ljudi svojom nemarnošću bacaju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smeće</a:t>
            </a:r>
            <a:r>
              <a:rPr sz="2400" i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po</a:t>
            </a:r>
            <a:endParaRPr sz="2400" dirty="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vodama,zagađene vode </a:t>
            </a:r>
            <a:r>
              <a:rPr sz="2400" i="1" dirty="0" err="1">
                <a:solidFill>
                  <a:srgbClr val="404040"/>
                </a:solidFill>
                <a:latin typeface="Trebuchet MS"/>
                <a:cs typeface="Trebuchet MS"/>
              </a:rPr>
              <a:t>širom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5" dirty="0" err="1">
                <a:solidFill>
                  <a:srgbClr val="404040"/>
                </a:solidFill>
                <a:latin typeface="Trebuchet MS"/>
                <a:cs typeface="Trebuchet MS"/>
              </a:rPr>
              <a:t>sv</a:t>
            </a:r>
            <a:r>
              <a:rPr lang="sr-Latn-ME"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ij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eta</a:t>
            </a:r>
            <a:r>
              <a:rPr sz="2400" i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su: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okeani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mora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jezera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lang="sr-Latn-ME"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ij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eke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45" dirty="0">
                <a:solidFill>
                  <a:srgbClr val="404040"/>
                </a:solidFill>
                <a:latin typeface="Trebuchet MS"/>
                <a:cs typeface="Trebuchet MS"/>
              </a:rPr>
              <a:t>Vode </a:t>
            </a:r>
            <a:r>
              <a:rPr sz="2400" i="1" spc="-1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zagađuju bacanjem izumrlih</a:t>
            </a:r>
            <a:r>
              <a:rPr sz="24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životinja,plastikama</a:t>
            </a:r>
            <a:endParaRPr sz="2400" dirty="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sz="2400" i="1" spc="5" dirty="0">
                <a:solidFill>
                  <a:srgbClr val="404040"/>
                </a:solidFill>
                <a:latin typeface="Trebuchet MS"/>
                <a:cs typeface="Trebuchet MS"/>
              </a:rPr>
              <a:t>još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mnogo raznih predmeta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koji </a:t>
            </a:r>
            <a:r>
              <a:rPr sz="2400" i="1" spc="-10" dirty="0">
                <a:solidFill>
                  <a:srgbClr val="404040"/>
                </a:solidFill>
                <a:latin typeface="Trebuchet MS"/>
                <a:cs typeface="Trebuchet MS"/>
              </a:rPr>
              <a:t>su</a:t>
            </a:r>
            <a:r>
              <a:rPr sz="2400" i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zagađivači.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50" dirty="0">
                <a:solidFill>
                  <a:srgbClr val="404040"/>
                </a:solidFill>
                <a:latin typeface="Trebuchet MS"/>
                <a:cs typeface="Trebuchet MS"/>
              </a:rPr>
              <a:t>Takođe </a:t>
            </a:r>
            <a:r>
              <a:rPr sz="2400" i="1" spc="-1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vode zagađuju ispuštanjem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kanalizacija</a:t>
            </a:r>
            <a:r>
              <a:rPr sz="24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endParaRPr sz="2400" dirty="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ispuštanjem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hemikalija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iz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nekih</a:t>
            </a:r>
            <a:r>
              <a:rPr sz="2400" i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fabrika.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6005" y="631063"/>
            <a:ext cx="121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</a:t>
            </a:r>
            <a:r>
              <a:rPr spc="-5" dirty="0"/>
              <a:t>ODE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825" marR="5080" indent="-7467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RAZLIKA IZMEĐU ZAGAĐENOG</a:t>
            </a:r>
            <a:r>
              <a:rPr spc="-185" dirty="0"/>
              <a:t> </a:t>
            </a:r>
            <a:r>
              <a:rPr dirty="0"/>
              <a:t>I  </a:t>
            </a:r>
            <a:r>
              <a:rPr i="1" spc="-5" dirty="0"/>
              <a:t>NEZAGAĐENOG</a:t>
            </a:r>
            <a:r>
              <a:rPr i="1" spc="10" dirty="0"/>
              <a:t> </a:t>
            </a:r>
            <a:r>
              <a:rPr i="1" spc="-10" dirty="0"/>
              <a:t>OKEANA</a:t>
            </a:r>
          </a:p>
        </p:txBody>
      </p:sp>
      <p:sp>
        <p:nvSpPr>
          <p:cNvPr id="3" name="object 3"/>
          <p:cNvSpPr/>
          <p:nvPr/>
        </p:nvSpPr>
        <p:spPr>
          <a:xfrm>
            <a:off x="935736" y="2368295"/>
            <a:ext cx="4212336" cy="388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7735" y="2356104"/>
            <a:ext cx="4111752" cy="3880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" indent="-996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RAZLIKA IZMEĐU ZAGAĐENOG</a:t>
            </a:r>
            <a:r>
              <a:rPr spc="-185" dirty="0"/>
              <a:t> </a:t>
            </a:r>
            <a:r>
              <a:rPr dirty="0"/>
              <a:t>I  </a:t>
            </a:r>
            <a:r>
              <a:rPr i="1" spc="-10" dirty="0"/>
              <a:t>NEZAGAĐENOG</a:t>
            </a:r>
            <a:r>
              <a:rPr i="1" spc="15" dirty="0"/>
              <a:t> </a:t>
            </a:r>
            <a:r>
              <a:rPr i="1" spc="-5" dirty="0"/>
              <a:t>MORA</a:t>
            </a:r>
          </a:p>
        </p:txBody>
      </p:sp>
      <p:sp>
        <p:nvSpPr>
          <p:cNvPr id="3" name="object 3"/>
          <p:cNvSpPr/>
          <p:nvPr/>
        </p:nvSpPr>
        <p:spPr>
          <a:xfrm>
            <a:off x="859536" y="2255520"/>
            <a:ext cx="4114800" cy="388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9447" y="2255519"/>
            <a:ext cx="4029455" cy="3880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1929383"/>
            <a:ext cx="4910328" cy="421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633" y="272618"/>
            <a:ext cx="589724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7870" marR="5080" indent="-725805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RAZLIKA IZMEĐU ZAGAĐENOG </a:t>
            </a:r>
            <a:r>
              <a:rPr sz="3200" spc="-5" dirty="0"/>
              <a:t>I  </a:t>
            </a:r>
            <a:r>
              <a:rPr sz="3200" i="1" spc="-10" dirty="0"/>
              <a:t>NEZAGAĐENOG</a:t>
            </a:r>
            <a:r>
              <a:rPr sz="3200" i="1" spc="25" dirty="0"/>
              <a:t> </a:t>
            </a:r>
            <a:r>
              <a:rPr sz="3200" i="1" spc="-10" dirty="0"/>
              <a:t>JEZERA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663184" y="1929383"/>
            <a:ext cx="5151120" cy="421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30679"/>
            <a:ext cx="11146790" cy="5227320"/>
            <a:chOff x="0" y="1630679"/>
            <a:chExt cx="11146790" cy="5227320"/>
          </a:xfrm>
        </p:grpSpPr>
        <p:sp>
          <p:nvSpPr>
            <p:cNvPr id="3" name="object 3"/>
            <p:cNvSpPr/>
            <p:nvPr/>
          </p:nvSpPr>
          <p:spPr>
            <a:xfrm>
              <a:off x="457200" y="1630679"/>
              <a:ext cx="5334000" cy="4517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12535" y="1630679"/>
              <a:ext cx="5334000" cy="4517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5657" y="392429"/>
            <a:ext cx="6275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 marR="5080" indent="-10610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RAZLIKA IZMEĐU ZAGAĐENE</a:t>
            </a:r>
            <a:r>
              <a:rPr spc="-165" dirty="0"/>
              <a:t> </a:t>
            </a:r>
            <a:r>
              <a:rPr dirty="0"/>
              <a:t>I  </a:t>
            </a:r>
            <a:r>
              <a:rPr i="1" spc="-5" dirty="0"/>
              <a:t>NEZAGAĐENE </a:t>
            </a:r>
            <a:r>
              <a:rPr i="1" dirty="0"/>
              <a:t>R</a:t>
            </a:r>
            <a:r>
              <a:rPr lang="sr-Latn-ME" i="1" dirty="0"/>
              <a:t>IJ</a:t>
            </a:r>
            <a:r>
              <a:rPr i="1" dirty="0"/>
              <a:t>EKE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153" y="631063"/>
            <a:ext cx="671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UGINULE </a:t>
            </a:r>
            <a:r>
              <a:rPr spc="-5" dirty="0"/>
              <a:t>ŽIVOTINJE </a:t>
            </a:r>
            <a:r>
              <a:rPr dirty="0"/>
              <a:t>U</a:t>
            </a:r>
            <a:r>
              <a:rPr spc="-10" dirty="0"/>
              <a:t> VODAMA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581911"/>
            <a:ext cx="5068824" cy="4846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5791" y="1581911"/>
            <a:ext cx="5559552" cy="484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3336"/>
            <a:ext cx="4425696" cy="566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2728" y="3660647"/>
            <a:ext cx="5047487" cy="27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2728" y="783336"/>
            <a:ext cx="5047487" cy="278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9D4A02-EF4F-4C95-9134-5B919060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3" y="137529"/>
            <a:ext cx="8874252" cy="553998"/>
          </a:xfrm>
        </p:spPr>
        <p:txBody>
          <a:bodyPr/>
          <a:lstStyle/>
          <a:p>
            <a:r>
              <a:rPr lang="sr-Latn-ME" dirty="0"/>
              <a:t>NEDOSTATAK ČISTE VODE U SVIJETU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442" y="431749"/>
            <a:ext cx="59264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ISPUŠTANJE </a:t>
            </a:r>
            <a:r>
              <a:rPr spc="-5" dirty="0"/>
              <a:t>KANALIZACIJA</a:t>
            </a:r>
            <a:r>
              <a:rPr spc="-150" dirty="0"/>
              <a:t> </a:t>
            </a:r>
            <a:r>
              <a:rPr dirty="0"/>
              <a:t>I</a:t>
            </a: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HEMIKALIJA </a:t>
            </a:r>
            <a:r>
              <a:rPr dirty="0"/>
              <a:t>U</a:t>
            </a:r>
            <a:r>
              <a:rPr spc="-145" dirty="0"/>
              <a:t> </a:t>
            </a:r>
            <a:r>
              <a:rPr spc="-5" dirty="0"/>
              <a:t>VODAMA</a:t>
            </a:r>
          </a:p>
        </p:txBody>
      </p:sp>
      <p:sp>
        <p:nvSpPr>
          <p:cNvPr id="3" name="object 3"/>
          <p:cNvSpPr/>
          <p:nvPr/>
        </p:nvSpPr>
        <p:spPr>
          <a:xfrm>
            <a:off x="676655" y="1761744"/>
            <a:ext cx="4858512" cy="455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3184" y="1761743"/>
            <a:ext cx="5733288" cy="470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6105" y="139141"/>
            <a:ext cx="1587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POŽARI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0" y="780287"/>
            <a:ext cx="4690872" cy="5477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655" y="816863"/>
            <a:ext cx="4901184" cy="5477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62C5-72C9-48B2-9521-B9A189DF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873" y="631063"/>
            <a:ext cx="8874252" cy="5539978"/>
          </a:xfrm>
        </p:spPr>
        <p:txBody>
          <a:bodyPr/>
          <a:lstStyle/>
          <a:p>
            <a:r>
              <a:rPr lang="sr-Latn-ME" dirty="0"/>
              <a:t>Prezentaciju radili:</a:t>
            </a:r>
            <a:br>
              <a:rPr lang="sr-Latn-ME" dirty="0"/>
            </a:br>
            <a:br>
              <a:rPr lang="sr-Latn-ME" dirty="0"/>
            </a:br>
            <a:r>
              <a:rPr lang="sr-Latn-ME" dirty="0"/>
              <a:t>Agović Delila</a:t>
            </a:r>
            <a:br>
              <a:rPr lang="sr-Latn-ME" dirty="0"/>
            </a:br>
            <a:r>
              <a:rPr lang="sr-Latn-ME" dirty="0"/>
              <a:t>Džudžević Nahla</a:t>
            </a:r>
            <a:br>
              <a:rPr lang="sr-Latn-ME" dirty="0"/>
            </a:br>
            <a:r>
              <a:rPr lang="sr-Latn-ME" dirty="0"/>
              <a:t>Kalač Naima</a:t>
            </a:r>
            <a:br>
              <a:rPr lang="sr-Latn-ME" dirty="0"/>
            </a:br>
            <a:r>
              <a:rPr lang="sr-Latn-ME" dirty="0"/>
              <a:t>Šutković Almina</a:t>
            </a:r>
            <a:br>
              <a:rPr lang="sr-Latn-ME" dirty="0"/>
            </a:br>
            <a:r>
              <a:rPr lang="sr-Latn-ME" dirty="0"/>
              <a:t>Dedeić Hamza</a:t>
            </a:r>
            <a:br>
              <a:rPr lang="sr-Latn-ME" dirty="0"/>
            </a:br>
            <a:r>
              <a:rPr lang="sr-Latn-ME" dirty="0"/>
              <a:t>Seferović Rejhan</a:t>
            </a:r>
            <a:br>
              <a:rPr lang="sr-Latn-ME" dirty="0"/>
            </a:br>
            <a:r>
              <a:rPr lang="sr-Latn-ME" dirty="0"/>
              <a:t>Alić Ensar</a:t>
            </a:r>
            <a:br>
              <a:rPr lang="sr-Latn-ME" dirty="0"/>
            </a:br>
            <a:r>
              <a:rPr lang="sr-Latn-ME" dirty="0"/>
              <a:t>Šukurica Daris</a:t>
            </a:r>
          </a:p>
        </p:txBody>
      </p:sp>
    </p:spTree>
    <p:extLst>
      <p:ext uri="{BB962C8B-B14F-4D97-AF65-F5344CB8AC3E}">
        <p14:creationId xmlns:p14="http://schemas.microsoft.com/office/powerpoint/2010/main" val="51995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376" y="631063"/>
            <a:ext cx="342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rebuchet MS"/>
                <a:cs typeface="Trebuchet MS"/>
              </a:rPr>
              <a:t>Čuvajmo</a:t>
            </a:r>
            <a:r>
              <a:rPr i="0" spc="-45" dirty="0">
                <a:latin typeface="Trebuchet MS"/>
                <a:cs typeface="Trebuchet MS"/>
              </a:rPr>
              <a:t> </a:t>
            </a:r>
            <a:r>
              <a:rPr sz="3200" i="0" spc="-10" dirty="0">
                <a:latin typeface="Trebuchet MS"/>
                <a:cs typeface="Trebuchet MS"/>
              </a:rPr>
              <a:t>prirodu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6216" y="1179574"/>
            <a:ext cx="4191000" cy="558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3728" y="1179574"/>
            <a:ext cx="5373624" cy="558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39" y="339344"/>
            <a:ext cx="362140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i="0" spc="-45" dirty="0">
                <a:latin typeface="Trebuchet MS"/>
                <a:cs typeface="Trebuchet MS"/>
              </a:rPr>
              <a:t>ČUVAJMO</a:t>
            </a:r>
            <a:r>
              <a:rPr sz="3200" i="0" spc="-25" dirty="0">
                <a:latin typeface="Trebuchet MS"/>
                <a:cs typeface="Trebuchet MS"/>
              </a:rPr>
              <a:t> </a:t>
            </a:r>
            <a:r>
              <a:rPr sz="3200" i="0" spc="-10" dirty="0">
                <a:latin typeface="Trebuchet MS"/>
                <a:cs typeface="Trebuchet MS"/>
              </a:rPr>
              <a:t>PRIRODU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1144" y="914400"/>
            <a:ext cx="4501896" cy="544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479" y="914400"/>
            <a:ext cx="4352544" cy="544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29184"/>
            <a:ext cx="5120640" cy="6199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9967" y="329184"/>
            <a:ext cx="5120640" cy="6199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967" y="252221"/>
            <a:ext cx="385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IZREKE </a:t>
            </a:r>
            <a:r>
              <a:rPr dirty="0"/>
              <a:t>O</a:t>
            </a:r>
            <a:r>
              <a:rPr spc="-80" dirty="0"/>
              <a:t> </a:t>
            </a:r>
            <a:r>
              <a:rPr dirty="0"/>
              <a:t>PRIRODI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278" y="1155268"/>
            <a:ext cx="8181975" cy="210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41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5" dirty="0">
                <a:latin typeface="Arial"/>
                <a:cs typeface="Arial"/>
              </a:rPr>
              <a:t>Priroda </a:t>
            </a:r>
            <a:r>
              <a:rPr sz="2400" i="1" dirty="0">
                <a:latin typeface="Arial"/>
                <a:cs typeface="Arial"/>
              </a:rPr>
              <a:t>je jedina knjiga koja na </a:t>
            </a:r>
            <a:r>
              <a:rPr sz="2400" i="1" spc="-5" dirty="0">
                <a:latin typeface="Arial"/>
                <a:cs typeface="Arial"/>
              </a:rPr>
              <a:t>svim listovima </a:t>
            </a:r>
            <a:r>
              <a:rPr sz="2400" i="1" dirty="0">
                <a:latin typeface="Arial"/>
                <a:cs typeface="Arial"/>
              </a:rPr>
              <a:t>nudi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mnogo</a:t>
            </a:r>
            <a:endParaRPr sz="2400">
              <a:latin typeface="Arial"/>
              <a:cs typeface="Arial"/>
            </a:endParaRPr>
          </a:p>
          <a:p>
            <a:pPr marL="348615" algn="ctr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latin typeface="Arial"/>
                <a:cs typeface="Arial"/>
              </a:rPr>
              <a:t>sadržaja.</a:t>
            </a:r>
            <a:endParaRPr sz="24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  <a:spcBef>
                <a:spcPts val="1005"/>
              </a:spcBef>
              <a:tabLst>
                <a:tab pos="35115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Ako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pratimo prirodu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kao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vođu, nikad nećemo</a:t>
            </a:r>
            <a:r>
              <a:rPr sz="24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zalutati.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90"/>
              </a:spcBef>
              <a:tabLst>
                <a:tab pos="34417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Priroda nam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skriva svoje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tajne jer je veličanstvena, a</a:t>
            </a:r>
            <a:r>
              <a:rPr sz="2400" i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ne</a:t>
            </a:r>
            <a:endParaRPr sz="2400">
              <a:latin typeface="Trebuchet MS"/>
              <a:cs typeface="Trebuchet MS"/>
            </a:endParaRPr>
          </a:p>
          <a:p>
            <a:pPr marL="347345" algn="ctr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jer je</a:t>
            </a:r>
            <a:r>
              <a:rPr sz="2400" i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varalica.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3583" y="3429000"/>
            <a:ext cx="4117848" cy="2947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0" y="3429000"/>
            <a:ext cx="3983735" cy="2947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5" y="378663"/>
            <a:ext cx="590422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i="0" spc="-10" dirty="0">
                <a:latin typeface="Trebuchet MS"/>
                <a:cs typeface="Trebuchet MS"/>
              </a:rPr>
              <a:t>NA </a:t>
            </a:r>
            <a:r>
              <a:rPr sz="3200" b="0" i="0" spc="-15" dirty="0">
                <a:latin typeface="Trebuchet MS"/>
                <a:cs typeface="Trebuchet MS"/>
              </a:rPr>
              <a:t>MLADJIMA </a:t>
            </a:r>
            <a:r>
              <a:rPr sz="3200" b="0" i="0" spc="-10" dirty="0">
                <a:latin typeface="Trebuchet MS"/>
                <a:cs typeface="Trebuchet MS"/>
              </a:rPr>
              <a:t>SV</a:t>
            </a:r>
            <a:r>
              <a:rPr lang="sr-Latn-ME" sz="3200" b="0" i="0" spc="-10" dirty="0">
                <a:latin typeface="Trebuchet MS"/>
                <a:cs typeface="Trebuchet MS"/>
              </a:rPr>
              <a:t>IJ</a:t>
            </a:r>
            <a:r>
              <a:rPr sz="3200" b="0" i="0" spc="-10" dirty="0">
                <a:latin typeface="Trebuchet MS"/>
                <a:cs typeface="Trebuchet MS"/>
              </a:rPr>
              <a:t>ET</a:t>
            </a:r>
            <a:r>
              <a:rPr sz="3200" b="0" i="0" spc="-325" dirty="0">
                <a:latin typeface="Trebuchet MS"/>
                <a:cs typeface="Trebuchet MS"/>
              </a:rPr>
              <a:t> </a:t>
            </a:r>
            <a:r>
              <a:rPr sz="3200" b="0" i="0" spc="-65" dirty="0">
                <a:latin typeface="Trebuchet MS"/>
                <a:cs typeface="Trebuchet MS"/>
              </a:rPr>
              <a:t>OSTAJE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0703" y="1060703"/>
            <a:ext cx="7909559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313943"/>
            <a:ext cx="8217408" cy="623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810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CF798-ADE5-49B6-915E-B29FFE90DF2A}"/>
              </a:ext>
            </a:extLst>
          </p:cNvPr>
          <p:cNvSpPr txBox="1"/>
          <p:nvPr/>
        </p:nvSpPr>
        <p:spPr>
          <a:xfrm>
            <a:off x="2238703" y="2632840"/>
            <a:ext cx="676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7200" dirty="0">
                <a:solidFill>
                  <a:srgbClr val="00B050"/>
                </a:solidFill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244564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179" y="502107"/>
            <a:ext cx="78847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057910" algn="l"/>
                <a:tab pos="2298700" algn="l"/>
                <a:tab pos="3442335" algn="l"/>
                <a:tab pos="3914775" algn="l"/>
                <a:tab pos="5478780" algn="l"/>
                <a:tab pos="6097905" algn="l"/>
                <a:tab pos="7122159" algn="l"/>
              </a:tabLst>
            </a:pPr>
            <a:r>
              <a:rPr sz="1900" b="0" i="0" spc="350" dirty="0">
                <a:latin typeface="Arial"/>
                <a:cs typeface="Arial"/>
              </a:rPr>
              <a:t>	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n	</a:t>
            </a:r>
            <a:r>
              <a:rPr sz="2400" b="0" spc="-5" dirty="0">
                <a:solidFill>
                  <a:srgbClr val="404040"/>
                </a:solidFill>
                <a:latin typeface="Trebuchet MS"/>
                <a:cs typeface="Trebuchet MS"/>
              </a:rPr>
              <a:t>pl</a:t>
            </a:r>
            <a:r>
              <a:rPr sz="2400" b="0" spc="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b="0" spc="-5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e	</a:t>
            </a:r>
            <a:r>
              <a:rPr sz="2400" b="0" spc="-5" dirty="0">
                <a:solidFill>
                  <a:srgbClr val="404040"/>
                </a:solidFill>
                <a:latin typeface="Trebuchet MS"/>
                <a:cs typeface="Trebuchet MS"/>
              </a:rPr>
              <a:t>Zeml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je	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e	o</a:t>
            </a:r>
            <a:r>
              <a:rPr sz="2400" b="0" spc="1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400" b="0" spc="-5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ž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va	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400" b="0" spc="-1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.	Ap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ila	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godine.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5392" y="1277111"/>
            <a:ext cx="5114544" cy="510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30" y="608456"/>
            <a:ext cx="8442325" cy="5818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715" indent="-344805" algn="just">
              <a:lnSpc>
                <a:spcPct val="100000"/>
              </a:lnSpc>
              <a:spcBef>
                <a:spcPts val="90"/>
              </a:spcBef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sz="1400" i="1" spc="-10" dirty="0">
                <a:latin typeface="Verdana"/>
                <a:cs typeface="Verdana"/>
              </a:rPr>
              <a:t>Dana </a:t>
            </a:r>
            <a:r>
              <a:rPr sz="1400" i="1" spc="-5" dirty="0">
                <a:latin typeface="Verdana"/>
                <a:cs typeface="Verdana"/>
              </a:rPr>
              <a:t>22-og aprila </a:t>
            </a:r>
            <a:r>
              <a:rPr sz="1400" i="1" spc="-10" dirty="0">
                <a:latin typeface="Verdana"/>
                <a:cs typeface="Verdana"/>
              </a:rPr>
              <a:t>se </a:t>
            </a:r>
            <a:r>
              <a:rPr sz="1400" i="1" spc="-5" dirty="0" err="1">
                <a:latin typeface="Verdana"/>
                <a:cs typeface="Verdana"/>
              </a:rPr>
              <a:t>širom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sv</a:t>
            </a:r>
            <a:r>
              <a:rPr lang="sr-Latn-ME" sz="1400" i="1" spc="-5" dirty="0">
                <a:latin typeface="Verdana"/>
                <a:cs typeface="Verdana"/>
              </a:rPr>
              <a:t>ij</a:t>
            </a:r>
            <a:r>
              <a:rPr sz="1400" i="1" spc="-5" dirty="0">
                <a:latin typeface="Verdana"/>
                <a:cs typeface="Verdana"/>
              </a:rPr>
              <a:t>eta </a:t>
            </a:r>
            <a:r>
              <a:rPr sz="1400" i="1" spc="-10" dirty="0">
                <a:latin typeface="Verdana"/>
                <a:cs typeface="Verdana"/>
              </a:rPr>
              <a:t>slavi Dan planete </a:t>
            </a:r>
            <a:r>
              <a:rPr sz="1400" i="1" spc="-5" dirty="0">
                <a:latin typeface="Verdana"/>
                <a:cs typeface="Verdana"/>
              </a:rPr>
              <a:t>Zemlje. </a:t>
            </a:r>
            <a:r>
              <a:rPr sz="1400" i="1" spc="-10" dirty="0">
                <a:latin typeface="Verdana"/>
                <a:cs typeface="Verdana"/>
              </a:rPr>
              <a:t>L</a:t>
            </a:r>
            <a:r>
              <a:rPr lang="sr-Latn-ME" sz="1400" i="1" spc="-10" dirty="0">
                <a:latin typeface="Verdana"/>
                <a:cs typeface="Verdana"/>
              </a:rPr>
              <a:t>ij</a:t>
            </a:r>
            <a:r>
              <a:rPr sz="1400" i="1" spc="-10" dirty="0" err="1">
                <a:latin typeface="Verdana"/>
                <a:cs typeface="Verdana"/>
              </a:rPr>
              <a:t>epo</a:t>
            </a:r>
            <a:r>
              <a:rPr sz="1400" i="1" spc="-10" dirty="0">
                <a:latin typeface="Verdana"/>
                <a:cs typeface="Verdana"/>
              </a:rPr>
              <a:t>! </a:t>
            </a:r>
            <a:r>
              <a:rPr sz="1400" i="1" spc="-5" dirty="0">
                <a:latin typeface="Verdana"/>
                <a:cs typeface="Verdana"/>
              </a:rPr>
              <a:t>Pitanje je </a:t>
            </a:r>
            <a:r>
              <a:rPr sz="1400" i="1" spc="-10" dirty="0">
                <a:latin typeface="Verdana"/>
                <a:cs typeface="Verdana"/>
              </a:rPr>
              <a:t>da </a:t>
            </a:r>
            <a:r>
              <a:rPr sz="1400" i="1" spc="10" dirty="0">
                <a:latin typeface="Verdana"/>
                <a:cs typeface="Verdana"/>
              </a:rPr>
              <a:t>li </a:t>
            </a:r>
            <a:r>
              <a:rPr sz="1400" i="1" spc="-5" dirty="0">
                <a:latin typeface="Verdana"/>
                <a:cs typeface="Verdana"/>
              </a:rPr>
              <a:t>je </a:t>
            </a:r>
            <a:r>
              <a:rPr sz="1400" i="1" spc="-90" dirty="0">
                <a:latin typeface="Verdana"/>
                <a:cs typeface="Verdana"/>
              </a:rPr>
              <a:t>to  </a:t>
            </a:r>
            <a:r>
              <a:rPr sz="1400" i="1" spc="-5" dirty="0">
                <a:latin typeface="Verdana"/>
                <a:cs typeface="Verdana"/>
              </a:rPr>
              <a:t>dovoljno </a:t>
            </a:r>
            <a:r>
              <a:rPr sz="1400" i="1" spc="-10" dirty="0">
                <a:latin typeface="Verdana"/>
                <a:cs typeface="Verdana"/>
              </a:rPr>
              <a:t>posvetiti </a:t>
            </a:r>
            <a:r>
              <a:rPr sz="1400" i="1" spc="-5" dirty="0">
                <a:latin typeface="Verdana"/>
                <a:cs typeface="Verdana"/>
              </a:rPr>
              <a:t>jedan </a:t>
            </a:r>
            <a:r>
              <a:rPr sz="1400" i="1" spc="-10" dirty="0">
                <a:latin typeface="Verdana"/>
                <a:cs typeface="Verdana"/>
              </a:rPr>
              <a:t>dan u </a:t>
            </a:r>
            <a:r>
              <a:rPr sz="1400" i="1" spc="-5" dirty="0">
                <a:latin typeface="Verdana"/>
                <a:cs typeface="Verdana"/>
              </a:rPr>
              <a:t>godini dobrobiti naše planete. Ljudska vrsta je </a:t>
            </a:r>
            <a:r>
              <a:rPr sz="1400" i="1" spc="-10" dirty="0">
                <a:latin typeface="Verdana"/>
                <a:cs typeface="Verdana"/>
              </a:rPr>
              <a:t>u svojoj  </a:t>
            </a:r>
            <a:r>
              <a:rPr sz="1400" i="1" spc="-5" dirty="0">
                <a:latin typeface="Verdana"/>
                <a:cs typeface="Verdana"/>
              </a:rPr>
              <a:t>egoističnosti, sebičnosti dovela </a:t>
            </a:r>
            <a:r>
              <a:rPr sz="1400" i="1" dirty="0">
                <a:latin typeface="Verdana"/>
                <a:cs typeface="Verdana"/>
              </a:rPr>
              <a:t>našu </a:t>
            </a:r>
            <a:r>
              <a:rPr sz="1400" i="1" spc="-5" dirty="0">
                <a:latin typeface="Verdana"/>
                <a:cs typeface="Verdana"/>
              </a:rPr>
              <a:t>zeleno-plavu oazu u svemiru </a:t>
            </a:r>
            <a:r>
              <a:rPr sz="1400" i="1" dirty="0">
                <a:latin typeface="Verdana"/>
                <a:cs typeface="Verdana"/>
              </a:rPr>
              <a:t>do </a:t>
            </a:r>
            <a:r>
              <a:rPr sz="1400" i="1" spc="-5" dirty="0">
                <a:latin typeface="Verdana"/>
                <a:cs typeface="Verdana"/>
              </a:rPr>
              <a:t>ruba propasti. I to  </a:t>
            </a:r>
            <a:r>
              <a:rPr sz="1400" i="1" spc="-15" dirty="0">
                <a:latin typeface="Verdana"/>
                <a:cs typeface="Verdana"/>
              </a:rPr>
              <a:t>svojim </a:t>
            </a:r>
            <a:r>
              <a:rPr sz="1400" i="1" spc="-10" dirty="0">
                <a:latin typeface="Verdana"/>
                <a:cs typeface="Verdana"/>
              </a:rPr>
              <a:t>đubretom, </a:t>
            </a:r>
            <a:r>
              <a:rPr sz="1400" i="1" spc="-15" dirty="0">
                <a:latin typeface="Verdana"/>
                <a:cs typeface="Verdana"/>
              </a:rPr>
              <a:t>ostacima </a:t>
            </a:r>
            <a:r>
              <a:rPr sz="1400" i="1" spc="-5" dirty="0">
                <a:latin typeface="Verdana"/>
                <a:cs typeface="Verdana"/>
              </a:rPr>
              <a:t>i </a:t>
            </a:r>
            <a:r>
              <a:rPr sz="1400" i="1" spc="-10" dirty="0">
                <a:latin typeface="Verdana"/>
                <a:cs typeface="Verdana"/>
              </a:rPr>
              <a:t>otpatcima neodgovornog </a:t>
            </a:r>
            <a:r>
              <a:rPr sz="1400" i="1" spc="-5" dirty="0">
                <a:latin typeface="Verdana"/>
                <a:cs typeface="Verdana"/>
              </a:rPr>
              <a:t>i </a:t>
            </a:r>
            <a:r>
              <a:rPr sz="1400" i="1" spc="-10" dirty="0">
                <a:latin typeface="Verdana"/>
                <a:cs typeface="Verdana"/>
              </a:rPr>
              <a:t>sebičnog</a:t>
            </a:r>
            <a:r>
              <a:rPr sz="1400" i="1" spc="36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življenja.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>
                <a:latin typeface="Verdana"/>
                <a:cs typeface="Verdana"/>
              </a:rPr>
              <a:t>Ovaj </a:t>
            </a:r>
            <a:r>
              <a:rPr sz="1400" i="1" spc="-5" dirty="0">
                <a:latin typeface="Verdana"/>
                <a:cs typeface="Verdana"/>
              </a:rPr>
              <a:t>praznik </a:t>
            </a:r>
            <a:r>
              <a:rPr sz="1400" i="1" spc="-10" dirty="0">
                <a:latin typeface="Verdana"/>
                <a:cs typeface="Verdana"/>
              </a:rPr>
              <a:t>ima </a:t>
            </a:r>
            <a:r>
              <a:rPr sz="1400" i="1" spc="-15" dirty="0">
                <a:latin typeface="Verdana"/>
                <a:cs typeface="Verdana"/>
              </a:rPr>
              <a:t>za </a:t>
            </a:r>
            <a:r>
              <a:rPr sz="1400" i="1" spc="-10" dirty="0">
                <a:latin typeface="Verdana"/>
                <a:cs typeface="Verdana"/>
              </a:rPr>
              <a:t>cilj da poveća </a:t>
            </a:r>
            <a:r>
              <a:rPr sz="1400" i="1" spc="-5" dirty="0">
                <a:latin typeface="Verdana"/>
                <a:cs typeface="Verdana"/>
              </a:rPr>
              <a:t>odgovornost ljudi </a:t>
            </a:r>
            <a:r>
              <a:rPr sz="1400" i="1" spc="-15" dirty="0">
                <a:latin typeface="Verdana"/>
                <a:cs typeface="Verdana"/>
              </a:rPr>
              <a:t>za </a:t>
            </a:r>
            <a:r>
              <a:rPr sz="1400" i="1" spc="-5" dirty="0">
                <a:latin typeface="Verdana"/>
                <a:cs typeface="Verdana"/>
              </a:rPr>
              <a:t>ugroženost </a:t>
            </a:r>
            <a:r>
              <a:rPr sz="1400" i="1" spc="-10" dirty="0">
                <a:latin typeface="Verdana"/>
                <a:cs typeface="Verdana"/>
              </a:rPr>
              <a:t>životne</a:t>
            </a:r>
            <a:r>
              <a:rPr sz="1400" i="1" spc="18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okoline.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Verdana"/>
              <a:cs typeface="Verdana"/>
            </a:endParaRPr>
          </a:p>
          <a:p>
            <a:pPr marL="356870" marR="6350" indent="-344805" algn="just">
              <a:lnSpc>
                <a:spcPct val="100000"/>
              </a:lnSpc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sz="1400" i="1" spc="-5" dirty="0">
                <a:latin typeface="Verdana"/>
                <a:cs typeface="Verdana"/>
              </a:rPr>
              <a:t>„Neka </a:t>
            </a:r>
            <a:r>
              <a:rPr sz="1400" i="1" spc="-10" dirty="0">
                <a:latin typeface="Verdana"/>
                <a:cs typeface="Verdana"/>
              </a:rPr>
              <a:t>budu </a:t>
            </a:r>
            <a:r>
              <a:rPr sz="1400" i="1" spc="-5" dirty="0">
                <a:latin typeface="Verdana"/>
                <a:cs typeface="Verdana"/>
              </a:rPr>
              <a:t>samo mirni i veseli </a:t>
            </a:r>
            <a:r>
              <a:rPr sz="1400" i="1" spc="-10" dirty="0">
                <a:latin typeface="Verdana"/>
                <a:cs typeface="Verdana"/>
              </a:rPr>
              <a:t>Dani </a:t>
            </a:r>
            <a:r>
              <a:rPr sz="1400" i="1" spc="-5" dirty="0">
                <a:latin typeface="Verdana"/>
                <a:cs typeface="Verdana"/>
              </a:rPr>
              <a:t>Zemlje </a:t>
            </a:r>
            <a:r>
              <a:rPr sz="1400" i="1" spc="-10" dirty="0">
                <a:latin typeface="Verdana"/>
                <a:cs typeface="Verdana"/>
              </a:rPr>
              <a:t>u </a:t>
            </a:r>
            <a:r>
              <a:rPr sz="1400" i="1" spc="-5" dirty="0">
                <a:latin typeface="Verdana"/>
                <a:cs typeface="Verdana"/>
              </a:rPr>
              <a:t>budućnosti </a:t>
            </a:r>
            <a:r>
              <a:rPr sz="1400" i="1" spc="-15" dirty="0">
                <a:latin typeface="Verdana"/>
                <a:cs typeface="Verdana"/>
              </a:rPr>
              <a:t>za </a:t>
            </a:r>
            <a:r>
              <a:rPr sz="1400" i="1" spc="5" dirty="0" err="1">
                <a:latin typeface="Verdana"/>
                <a:cs typeface="Verdana"/>
              </a:rPr>
              <a:t>naš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l</a:t>
            </a:r>
            <a:r>
              <a:rPr lang="sr-Latn-ME" sz="1400" i="1" spc="-5" dirty="0">
                <a:latin typeface="Verdana"/>
                <a:cs typeface="Verdana"/>
              </a:rPr>
              <a:t>ij</a:t>
            </a:r>
            <a:r>
              <a:rPr sz="1400" i="1" spc="-5" dirty="0">
                <a:latin typeface="Verdana"/>
                <a:cs typeface="Verdana"/>
              </a:rPr>
              <a:t>epi vasionski </a:t>
            </a:r>
            <a:r>
              <a:rPr sz="1400" i="1" spc="-45" dirty="0">
                <a:latin typeface="Verdana"/>
                <a:cs typeface="Verdana"/>
              </a:rPr>
              <a:t>brod  </a:t>
            </a:r>
            <a:r>
              <a:rPr sz="1400" i="1" spc="-10" dirty="0">
                <a:latin typeface="Verdana"/>
                <a:cs typeface="Verdana"/>
              </a:rPr>
              <a:t>Zemlja </a:t>
            </a:r>
            <a:r>
              <a:rPr sz="1400" i="1" spc="-5" dirty="0">
                <a:latin typeface="Verdana"/>
                <a:cs typeface="Verdana"/>
              </a:rPr>
              <a:t>koji nastavlja </a:t>
            </a:r>
            <a:r>
              <a:rPr sz="1400" i="1" spc="-10" dirty="0">
                <a:latin typeface="Verdana"/>
                <a:cs typeface="Verdana"/>
              </a:rPr>
              <a:t>da se </a:t>
            </a:r>
            <a:r>
              <a:rPr sz="1400" i="1" spc="-5" dirty="0">
                <a:latin typeface="Verdana"/>
                <a:cs typeface="Verdana"/>
              </a:rPr>
              <a:t>okreće i kruži </a:t>
            </a:r>
            <a:r>
              <a:rPr sz="1400" i="1" spc="-10" dirty="0">
                <a:latin typeface="Verdana"/>
                <a:cs typeface="Verdana"/>
              </a:rPr>
              <a:t>u </a:t>
            </a:r>
            <a:r>
              <a:rPr sz="1400" i="1" spc="-5" dirty="0">
                <a:latin typeface="Verdana"/>
                <a:cs typeface="Verdana"/>
              </a:rPr>
              <a:t>hladnoj vasioni </a:t>
            </a:r>
            <a:r>
              <a:rPr sz="1400" i="1" spc="-10" dirty="0">
                <a:latin typeface="Verdana"/>
                <a:cs typeface="Verdana"/>
              </a:rPr>
              <a:t>sa </a:t>
            </a:r>
            <a:r>
              <a:rPr sz="1400" i="1" spc="-5" dirty="0">
                <a:latin typeface="Verdana"/>
                <a:cs typeface="Verdana"/>
              </a:rPr>
              <a:t>njegovim toplim i lomljivim  </a:t>
            </a:r>
            <a:r>
              <a:rPr sz="1400" i="1" spc="-10" dirty="0">
                <a:latin typeface="Verdana"/>
                <a:cs typeface="Verdana"/>
              </a:rPr>
              <a:t>tovarom vedrog</a:t>
            </a:r>
            <a:r>
              <a:rPr sz="1400" i="1" spc="6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života.“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 err="1">
                <a:latin typeface="Verdana"/>
                <a:cs typeface="Verdana"/>
              </a:rPr>
              <a:t>Širom</a:t>
            </a:r>
            <a:r>
              <a:rPr sz="1400" i="1" spc="125" dirty="0">
                <a:latin typeface="Verdana"/>
                <a:cs typeface="Verdana"/>
              </a:rPr>
              <a:t> </a:t>
            </a:r>
            <a:r>
              <a:rPr sz="1400" i="1" spc="-10" dirty="0" err="1">
                <a:latin typeface="Verdana"/>
                <a:cs typeface="Verdana"/>
              </a:rPr>
              <a:t>sv</a:t>
            </a:r>
            <a:r>
              <a:rPr lang="sr-Latn-ME" sz="1400" i="1" spc="-10" dirty="0">
                <a:latin typeface="Verdana"/>
                <a:cs typeface="Verdana"/>
              </a:rPr>
              <a:t>ij</a:t>
            </a:r>
            <a:r>
              <a:rPr sz="1400" i="1" spc="-10" dirty="0">
                <a:latin typeface="Verdana"/>
                <a:cs typeface="Verdana"/>
              </a:rPr>
              <a:t>eta</a:t>
            </a:r>
            <a:r>
              <a:rPr sz="1400" i="1" spc="125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organizuj</a:t>
            </a:r>
            <a:r>
              <a:rPr lang="sr-Latn-ME" sz="1400" i="1" spc="-5" dirty="0">
                <a:latin typeface="Verdana"/>
                <a:cs typeface="Verdana"/>
              </a:rPr>
              <a:t>u</a:t>
            </a:r>
            <a:r>
              <a:rPr sz="1400" i="1" spc="13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se</a:t>
            </a:r>
            <a:r>
              <a:rPr sz="1400" i="1" spc="1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raznovrsne</a:t>
            </a:r>
            <a:r>
              <a:rPr sz="1400" i="1" spc="13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akcije</a:t>
            </a:r>
            <a:r>
              <a:rPr sz="1400" i="1" spc="1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i</a:t>
            </a:r>
            <a:r>
              <a:rPr sz="1400" i="1" spc="1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manifestacije,</a:t>
            </a:r>
            <a:r>
              <a:rPr sz="1400" i="1" spc="1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koje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imaju</a:t>
            </a:r>
            <a:r>
              <a:rPr sz="1400" i="1" spc="140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za</a:t>
            </a:r>
            <a:r>
              <a:rPr sz="1400" i="1" spc="114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cilj</a:t>
            </a:r>
            <a:r>
              <a:rPr sz="1400" i="1" spc="114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podizanje</a:t>
            </a:r>
            <a:r>
              <a:rPr lang="sr-Latn-ME" sz="1400" dirty="0">
                <a:latin typeface="Verdana"/>
                <a:cs typeface="Verdana"/>
              </a:rPr>
              <a:t> </a:t>
            </a:r>
            <a:r>
              <a:rPr sz="1400" i="1" spc="-10" dirty="0" err="1">
                <a:latin typeface="Verdana"/>
                <a:cs typeface="Verdana"/>
              </a:rPr>
              <a:t>sv</a:t>
            </a:r>
            <a:r>
              <a:rPr lang="sr-Latn-ME" sz="1400" i="1" spc="-10" dirty="0">
                <a:latin typeface="Verdana"/>
                <a:cs typeface="Verdana"/>
              </a:rPr>
              <a:t>ij</a:t>
            </a:r>
            <a:r>
              <a:rPr sz="1400" i="1" spc="-10" dirty="0" err="1">
                <a:latin typeface="Verdana"/>
                <a:cs typeface="Verdana"/>
              </a:rPr>
              <a:t>esti</a:t>
            </a:r>
            <a:r>
              <a:rPr sz="1400" i="1" spc="-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 </a:t>
            </a:r>
            <a:r>
              <a:rPr sz="1400" i="1" spc="-10" dirty="0">
                <a:latin typeface="Verdana"/>
                <a:cs typeface="Verdana"/>
              </a:rPr>
              <a:t>neophodnosti čuvanja </a:t>
            </a:r>
            <a:r>
              <a:rPr sz="1400" i="1" spc="-5" dirty="0">
                <a:latin typeface="Verdana"/>
                <a:cs typeface="Verdana"/>
              </a:rPr>
              <a:t>i </a:t>
            </a:r>
            <a:r>
              <a:rPr sz="1400" i="1" spc="-10" dirty="0">
                <a:latin typeface="Verdana"/>
                <a:cs typeface="Verdana"/>
              </a:rPr>
              <a:t>zaštite </a:t>
            </a:r>
            <a:r>
              <a:rPr sz="1400" i="1" spc="-5" dirty="0">
                <a:latin typeface="Verdana"/>
                <a:cs typeface="Verdana"/>
              </a:rPr>
              <a:t>nešeg </a:t>
            </a:r>
            <a:r>
              <a:rPr sz="1400" i="1" spc="-10" dirty="0">
                <a:latin typeface="Verdana"/>
                <a:cs typeface="Verdana"/>
              </a:rPr>
              <a:t>jedinog doma, </a:t>
            </a:r>
            <a:r>
              <a:rPr sz="1400" i="1" spc="-5" dirty="0">
                <a:latin typeface="Verdana"/>
                <a:cs typeface="Verdana"/>
              </a:rPr>
              <a:t>planete</a:t>
            </a:r>
            <a:r>
              <a:rPr sz="1400" i="1" spc="29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Zemlje.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>
                <a:latin typeface="Verdana"/>
                <a:cs typeface="Verdana"/>
              </a:rPr>
              <a:t>Uobičajene preporuke </a:t>
            </a:r>
            <a:r>
              <a:rPr sz="1400" i="1" spc="-15" dirty="0">
                <a:latin typeface="Verdana"/>
                <a:cs typeface="Verdana"/>
              </a:rPr>
              <a:t>za </a:t>
            </a:r>
            <a:r>
              <a:rPr sz="1400" i="1" spc="-5" dirty="0">
                <a:latin typeface="Verdana"/>
                <a:cs typeface="Verdana"/>
              </a:rPr>
              <a:t>taj </a:t>
            </a:r>
            <a:r>
              <a:rPr sz="1400" i="1" spc="-10" dirty="0">
                <a:latin typeface="Verdana"/>
                <a:cs typeface="Verdana"/>
              </a:rPr>
              <a:t>dan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su: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>
                <a:latin typeface="Verdana"/>
                <a:cs typeface="Verdana"/>
              </a:rPr>
              <a:t>štednja </a:t>
            </a:r>
            <a:r>
              <a:rPr sz="1400" i="1" spc="-5" dirty="0">
                <a:latin typeface="Verdana"/>
                <a:cs typeface="Verdana"/>
              </a:rPr>
              <a:t>i </a:t>
            </a:r>
            <a:r>
              <a:rPr sz="1400" i="1" spc="-10" dirty="0">
                <a:latin typeface="Verdana"/>
                <a:cs typeface="Verdana"/>
              </a:rPr>
              <a:t>smanjenje potrošnje </a:t>
            </a:r>
            <a:r>
              <a:rPr sz="1400" i="1" spc="-5" dirty="0">
                <a:latin typeface="Verdana"/>
                <a:cs typeface="Verdana"/>
              </a:rPr>
              <a:t>električne</a:t>
            </a:r>
            <a:r>
              <a:rPr sz="1400" i="1" spc="17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energije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>
                <a:latin typeface="Verdana"/>
                <a:cs typeface="Verdana"/>
              </a:rPr>
              <a:t>štednja </a:t>
            </a:r>
            <a:r>
              <a:rPr sz="1400" i="1" spc="-5" dirty="0">
                <a:latin typeface="Verdana"/>
                <a:cs typeface="Verdana"/>
              </a:rPr>
              <a:t>i racionalna </a:t>
            </a:r>
            <a:r>
              <a:rPr sz="1400" i="1" spc="-10" dirty="0">
                <a:latin typeface="Verdana"/>
                <a:cs typeface="Verdana"/>
              </a:rPr>
              <a:t>potrošnja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vode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5" dirty="0">
                <a:latin typeface="Verdana"/>
                <a:cs typeface="Verdana"/>
              </a:rPr>
              <a:t>recikliranje</a:t>
            </a:r>
            <a:r>
              <a:rPr sz="1400" i="1" spc="2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otpada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10" dirty="0">
                <a:latin typeface="Verdana"/>
                <a:cs typeface="Verdana"/>
              </a:rPr>
              <a:t>zabrana korišćenja plastičnih</a:t>
            </a:r>
            <a:r>
              <a:rPr sz="1400" i="1" spc="10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kesa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400" i="1" spc="-5" dirty="0">
                <a:latin typeface="Verdana"/>
                <a:cs typeface="Verdana"/>
              </a:rPr>
              <a:t>kao i </a:t>
            </a:r>
            <a:r>
              <a:rPr sz="1400" i="1" spc="-10" dirty="0">
                <a:latin typeface="Verdana"/>
                <a:cs typeface="Verdana"/>
              </a:rPr>
              <a:t>mnoge</a:t>
            </a:r>
            <a:r>
              <a:rPr sz="1400" i="1" spc="4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druge.</a:t>
            </a:r>
            <a:endParaRPr sz="1400" dirty="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10"/>
              </a:spcBef>
            </a:pPr>
            <a:r>
              <a:rPr sz="1100" spc="220" dirty="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sz="1400" i="1" spc="-10" dirty="0">
                <a:latin typeface="Verdana"/>
                <a:cs typeface="Verdana"/>
              </a:rPr>
              <a:t>R</a:t>
            </a:r>
            <a:r>
              <a:rPr lang="sr-Latn-ME" sz="1400" i="1" spc="-10" dirty="0">
                <a:latin typeface="Verdana"/>
                <a:cs typeface="Verdana"/>
              </a:rPr>
              <a:t>j</a:t>
            </a:r>
            <a:r>
              <a:rPr sz="1400" i="1" spc="-10" dirty="0" err="1">
                <a:latin typeface="Verdana"/>
                <a:cs typeface="Verdana"/>
              </a:rPr>
              <a:t>ešenje</a:t>
            </a:r>
            <a:r>
              <a:rPr sz="1400" i="1" spc="-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mnogih </a:t>
            </a:r>
            <a:r>
              <a:rPr sz="1400" i="1" spc="-10" dirty="0">
                <a:latin typeface="Verdana"/>
                <a:cs typeface="Verdana"/>
              </a:rPr>
              <a:t>problema se </a:t>
            </a:r>
            <a:r>
              <a:rPr sz="1400" i="1" spc="-5" dirty="0">
                <a:latin typeface="Verdana"/>
                <a:cs typeface="Verdana"/>
              </a:rPr>
              <a:t>može naći </a:t>
            </a:r>
            <a:r>
              <a:rPr sz="1400" i="1" spc="-10" dirty="0">
                <a:latin typeface="Verdana"/>
                <a:cs typeface="Verdana"/>
              </a:rPr>
              <a:t>u obrazovanju. </a:t>
            </a:r>
            <a:r>
              <a:rPr sz="1400" i="1" spc="-5" dirty="0">
                <a:latin typeface="Verdana"/>
                <a:cs typeface="Verdana"/>
              </a:rPr>
              <a:t>Obrazovanje je </a:t>
            </a:r>
            <a:r>
              <a:rPr sz="1400" i="1" spc="-10" dirty="0">
                <a:latin typeface="Verdana"/>
                <a:cs typeface="Verdana"/>
              </a:rPr>
              <a:t>proces </a:t>
            </a:r>
            <a:r>
              <a:rPr sz="1400" i="1" spc="-5" dirty="0">
                <a:latin typeface="Verdana"/>
                <a:cs typeface="Verdana"/>
              </a:rPr>
              <a:t>koji </a:t>
            </a:r>
            <a:r>
              <a:rPr sz="1400" i="1" spc="-30" dirty="0" err="1">
                <a:latin typeface="Verdana"/>
                <a:cs typeface="Verdana"/>
              </a:rPr>
              <a:t>traje</a:t>
            </a:r>
            <a:r>
              <a:rPr sz="1400" i="1" spc="-30" dirty="0">
                <a:latin typeface="Verdana"/>
                <a:cs typeface="Verdana"/>
              </a:rPr>
              <a:t>  </a:t>
            </a:r>
            <a:r>
              <a:rPr sz="1400" i="1" spc="-10" dirty="0">
                <a:latin typeface="Verdana"/>
                <a:cs typeface="Verdana"/>
              </a:rPr>
              <a:t>c</a:t>
            </a:r>
            <a:r>
              <a:rPr lang="sr-Latn-ME" sz="1400" i="1" spc="-10" dirty="0">
                <a:latin typeface="Verdana"/>
                <a:cs typeface="Verdana"/>
              </a:rPr>
              <a:t>ij</a:t>
            </a:r>
            <a:r>
              <a:rPr sz="1400" i="1" spc="-10" dirty="0" err="1">
                <a:latin typeface="Verdana"/>
                <a:cs typeface="Verdana"/>
              </a:rPr>
              <a:t>elog</a:t>
            </a:r>
            <a:r>
              <a:rPr sz="1400" i="1" spc="-10" dirty="0">
                <a:latin typeface="Verdana"/>
                <a:cs typeface="Verdana"/>
              </a:rPr>
              <a:t> života, </a:t>
            </a:r>
            <a:r>
              <a:rPr sz="1400" i="1" dirty="0">
                <a:latin typeface="Verdana"/>
                <a:cs typeface="Verdana"/>
              </a:rPr>
              <a:t>nikad </a:t>
            </a:r>
            <a:r>
              <a:rPr sz="1400" i="1" spc="-5" dirty="0">
                <a:latin typeface="Verdana"/>
                <a:cs typeface="Verdana"/>
              </a:rPr>
              <a:t>nije </a:t>
            </a:r>
            <a:r>
              <a:rPr sz="1400" i="1" dirty="0">
                <a:latin typeface="Verdana"/>
                <a:cs typeface="Verdana"/>
              </a:rPr>
              <a:t>kasno! Obrazujmo </a:t>
            </a:r>
            <a:r>
              <a:rPr sz="1400" i="1" spc="-10" dirty="0">
                <a:latin typeface="Verdana"/>
                <a:cs typeface="Verdana"/>
              </a:rPr>
              <a:t>sebe </a:t>
            </a:r>
            <a:r>
              <a:rPr sz="1400" i="1" spc="-5" dirty="0">
                <a:latin typeface="Verdana"/>
                <a:cs typeface="Verdana"/>
              </a:rPr>
              <a:t>i druge </a:t>
            </a:r>
            <a:r>
              <a:rPr sz="1400" i="1" spc="-10" dirty="0">
                <a:latin typeface="Verdana"/>
                <a:cs typeface="Verdana"/>
              </a:rPr>
              <a:t>– </a:t>
            </a:r>
            <a:r>
              <a:rPr sz="1400" i="1" spc="-5" dirty="0">
                <a:latin typeface="Verdana"/>
                <a:cs typeface="Verdana"/>
              </a:rPr>
              <a:t>tema, </a:t>
            </a:r>
            <a:r>
              <a:rPr sz="1400" i="1" spc="-10" dirty="0">
                <a:latin typeface="Verdana"/>
                <a:cs typeface="Verdana"/>
              </a:rPr>
              <a:t>šta činimo u </a:t>
            </a:r>
            <a:r>
              <a:rPr sz="1400" i="1" dirty="0">
                <a:latin typeface="Verdana"/>
                <a:cs typeface="Verdana"/>
              </a:rPr>
              <a:t>pokušaju </a:t>
            </a:r>
            <a:r>
              <a:rPr sz="1400" i="1" spc="-10" dirty="0">
                <a:latin typeface="Verdana"/>
                <a:cs typeface="Verdana"/>
              </a:rPr>
              <a:t>da  </a:t>
            </a:r>
            <a:r>
              <a:rPr sz="1400" i="1" spc="-15" dirty="0">
                <a:latin typeface="Verdana"/>
                <a:cs typeface="Verdana"/>
              </a:rPr>
              <a:t>spasemo </a:t>
            </a:r>
            <a:r>
              <a:rPr sz="1400" i="1" spc="-10" dirty="0">
                <a:latin typeface="Verdana"/>
                <a:cs typeface="Verdana"/>
              </a:rPr>
              <a:t>sopstveni </a:t>
            </a:r>
            <a:r>
              <a:rPr sz="1400" i="1" spc="-15" dirty="0">
                <a:latin typeface="Verdana"/>
                <a:cs typeface="Verdana"/>
              </a:rPr>
              <a:t>dom </a:t>
            </a:r>
            <a:r>
              <a:rPr sz="1400" i="1" spc="-10" dirty="0">
                <a:latin typeface="Verdana"/>
                <a:cs typeface="Verdana"/>
              </a:rPr>
              <a:t>– planetu</a:t>
            </a:r>
            <a:r>
              <a:rPr sz="1400" i="1" spc="16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Zemlju!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9" y="795527"/>
            <a:ext cx="7156704" cy="564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1816607"/>
            <a:ext cx="5434584" cy="442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8489" y="141790"/>
            <a:ext cx="86836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ČETINARSKE ŠUME </a:t>
            </a:r>
            <a:r>
              <a:rPr dirty="0"/>
              <a:t>PR</a:t>
            </a:r>
            <a:r>
              <a:rPr lang="sr-Latn-ME" dirty="0"/>
              <a:t>IJ</a:t>
            </a:r>
            <a:r>
              <a:rPr dirty="0"/>
              <a:t>E </a:t>
            </a:r>
            <a:r>
              <a:rPr spc="-55" dirty="0"/>
              <a:t>PADANJA</a:t>
            </a:r>
            <a:r>
              <a:rPr spc="-175" dirty="0"/>
              <a:t> </a:t>
            </a:r>
            <a:r>
              <a:rPr spc="-10" dirty="0"/>
              <a:t>KISELIH  </a:t>
            </a:r>
            <a:r>
              <a:rPr i="1" spc="-5" dirty="0"/>
              <a:t>KIŠA </a:t>
            </a:r>
            <a:r>
              <a:rPr i="1" dirty="0"/>
              <a:t>I </a:t>
            </a:r>
            <a:r>
              <a:rPr i="1" spc="-5" dirty="0"/>
              <a:t>POSL</a:t>
            </a:r>
            <a:r>
              <a:rPr lang="sr-Latn-ME" i="1" spc="-5" dirty="0"/>
              <a:t>IJ</a:t>
            </a:r>
            <a:r>
              <a:rPr i="1" spc="-5" dirty="0"/>
              <a:t>E </a:t>
            </a:r>
            <a:r>
              <a:rPr i="1" spc="-55" dirty="0"/>
              <a:t>PADANJA </a:t>
            </a:r>
            <a:r>
              <a:rPr i="1" spc="-5" dirty="0"/>
              <a:t>KISELIH</a:t>
            </a:r>
            <a:r>
              <a:rPr i="1" spc="-265" dirty="0"/>
              <a:t> </a:t>
            </a:r>
            <a:r>
              <a:rPr i="1" dirty="0"/>
              <a:t>KIŠA</a:t>
            </a:r>
          </a:p>
        </p:txBody>
      </p:sp>
      <p:sp>
        <p:nvSpPr>
          <p:cNvPr id="4" name="object 4"/>
          <p:cNvSpPr/>
          <p:nvPr/>
        </p:nvSpPr>
        <p:spPr>
          <a:xfrm>
            <a:off x="6035040" y="1816607"/>
            <a:ext cx="5440679" cy="442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1591055"/>
            <a:ext cx="5358384" cy="478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3969" y="498475"/>
            <a:ext cx="757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ZAGAĐENA </a:t>
            </a:r>
            <a:r>
              <a:rPr dirty="0"/>
              <a:t>I </a:t>
            </a:r>
            <a:r>
              <a:rPr spc="-5" dirty="0"/>
              <a:t>NEZAGAĐENA</a:t>
            </a:r>
            <a:r>
              <a:rPr spc="-290" dirty="0"/>
              <a:t> </a:t>
            </a:r>
            <a:r>
              <a:rPr dirty="0"/>
              <a:t>PRIRODA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1591055"/>
            <a:ext cx="5090159" cy="4690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338072"/>
            <a:ext cx="5626608" cy="4849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1066" y="405206"/>
            <a:ext cx="688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ZAGAĐENA </a:t>
            </a:r>
            <a:r>
              <a:rPr dirty="0"/>
              <a:t>I </a:t>
            </a:r>
            <a:r>
              <a:rPr spc="-5" dirty="0"/>
              <a:t>NEZAGAĐENA</a:t>
            </a:r>
            <a:r>
              <a:rPr spc="-275" dirty="0"/>
              <a:t> </a:t>
            </a:r>
            <a:r>
              <a:rPr spc="-5" dirty="0"/>
              <a:t>ŠUMA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1338072"/>
            <a:ext cx="5772911" cy="484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1655064"/>
            <a:ext cx="5309616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7679" y="0"/>
            <a:ext cx="80295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DEPONIJE </a:t>
            </a:r>
            <a:r>
              <a:rPr dirty="0"/>
              <a:t>U </a:t>
            </a:r>
            <a:r>
              <a:rPr lang="sr-Latn-ME" spc="-10" dirty="0"/>
              <a:t>CRNOJ GORI </a:t>
            </a:r>
            <a:r>
              <a:rPr spc="-10" dirty="0"/>
              <a:t>VEOMA ZAGAĐUJU  </a:t>
            </a:r>
            <a:r>
              <a:rPr i="1" spc="-5" dirty="0"/>
              <a:t>OKOLINU </a:t>
            </a:r>
            <a:r>
              <a:rPr i="1" dirty="0"/>
              <a:t>I</a:t>
            </a:r>
            <a:r>
              <a:rPr i="1" spc="-5" dirty="0"/>
              <a:t> ZEMLJIŠTE</a:t>
            </a:r>
          </a:p>
        </p:txBody>
      </p:sp>
      <p:sp>
        <p:nvSpPr>
          <p:cNvPr id="4" name="object 4"/>
          <p:cNvSpPr/>
          <p:nvPr/>
        </p:nvSpPr>
        <p:spPr>
          <a:xfrm>
            <a:off x="5964935" y="1655063"/>
            <a:ext cx="5471159" cy="393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495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Verdana</vt:lpstr>
      <vt:lpstr>1_Office Theme</vt:lpstr>
      <vt:lpstr>DAN PLANETE ZEMLJE</vt:lpstr>
      <vt:lpstr>Prezentaciju radili:  Agović Delila Džudžević Nahla Kalač Naima Šutković Almina Dedeić Hamza Seferović Rejhan Alić Ensar Šukurica Daris</vt:lpstr>
      <vt:lpstr> Dan planete Zemlje se obeležava 22. Aprila svake godine.</vt:lpstr>
      <vt:lpstr>PowerPoint Presentation</vt:lpstr>
      <vt:lpstr>PowerPoint Presentation</vt:lpstr>
      <vt:lpstr>ČETINARSKE ŠUME PRIJE PADANJA KISELIH  KIŠA I POSLIJE PADANJA KISELIH KIŠA</vt:lpstr>
      <vt:lpstr>ZAGAĐENA I NEZAGAĐENA PRIRODA</vt:lpstr>
      <vt:lpstr>ZAGAĐENA I NEZAGAĐENA ŠUMA</vt:lpstr>
      <vt:lpstr>DEPONIJE U CRNOJ GORI VEOMA ZAGAĐUJU  OKOLINU I ZEMLJIŠTE</vt:lpstr>
      <vt:lpstr>AVIONI SU ZAGAĐIVAČI VAZDUHA</vt:lpstr>
      <vt:lpstr>VODE</vt:lpstr>
      <vt:lpstr>RAZLIKA IZMEĐU ZAGAĐENOG I  NEZAGAĐENOG OKEANA</vt:lpstr>
      <vt:lpstr>RAZLIKA IZMEĐU ZAGAĐENOG I  NEZAGAĐENOG MORA</vt:lpstr>
      <vt:lpstr>RAZLIKA IZMEĐU ZAGAĐENOG I  NEZAGAĐENOG JEZERA</vt:lpstr>
      <vt:lpstr>RAZLIKA IZMEĐU ZAGAĐENE I  NEZAGAĐENE RIJEKE</vt:lpstr>
      <vt:lpstr>UGINULE ŽIVOTINJE U VODAMA</vt:lpstr>
      <vt:lpstr>NEDOSTATAK ČISTE VODE U SVIJETU</vt:lpstr>
      <vt:lpstr>ISPUŠTANJE KANALIZACIJA I HEMIKALIJA U VODAMA</vt:lpstr>
      <vt:lpstr>POŽARI</vt:lpstr>
      <vt:lpstr>Čuvajmo prirodu</vt:lpstr>
      <vt:lpstr>ČUVAJMO PRIRODU</vt:lpstr>
      <vt:lpstr>PowerPoint Presentation</vt:lpstr>
      <vt:lpstr>IZREKE O PRIRODI</vt:lpstr>
      <vt:lpstr>NA MLADJIMA SVIJET OSTAJE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PLANETE ZEMLJE</dc:title>
  <dc:creator>emina hasic</dc:creator>
  <cp:lastModifiedBy>emina hasic</cp:lastModifiedBy>
  <cp:revision>3</cp:revision>
  <dcterms:created xsi:type="dcterms:W3CDTF">2021-05-07T09:12:00Z</dcterms:created>
  <dcterms:modified xsi:type="dcterms:W3CDTF">2021-05-07T09:34:36Z</dcterms:modified>
</cp:coreProperties>
</file>