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3226A99-E793-4977-BB1F-C0A31A604C09}">
          <p14:sldIdLst>
            <p14:sldId id="256"/>
            <p14:sldId id="257"/>
            <p14:sldId id="258"/>
            <p14:sldId id="259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09F7-B2C1-416A-9104-5D0F82EF9716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EA8-8741-4A48-B6FF-36B36F5C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6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09F7-B2C1-416A-9104-5D0F82EF9716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EA8-8741-4A48-B6FF-36B36F5C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09F7-B2C1-416A-9104-5D0F82EF9716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EA8-8741-4A48-B6FF-36B36F5C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7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09F7-B2C1-416A-9104-5D0F82EF9716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EA8-8741-4A48-B6FF-36B36F5C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09F7-B2C1-416A-9104-5D0F82EF9716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EA8-8741-4A48-B6FF-36B36F5C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5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09F7-B2C1-416A-9104-5D0F82EF9716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EA8-8741-4A48-B6FF-36B36F5C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1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09F7-B2C1-416A-9104-5D0F82EF9716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EA8-8741-4A48-B6FF-36B36F5C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09F7-B2C1-416A-9104-5D0F82EF9716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EA8-8741-4A48-B6FF-36B36F5C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0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09F7-B2C1-416A-9104-5D0F82EF9716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EA8-8741-4A48-B6FF-36B36F5C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7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09F7-B2C1-416A-9104-5D0F82EF9716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EA8-8741-4A48-B6FF-36B36F5C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6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09F7-B2C1-416A-9104-5D0F82EF9716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70EA8-8741-4A48-B6FF-36B36F5C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0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C09F7-B2C1-416A-9104-5D0F82EF9716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70EA8-8741-4A48-B6FF-36B36F5C7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2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4046" y="1494692"/>
            <a:ext cx="9563100" cy="2620108"/>
          </a:xfrm>
        </p:spPr>
        <p:txBody>
          <a:bodyPr/>
          <a:lstStyle/>
          <a:p>
            <a:r>
              <a:rPr lang="en-US" dirty="0" smtClean="0">
                <a:latin typeface="Berlin Sans FB Demi" panose="020E0802020502020306" pitchFamily="34" charset="0"/>
              </a:rPr>
              <a:t>METALI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3908" y="7584953"/>
            <a:ext cx="9144000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57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Recikla</a:t>
            </a:r>
            <a:r>
              <a:rPr lang="sr-Latn-ME" dirty="0" smtClean="0"/>
              <a:t>ža metala</a:t>
            </a:r>
            <a:endParaRPr lang="en-US" dirty="0"/>
          </a:p>
        </p:txBody>
      </p:sp>
      <p:pic>
        <p:nvPicPr>
          <p:cNvPr id="8194" name="Picture 2" descr="Otkup i reciklaža metala - Reciklaža i otkup kablov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63" y="1690688"/>
            <a:ext cx="5331691" cy="4238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EKO FLOR | Reciklaža metal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655" y="1690689"/>
            <a:ext cx="5193145" cy="423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5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743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Metal</a:t>
            </a:r>
            <a:r>
              <a:rPr lang="en-US" dirty="0"/>
              <a:t> </a:t>
            </a:r>
            <a:r>
              <a:rPr lang="en-US" dirty="0" err="1"/>
              <a:t>ili</a:t>
            </a:r>
            <a:r>
              <a:rPr lang="en-US" dirty="0"/>
              <a:t> </a:t>
            </a:r>
            <a:r>
              <a:rPr lang="en-US" b="1" dirty="0" err="1"/>
              <a:t>kovina</a:t>
            </a:r>
            <a:r>
              <a:rPr lang="en-US" dirty="0"/>
              <a:t> je </a:t>
            </a:r>
            <a:r>
              <a:rPr lang="en-US" dirty="0" err="1" smtClean="0"/>
              <a:t>supstanca</a:t>
            </a:r>
            <a:r>
              <a:rPr lang="en-US" dirty="0"/>
              <a:t> 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od </a:t>
            </a:r>
            <a:r>
              <a:rPr lang="en-US" dirty="0" err="1"/>
              <a:t>atoma</a:t>
            </a:r>
            <a:r>
              <a:rPr lang="en-US" dirty="0"/>
              <a:t> </a:t>
            </a:r>
            <a:r>
              <a:rPr lang="en-US" dirty="0" err="1"/>
              <a:t>metalnih</a:t>
            </a:r>
            <a:r>
              <a:rPr lang="en-US" dirty="0"/>
              <a:t> </a:t>
            </a:r>
            <a:r>
              <a:rPr lang="en-US" dirty="0" err="1"/>
              <a:t>hemijskih</a:t>
            </a:r>
            <a:r>
              <a:rPr lang="en-US" dirty="0"/>
              <a:t> </a:t>
            </a:r>
            <a:r>
              <a:rPr lang="en-US" dirty="0" err="1"/>
              <a:t>elemenata</a:t>
            </a:r>
            <a:r>
              <a:rPr lang="en-US" dirty="0"/>
              <a:t> 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povezani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 smtClean="0"/>
              <a:t>atomima</a:t>
            </a:r>
            <a:r>
              <a:rPr lang="en-US" dirty="0"/>
              <a:t>.</a:t>
            </a:r>
          </a:p>
        </p:txBody>
      </p:sp>
      <p:pic>
        <p:nvPicPr>
          <p:cNvPr id="2050" name="Picture 2" descr="Metali | Shtreb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26677"/>
            <a:ext cx="10515601" cy="284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2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err="1" smtClean="0"/>
              <a:t>Metali</a:t>
            </a:r>
            <a:r>
              <a:rPr lang="en-US" sz="2700" dirty="0" smtClean="0"/>
              <a:t> </a:t>
            </a:r>
            <a:r>
              <a:rPr lang="en-US" sz="2700" dirty="0"/>
              <a:t>se u </a:t>
            </a:r>
            <a:r>
              <a:rPr lang="en-US" sz="2700" dirty="0" err="1"/>
              <a:t>prirodi</a:t>
            </a:r>
            <a:r>
              <a:rPr lang="en-US" sz="2700" dirty="0"/>
              <a:t> </a:t>
            </a:r>
            <a:r>
              <a:rPr lang="en-US" sz="2700" dirty="0" err="1"/>
              <a:t>nalaze</a:t>
            </a:r>
            <a:r>
              <a:rPr lang="en-US" sz="2700" dirty="0"/>
              <a:t> u </a:t>
            </a:r>
            <a:r>
              <a:rPr lang="en-US" sz="2700" dirty="0" err="1"/>
              <a:t>obliku</a:t>
            </a:r>
            <a:r>
              <a:rPr lang="en-US" sz="2700" dirty="0"/>
              <a:t> </a:t>
            </a:r>
            <a:r>
              <a:rPr lang="en-US" sz="2700" dirty="0" err="1"/>
              <a:t>svojih</a:t>
            </a:r>
            <a:r>
              <a:rPr lang="en-US" sz="2700" dirty="0"/>
              <a:t> </a:t>
            </a:r>
            <a:r>
              <a:rPr lang="en-US" sz="2700" dirty="0" err="1"/>
              <a:t>jedinjenja</a:t>
            </a:r>
            <a:r>
              <a:rPr lang="en-US" sz="2700" dirty="0"/>
              <a:t>, a </a:t>
            </a:r>
            <a:r>
              <a:rPr lang="en-US" sz="2700" dirty="0" err="1"/>
              <a:t>dobijamo</a:t>
            </a:r>
            <a:r>
              <a:rPr lang="en-US" sz="2700" dirty="0"/>
              <a:t> </a:t>
            </a:r>
            <a:r>
              <a:rPr lang="en-US" sz="2700" dirty="0" err="1"/>
              <a:t>ih</a:t>
            </a:r>
            <a:r>
              <a:rPr lang="en-US" sz="2700" dirty="0"/>
              <a:t> </a:t>
            </a:r>
            <a:r>
              <a:rPr lang="en-US" sz="2700" dirty="0" err="1"/>
              <a:t>iz</a:t>
            </a:r>
            <a:r>
              <a:rPr lang="en-US" sz="2700" dirty="0"/>
              <a:t> </a:t>
            </a:r>
            <a:r>
              <a:rPr lang="en-US" sz="2700" dirty="0" err="1"/>
              <a:t>minerala</a:t>
            </a:r>
            <a:r>
              <a:rPr lang="en-US" sz="2700" dirty="0"/>
              <a:t>, </a:t>
            </a:r>
            <a:r>
              <a:rPr lang="en-US" sz="2700" dirty="0" err="1"/>
              <a:t>odnosno</a:t>
            </a:r>
            <a:r>
              <a:rPr lang="en-US" sz="2700" dirty="0"/>
              <a:t> </a:t>
            </a:r>
            <a:r>
              <a:rPr lang="en-US" sz="2700" dirty="0" err="1"/>
              <a:t>ruda</a:t>
            </a:r>
            <a:r>
              <a:rPr lang="en-US" sz="2700" dirty="0"/>
              <a:t>. </a:t>
            </a:r>
            <a:r>
              <a:rPr lang="en-US" sz="2700" dirty="0" err="1"/>
              <a:t>Neki</a:t>
            </a:r>
            <a:r>
              <a:rPr lang="en-US" sz="2700" dirty="0"/>
              <a:t>, </a:t>
            </a:r>
            <a:r>
              <a:rPr lang="en-US" sz="2700" dirty="0" err="1"/>
              <a:t>poput</a:t>
            </a:r>
            <a:r>
              <a:rPr lang="en-US" sz="2700" dirty="0"/>
              <a:t> </a:t>
            </a:r>
            <a:r>
              <a:rPr lang="en-US" sz="2700" b="1" dirty="0" err="1"/>
              <a:t>zlata</a:t>
            </a:r>
            <a:r>
              <a:rPr lang="en-US" sz="2700" b="1" dirty="0"/>
              <a:t>, </a:t>
            </a:r>
            <a:r>
              <a:rPr lang="en-US" sz="2700" b="1" dirty="0" err="1"/>
              <a:t>srebra</a:t>
            </a:r>
            <a:r>
              <a:rPr lang="en-US" sz="2700" b="1" dirty="0"/>
              <a:t>, </a:t>
            </a:r>
            <a:r>
              <a:rPr lang="en-US" sz="2700" b="1" dirty="0" err="1"/>
              <a:t>bakra</a:t>
            </a:r>
            <a:r>
              <a:rPr lang="en-US" sz="2700" b="1" dirty="0"/>
              <a:t>, </a:t>
            </a:r>
            <a:r>
              <a:rPr lang="en-US" sz="2700" b="1" dirty="0" err="1"/>
              <a:t>žive</a:t>
            </a:r>
            <a:r>
              <a:rPr lang="en-US" sz="2700" b="1" dirty="0"/>
              <a:t>, </a:t>
            </a:r>
            <a:r>
              <a:rPr lang="en-US" sz="2700" b="1" dirty="0" err="1"/>
              <a:t>gvožđa</a:t>
            </a:r>
            <a:r>
              <a:rPr lang="en-US" sz="2700" dirty="0"/>
              <a:t>, </a:t>
            </a:r>
            <a:r>
              <a:rPr lang="en-US" sz="2700" dirty="0" err="1"/>
              <a:t>mogu</a:t>
            </a:r>
            <a:r>
              <a:rPr lang="en-US" sz="2700" dirty="0"/>
              <a:t> da se </a:t>
            </a:r>
            <a:r>
              <a:rPr lang="en-US" sz="2700" dirty="0" err="1"/>
              <a:t>nađu</a:t>
            </a:r>
            <a:r>
              <a:rPr lang="en-US" sz="2700" dirty="0"/>
              <a:t> u </a:t>
            </a:r>
            <a:r>
              <a:rPr lang="en-US" sz="2700" b="1" dirty="0" err="1"/>
              <a:t>elementarnom</a:t>
            </a:r>
            <a:r>
              <a:rPr lang="en-US" sz="2700" b="1" dirty="0"/>
              <a:t> </a:t>
            </a:r>
            <a:r>
              <a:rPr lang="en-US" sz="2700" b="1" dirty="0" err="1"/>
              <a:t>stanju</a:t>
            </a:r>
            <a:r>
              <a:rPr lang="en-US" sz="2700" dirty="0"/>
              <a:t>. U </a:t>
            </a:r>
            <a:r>
              <a:rPr lang="en-US" sz="2700" dirty="0" err="1"/>
              <a:t>zemljinoj</a:t>
            </a:r>
            <a:r>
              <a:rPr lang="en-US" sz="2700" dirty="0"/>
              <a:t> </a:t>
            </a:r>
            <a:r>
              <a:rPr lang="en-US" sz="2700" dirty="0" err="1"/>
              <a:t>kori</a:t>
            </a:r>
            <a:r>
              <a:rPr lang="en-US" sz="2700" dirty="0"/>
              <a:t> od </a:t>
            </a:r>
            <a:r>
              <a:rPr lang="en-US" sz="2700" dirty="0" err="1"/>
              <a:t>svih</a:t>
            </a:r>
            <a:r>
              <a:rPr lang="en-US" sz="2700" dirty="0"/>
              <a:t> </a:t>
            </a:r>
            <a:r>
              <a:rPr lang="en-US" sz="2700" dirty="0" err="1"/>
              <a:t>metala</a:t>
            </a:r>
            <a:r>
              <a:rPr lang="en-US" sz="2700" dirty="0"/>
              <a:t> </a:t>
            </a:r>
            <a:r>
              <a:rPr lang="en-US" sz="2700" dirty="0" err="1"/>
              <a:t>najzastupljeniji</a:t>
            </a:r>
            <a:r>
              <a:rPr lang="en-US" sz="2700" dirty="0"/>
              <a:t> je </a:t>
            </a:r>
            <a:r>
              <a:rPr lang="en-US" sz="2700" dirty="0" err="1"/>
              <a:t>aluminijum</a:t>
            </a:r>
            <a:r>
              <a:rPr lang="en-US" sz="2700" dirty="0"/>
              <a:t> (8,1%).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 descr="Cobal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90130"/>
            <a:ext cx="10515600" cy="349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807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Obrada</a:t>
            </a:r>
            <a:r>
              <a:rPr lang="en-US" dirty="0"/>
              <a:t> </a:t>
            </a:r>
            <a:r>
              <a:rPr lang="en-US" dirty="0" err="1"/>
              <a:t>metala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>
                <a:latin typeface="Arial Narrow" panose="020B0606020202030204" pitchFamily="34" charset="0"/>
              </a:rPr>
              <a:t>Obrada</a:t>
            </a:r>
            <a:r>
              <a:rPr lang="en-US" b="1" dirty="0">
                <a:latin typeface="Arial Narrow" panose="020B0606020202030204" pitchFamily="34" charset="0"/>
              </a:rPr>
              <a:t> </a:t>
            </a:r>
            <a:r>
              <a:rPr lang="en-US" b="1" dirty="0" err="1">
                <a:latin typeface="Arial Narrow" panose="020B0606020202030204" pitchFamily="34" charset="0"/>
              </a:rPr>
              <a:t>metala</a:t>
            </a:r>
            <a:r>
              <a:rPr lang="en-US" dirty="0">
                <a:latin typeface="Arial Narrow" panose="020B0606020202030204" pitchFamily="34" charset="0"/>
              </a:rPr>
              <a:t> je </a:t>
            </a:r>
            <a:r>
              <a:rPr lang="en-US" dirty="0" err="1">
                <a:latin typeface="Arial Narrow" panose="020B0606020202030204" pitchFamily="34" charset="0"/>
              </a:rPr>
              <a:t>promena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oblika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dimenzija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ili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svojstava</a:t>
            </a:r>
            <a:r>
              <a:rPr lang="en-US" dirty="0">
                <a:latin typeface="Arial Narrow" panose="020B0606020202030204" pitchFamily="34" charset="0"/>
              </a:rPr>
              <a:t> </a:t>
            </a:r>
            <a:r>
              <a:rPr lang="en-US" dirty="0" err="1">
                <a:latin typeface="Arial Narrow" panose="020B0606020202030204" pitchFamily="34" charset="0"/>
              </a:rPr>
              <a:t>metala</a:t>
            </a:r>
            <a:r>
              <a:rPr lang="en-US" dirty="0">
                <a:latin typeface="Arial Narrow" panose="020B0606020202030204" pitchFamily="34" charset="0"/>
              </a:rPr>
              <a:t> </a:t>
            </a:r>
            <a:r>
              <a:rPr lang="en-US" dirty="0" err="1">
                <a:latin typeface="Arial Narrow" panose="020B0606020202030204" pitchFamily="34" charset="0"/>
              </a:rPr>
              <a:t>kako</a:t>
            </a:r>
            <a:r>
              <a:rPr lang="en-US" dirty="0">
                <a:latin typeface="Arial Narrow" panose="020B0606020202030204" pitchFamily="34" charset="0"/>
              </a:rPr>
              <a:t> bi se </a:t>
            </a:r>
            <a:r>
              <a:rPr lang="en-US" dirty="0" err="1">
                <a:latin typeface="Arial Narrow" panose="020B0606020202030204" pitchFamily="34" charset="0"/>
              </a:rPr>
              <a:t>prilagodio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daljoj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upotrebi</a:t>
            </a:r>
            <a:r>
              <a:rPr lang="en-US" dirty="0">
                <a:latin typeface="Arial Narrow" panose="020B0606020202030204" pitchFamily="34" charset="0"/>
              </a:rPr>
              <a:t>. </a:t>
            </a:r>
            <a:r>
              <a:rPr lang="en-US" dirty="0" err="1">
                <a:latin typeface="Arial Narrow" panose="020B0606020202030204" pitchFamily="34" charset="0"/>
              </a:rPr>
              <a:t>Promena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oblika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dimenzija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ili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svojstava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metala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može</a:t>
            </a:r>
            <a:r>
              <a:rPr lang="en-US" dirty="0">
                <a:latin typeface="Arial Narrow" panose="020B0606020202030204" pitchFamily="34" charset="0"/>
              </a:rPr>
              <a:t> se </a:t>
            </a:r>
            <a:r>
              <a:rPr lang="en-US" dirty="0" err="1">
                <a:latin typeface="Arial Narrow" panose="020B0606020202030204" pitchFamily="34" charset="0"/>
              </a:rPr>
              <a:t>podeliti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na</a:t>
            </a:r>
            <a:r>
              <a:rPr lang="en-US" dirty="0">
                <a:latin typeface="Arial Narrow" panose="020B0606020202030204" pitchFamily="34" charset="0"/>
              </a:rPr>
              <a:t> </a:t>
            </a:r>
            <a:r>
              <a:rPr lang="en-US" dirty="0" err="1">
                <a:latin typeface="Arial Narrow" panose="020B0606020202030204" pitchFamily="34" charset="0"/>
              </a:rPr>
              <a:t>ručnu</a:t>
            </a:r>
            <a:r>
              <a:rPr lang="en-US" dirty="0">
                <a:latin typeface="Arial Narrow" panose="020B0606020202030204" pitchFamily="34" charset="0"/>
              </a:rPr>
              <a:t> </a:t>
            </a:r>
            <a:r>
              <a:rPr lang="en-US" dirty="0" err="1">
                <a:latin typeface="Arial Narrow" panose="020B0606020202030204" pitchFamily="34" charset="0"/>
              </a:rPr>
              <a:t>ili</a:t>
            </a:r>
            <a:r>
              <a:rPr lang="en-US" dirty="0">
                <a:latin typeface="Arial Narrow" panose="020B0606020202030204" pitchFamily="34" charset="0"/>
              </a:rPr>
              <a:t> </a:t>
            </a:r>
            <a:r>
              <a:rPr lang="en-US" dirty="0" err="1">
                <a:latin typeface="Arial Narrow" panose="020B0606020202030204" pitchFamily="34" charset="0"/>
              </a:rPr>
              <a:t>mašinsku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obradu</a:t>
            </a:r>
            <a:r>
              <a:rPr lang="en-US" dirty="0">
                <a:latin typeface="Arial Narrow" panose="020B0606020202030204" pitchFamily="34" charset="0"/>
              </a:rPr>
              <a:t>. Da bi se </a:t>
            </a:r>
            <a:r>
              <a:rPr lang="en-US" dirty="0" err="1">
                <a:latin typeface="Arial Narrow" panose="020B0606020202030204" pitchFamily="34" charset="0"/>
              </a:rPr>
              <a:t>izvela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obrada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metala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na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bilo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koji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način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potreban</a:t>
            </a:r>
            <a:r>
              <a:rPr lang="en-US" dirty="0">
                <a:latin typeface="Arial Narrow" panose="020B0606020202030204" pitchFamily="34" charset="0"/>
              </a:rPr>
              <a:t> je </a:t>
            </a:r>
            <a:r>
              <a:rPr lang="en-US" dirty="0" err="1">
                <a:latin typeface="Arial Narrow" panose="020B0606020202030204" pitchFamily="34" charset="0"/>
              </a:rPr>
              <a:t>alat</a:t>
            </a:r>
            <a:r>
              <a:rPr lang="en-US" dirty="0">
                <a:latin typeface="Arial Narrow" panose="020B0606020202030204" pitchFamily="34" charset="0"/>
              </a:rPr>
              <a:t>. </a:t>
            </a:r>
            <a:r>
              <a:rPr lang="en-US" dirty="0" err="1">
                <a:latin typeface="Arial Narrow" panose="020B0606020202030204" pitchFamily="34" charset="0"/>
              </a:rPr>
              <a:t>Alat</a:t>
            </a:r>
            <a:r>
              <a:rPr lang="en-US" dirty="0">
                <a:latin typeface="Arial Narrow" panose="020B0606020202030204" pitchFamily="34" charset="0"/>
              </a:rPr>
              <a:t> je </a:t>
            </a:r>
            <a:r>
              <a:rPr lang="en-US" dirty="0" err="1">
                <a:latin typeface="Arial Narrow" panose="020B0606020202030204" pitchFamily="34" charset="0"/>
              </a:rPr>
              <a:t>sredstvo</a:t>
            </a:r>
            <a:r>
              <a:rPr lang="en-US" dirty="0">
                <a:latin typeface="Arial Narrow" panose="020B0606020202030204" pitchFamily="34" charset="0"/>
              </a:rPr>
              <a:t> u </a:t>
            </a:r>
            <a:r>
              <a:rPr lang="en-US" dirty="0" err="1">
                <a:latin typeface="Arial Narrow" panose="020B0606020202030204" pitchFamily="34" charset="0"/>
              </a:rPr>
              <a:t>direktnom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dodiru</a:t>
            </a:r>
            <a:r>
              <a:rPr lang="en-US" dirty="0">
                <a:latin typeface="Arial Narrow" panose="020B0606020202030204" pitchFamily="34" charset="0"/>
              </a:rPr>
              <a:t> s </a:t>
            </a:r>
            <a:r>
              <a:rPr lang="en-US" dirty="0" err="1">
                <a:latin typeface="Arial Narrow" panose="020B0606020202030204" pitchFamily="34" charset="0"/>
              </a:rPr>
              <a:t>predmetom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koji</a:t>
            </a:r>
            <a:r>
              <a:rPr lang="en-US" dirty="0">
                <a:latin typeface="Arial Narrow" panose="020B0606020202030204" pitchFamily="34" charset="0"/>
              </a:rPr>
              <a:t> se </a:t>
            </a:r>
            <a:r>
              <a:rPr lang="en-US" dirty="0" err="1">
                <a:latin typeface="Arial Narrow" panose="020B0606020202030204" pitchFamily="34" charset="0"/>
              </a:rPr>
              <a:t>obrađuje</a:t>
            </a:r>
            <a:r>
              <a:rPr lang="en-US" dirty="0" smtClean="0">
                <a:latin typeface="Arial Narrow" panose="020B0606020202030204" pitchFamily="34" charset="0"/>
              </a:rPr>
              <a:t>.</a:t>
            </a:r>
          </a:p>
          <a:p>
            <a:pPr fontAlgn="base"/>
            <a:r>
              <a:rPr lang="en-US" dirty="0">
                <a:latin typeface="Arial Narrow" panose="020B0606020202030204" pitchFamily="34" charset="0"/>
              </a:rPr>
              <a:t>U </a:t>
            </a:r>
            <a:r>
              <a:rPr lang="en-US" dirty="0" err="1">
                <a:latin typeface="Arial Narrow" panose="020B0606020202030204" pitchFamily="34" charset="0"/>
              </a:rPr>
              <a:t>fabrikama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za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preradu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metala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industriji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opasne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prirode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zdravlje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bezbednost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zaštita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zaposlenih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opreme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životne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sredine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velika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briga</a:t>
            </a:r>
            <a:r>
              <a:rPr lang="en-US" dirty="0">
                <a:latin typeface="Arial Narrow" panose="020B0606020202030204" pitchFamily="34" charset="0"/>
              </a:rPr>
              <a:t> – </a:t>
            </a:r>
            <a:r>
              <a:rPr lang="en-US" dirty="0" err="1">
                <a:latin typeface="Arial Narrow" panose="020B0606020202030204" pitchFamily="34" charset="0"/>
              </a:rPr>
              <a:t>krucijalna</a:t>
            </a:r>
            <a:r>
              <a:rPr lang="en-US" dirty="0">
                <a:latin typeface="Arial Narrow" panose="020B0606020202030204" pitchFamily="34" charset="0"/>
              </a:rPr>
              <a:t> – </a:t>
            </a:r>
            <a:r>
              <a:rPr lang="en-US" dirty="0" err="1">
                <a:latin typeface="Arial Narrow" panose="020B0606020202030204" pitchFamily="34" charset="0"/>
              </a:rPr>
              <a:t>jer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utiču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na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društvene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na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ekonomske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faktore</a:t>
            </a:r>
            <a:r>
              <a:rPr lang="en-US" dirty="0">
                <a:latin typeface="Arial Narrow" panose="020B0606020202030204" pitchFamily="34" charset="0"/>
              </a:rPr>
              <a:t>. </a:t>
            </a:r>
            <a:r>
              <a:rPr lang="en-US" dirty="0" err="1">
                <a:latin typeface="Arial Narrow" panose="020B0606020202030204" pitchFamily="34" charset="0"/>
              </a:rPr>
              <a:t>Neophodno</a:t>
            </a:r>
            <a:r>
              <a:rPr lang="en-US" dirty="0">
                <a:latin typeface="Arial Narrow" panose="020B0606020202030204" pitchFamily="34" charset="0"/>
              </a:rPr>
              <a:t> je da </a:t>
            </a:r>
            <a:r>
              <a:rPr lang="en-US" dirty="0" err="1">
                <a:latin typeface="Arial Narrow" panose="020B0606020202030204" pitchFamily="34" charset="0"/>
              </a:rPr>
              <a:t>menadžment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ovih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fabrika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prepozna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prednosti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bezbednog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radnog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okruženja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progresivno</a:t>
            </a:r>
            <a:r>
              <a:rPr lang="en-US" dirty="0">
                <a:latin typeface="Arial Narrow" panose="020B0606020202030204" pitchFamily="34" charset="0"/>
              </a:rPr>
              <a:t> se </a:t>
            </a:r>
            <a:r>
              <a:rPr lang="en-US" dirty="0" err="1">
                <a:latin typeface="Arial Narrow" panose="020B0606020202030204" pitchFamily="34" charset="0"/>
              </a:rPr>
              <a:t>prilagodi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merama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bezbednosti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kako</a:t>
            </a:r>
            <a:r>
              <a:rPr lang="en-US" dirty="0">
                <a:latin typeface="Arial Narrow" panose="020B0606020202030204" pitchFamily="34" charset="0"/>
              </a:rPr>
              <a:t> bi se </a:t>
            </a:r>
            <a:r>
              <a:rPr lang="en-US" dirty="0" err="1">
                <a:latin typeface="Arial Narrow" panose="020B0606020202030204" pitchFamily="34" charset="0"/>
              </a:rPr>
              <a:t>sprečile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nezgode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izbegli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gubici</a:t>
            </a:r>
            <a:r>
              <a:rPr lang="en-US" dirty="0">
                <a:latin typeface="Arial Narrow" panose="020B0606020202030204" pitchFamily="34" charset="0"/>
              </a:rPr>
              <a:t> u </a:t>
            </a:r>
            <a:r>
              <a:rPr lang="en-US" dirty="0" err="1">
                <a:latin typeface="Arial Narrow" panose="020B0606020202030204" pitchFamily="34" charset="0"/>
              </a:rPr>
              <a:t>ljudstvu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ili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proizvodnji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ostala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propratna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dešavanja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vezana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za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nezgode</a:t>
            </a:r>
            <a:r>
              <a:rPr lang="en-US" dirty="0">
                <a:latin typeface="Arial Narrow" panose="020B0606020202030204" pitchFamily="34" charset="0"/>
              </a:rPr>
              <a:t>.</a:t>
            </a:r>
          </a:p>
          <a:p>
            <a:pPr fontAlgn="base"/>
            <a:r>
              <a:rPr lang="en-US" dirty="0" err="1">
                <a:latin typeface="Arial Narrow" panose="020B0606020202030204" pitchFamily="34" charset="0"/>
              </a:rPr>
              <a:t>Ozbiljno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praćenje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mera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bezbednosti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povećava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znanje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zaposlenih</a:t>
            </a:r>
            <a:r>
              <a:rPr lang="en-US" dirty="0">
                <a:latin typeface="Arial Narrow" panose="020B0606020202030204" pitchFamily="34" charset="0"/>
              </a:rPr>
              <a:t> o </a:t>
            </a:r>
            <a:r>
              <a:rPr lang="en-US" dirty="0" err="1">
                <a:latin typeface="Arial Narrow" panose="020B0606020202030204" pitchFamily="34" charset="0"/>
              </a:rPr>
              <a:t>poslovnim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procesima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dovodi</a:t>
            </a:r>
            <a:r>
              <a:rPr lang="en-US" dirty="0">
                <a:latin typeface="Arial Narrow" panose="020B0606020202030204" pitchFamily="34" charset="0"/>
              </a:rPr>
              <a:t> do </a:t>
            </a:r>
            <a:r>
              <a:rPr lang="en-US" dirty="0" err="1">
                <a:latin typeface="Arial Narrow" panose="020B0606020202030204" pitchFamily="34" charset="0"/>
              </a:rPr>
              <a:t>poboljšanja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tehničkih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procedura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uvećava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opštu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produktivnost</a:t>
            </a:r>
            <a:r>
              <a:rPr lang="en-US" dirty="0">
                <a:latin typeface="Arial Narrow" panose="020B0606020202030204" pitchFamily="34" charset="0"/>
              </a:rPr>
              <a:t> u </a:t>
            </a:r>
            <a:r>
              <a:rPr lang="en-US" dirty="0" err="1">
                <a:latin typeface="Arial Narrow" panose="020B0606020202030204" pitchFamily="34" charset="0"/>
              </a:rPr>
              <a:t>fabrici</a:t>
            </a:r>
            <a:r>
              <a:rPr lang="en-US" dirty="0">
                <a:latin typeface="Arial Narrow" panose="020B060602020203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21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Podela</a:t>
            </a:r>
            <a:r>
              <a:rPr lang="en-US" dirty="0" smtClean="0"/>
              <a:t> </a:t>
            </a:r>
            <a:r>
              <a:rPr lang="en-US" dirty="0" err="1"/>
              <a:t>obrade</a:t>
            </a:r>
            <a:r>
              <a:rPr lang="en-US" dirty="0"/>
              <a:t> </a:t>
            </a:r>
            <a:r>
              <a:rPr lang="en-US" dirty="0" err="1"/>
              <a:t>metala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Postupci</a:t>
            </a:r>
            <a:r>
              <a:rPr lang="en-US" dirty="0"/>
              <a:t> </a:t>
            </a:r>
            <a:r>
              <a:rPr lang="en-US" dirty="0" err="1"/>
              <a:t>obrade</a:t>
            </a:r>
            <a:r>
              <a:rPr lang="en-US" dirty="0"/>
              <a:t> </a:t>
            </a:r>
            <a:r>
              <a:rPr lang="en-US" dirty="0" err="1"/>
              <a:t>metala</a:t>
            </a:r>
            <a:r>
              <a:rPr lang="en-US" dirty="0"/>
              <a:t> dele se u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:</a:t>
            </a:r>
          </a:p>
          <a:p>
            <a:r>
              <a:rPr lang="en-US" dirty="0" err="1"/>
              <a:t>Obrada</a:t>
            </a:r>
            <a:r>
              <a:rPr lang="en-US" dirty="0"/>
              <a:t> </a:t>
            </a:r>
            <a:r>
              <a:rPr lang="en-US" dirty="0" err="1"/>
              <a:t>izvornog</a:t>
            </a:r>
            <a:r>
              <a:rPr lang="en-US" dirty="0"/>
              <a:t> </a:t>
            </a:r>
            <a:r>
              <a:rPr lang="en-US" dirty="0" err="1"/>
              <a:t>oblikovanja</a:t>
            </a:r>
            <a:r>
              <a:rPr lang="en-US" dirty="0"/>
              <a:t>: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bezobličnog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(</a:t>
            </a:r>
            <a:r>
              <a:rPr lang="en-US" dirty="0" err="1"/>
              <a:t>ruda</a:t>
            </a:r>
            <a:r>
              <a:rPr lang="en-US" dirty="0"/>
              <a:t>, </a:t>
            </a:r>
            <a:r>
              <a:rPr lang="en-US" dirty="0" err="1"/>
              <a:t>otpadni</a:t>
            </a:r>
            <a:r>
              <a:rPr lang="en-US" dirty="0"/>
              <a:t> metal, </a:t>
            </a:r>
            <a:r>
              <a:rPr lang="en-US" dirty="0" err="1"/>
              <a:t>strugotina</a:t>
            </a:r>
            <a:r>
              <a:rPr lang="en-US" dirty="0"/>
              <a:t>) </a:t>
            </a:r>
            <a:r>
              <a:rPr lang="en-US" dirty="0" err="1"/>
              <a:t>oblikuje</a:t>
            </a:r>
            <a:r>
              <a:rPr lang="en-US" dirty="0"/>
              <a:t> se </a:t>
            </a:r>
            <a:r>
              <a:rPr lang="en-US" dirty="0" err="1"/>
              <a:t>čvrsto</a:t>
            </a:r>
            <a:r>
              <a:rPr lang="en-US" dirty="0"/>
              <a:t> </a:t>
            </a:r>
            <a:r>
              <a:rPr lang="en-US" dirty="0" err="1"/>
              <a:t>telo</a:t>
            </a:r>
            <a:r>
              <a:rPr lang="en-US" dirty="0"/>
              <a:t>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(</a:t>
            </a:r>
            <a:r>
              <a:rPr lang="en-US" dirty="0" err="1"/>
              <a:t>najčešće</a:t>
            </a:r>
            <a:r>
              <a:rPr lang="en-US" dirty="0"/>
              <a:t> </a:t>
            </a:r>
            <a:r>
              <a:rPr lang="en-US" dirty="0" err="1"/>
              <a:t>livenjem</a:t>
            </a:r>
            <a:r>
              <a:rPr lang="en-US" dirty="0"/>
              <a:t>);</a:t>
            </a:r>
          </a:p>
          <a:p>
            <a:r>
              <a:rPr lang="en-US" dirty="0" err="1"/>
              <a:t>Obrada</a:t>
            </a:r>
            <a:r>
              <a:rPr lang="en-US" dirty="0"/>
              <a:t> bez </a:t>
            </a:r>
            <a:r>
              <a:rPr lang="en-US" dirty="0" err="1"/>
              <a:t>odvajanja</a:t>
            </a:r>
            <a:r>
              <a:rPr lang="en-US" dirty="0"/>
              <a:t> </a:t>
            </a:r>
            <a:r>
              <a:rPr lang="en-US" dirty="0" err="1"/>
              <a:t>čestica</a:t>
            </a:r>
            <a:r>
              <a:rPr lang="en-US" dirty="0"/>
              <a:t>: to je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obrade</a:t>
            </a:r>
            <a:r>
              <a:rPr lang="en-US" dirty="0"/>
              <a:t> </a:t>
            </a:r>
            <a:r>
              <a:rPr lang="en-US" dirty="0" err="1"/>
              <a:t>metala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sirovina</a:t>
            </a:r>
            <a:r>
              <a:rPr lang="en-US" dirty="0"/>
              <a:t> </a:t>
            </a:r>
            <a:r>
              <a:rPr lang="en-US" dirty="0" err="1"/>
              <a:t>menja</a:t>
            </a:r>
            <a:r>
              <a:rPr lang="en-US" dirty="0"/>
              <a:t> u </a:t>
            </a:r>
            <a:r>
              <a:rPr lang="en-US" dirty="0" err="1"/>
              <a:t>željeni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dimenzija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svojstava</a:t>
            </a:r>
            <a:r>
              <a:rPr lang="en-US" dirty="0"/>
              <a:t> bez </a:t>
            </a:r>
            <a:r>
              <a:rPr lang="en-US" dirty="0" err="1"/>
              <a:t>promene</a:t>
            </a:r>
            <a:r>
              <a:rPr lang="en-US" dirty="0"/>
              <a:t> </a:t>
            </a:r>
            <a:r>
              <a:rPr lang="en-US" dirty="0" err="1"/>
              <a:t>zapremine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mase</a:t>
            </a:r>
            <a:r>
              <a:rPr lang="en-US" dirty="0"/>
              <a:t> </a:t>
            </a:r>
            <a:r>
              <a:rPr lang="en-US" dirty="0" err="1"/>
              <a:t>materijala</a:t>
            </a:r>
            <a:r>
              <a:rPr lang="en-US" dirty="0"/>
              <a:t> (</a:t>
            </a:r>
            <a:r>
              <a:rPr lang="en-US" dirty="0" err="1"/>
              <a:t>valjanje</a:t>
            </a:r>
            <a:r>
              <a:rPr lang="en-US" dirty="0"/>
              <a:t>, </a:t>
            </a:r>
            <a:r>
              <a:rPr lang="en-US" dirty="0" err="1"/>
              <a:t>kovanje</a:t>
            </a:r>
            <a:r>
              <a:rPr lang="en-US" dirty="0"/>
              <a:t>, </a:t>
            </a:r>
            <a:r>
              <a:rPr lang="en-US" dirty="0" err="1"/>
              <a:t>savijanje</a:t>
            </a:r>
            <a:r>
              <a:rPr lang="en-US" dirty="0"/>
              <a:t>, </a:t>
            </a:r>
            <a:r>
              <a:rPr lang="en-US" dirty="0" err="1"/>
              <a:t>sabijanje</a:t>
            </a:r>
            <a:r>
              <a:rPr lang="en-US" dirty="0"/>
              <a:t>);</a:t>
            </a:r>
          </a:p>
          <a:p>
            <a:r>
              <a:rPr lang="en-US" dirty="0" err="1"/>
              <a:t>Obrada</a:t>
            </a:r>
            <a:r>
              <a:rPr lang="en-US" dirty="0"/>
              <a:t> </a:t>
            </a:r>
            <a:r>
              <a:rPr lang="en-US" dirty="0" err="1"/>
              <a:t>odvajanjem</a:t>
            </a:r>
            <a:r>
              <a:rPr lang="en-US" dirty="0"/>
              <a:t> </a:t>
            </a:r>
            <a:r>
              <a:rPr lang="en-US" dirty="0" err="1"/>
              <a:t>čestica</a:t>
            </a:r>
            <a:r>
              <a:rPr lang="en-US" dirty="0"/>
              <a:t>: to je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obrade</a:t>
            </a:r>
            <a:r>
              <a:rPr lang="en-US" dirty="0"/>
              <a:t> </a:t>
            </a:r>
            <a:r>
              <a:rPr lang="en-US" dirty="0" err="1"/>
              <a:t>metala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komada</a:t>
            </a:r>
            <a:r>
              <a:rPr lang="en-US" dirty="0"/>
              <a:t> </a:t>
            </a:r>
            <a:r>
              <a:rPr lang="en-US" dirty="0" err="1"/>
              <a:t>odvaja</a:t>
            </a:r>
            <a:r>
              <a:rPr lang="en-US" dirty="0"/>
              <a:t> </a:t>
            </a:r>
            <a:r>
              <a:rPr lang="en-US" dirty="0" err="1"/>
              <a:t>višak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lomljenjem</a:t>
            </a:r>
            <a:r>
              <a:rPr lang="en-US" dirty="0"/>
              <a:t> </a:t>
            </a:r>
            <a:r>
              <a:rPr lang="en-US" dirty="0" err="1"/>
              <a:t>sitnih</a:t>
            </a:r>
            <a:r>
              <a:rPr lang="en-US" dirty="0"/>
              <a:t> </a:t>
            </a:r>
            <a:r>
              <a:rPr lang="en-US" dirty="0" err="1"/>
              <a:t>delova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(</a:t>
            </a:r>
            <a:r>
              <a:rPr lang="en-US" dirty="0" err="1"/>
              <a:t>piljenje</a:t>
            </a:r>
            <a:r>
              <a:rPr lang="en-US" dirty="0"/>
              <a:t>, </a:t>
            </a:r>
            <a:r>
              <a:rPr lang="en-US" u="sng" dirty="0" err="1"/>
              <a:t>bušenje</a:t>
            </a:r>
            <a:r>
              <a:rPr lang="en-US" dirty="0"/>
              <a:t>, </a:t>
            </a:r>
            <a:r>
              <a:rPr lang="en-US" dirty="0" err="1"/>
              <a:t>struganje</a:t>
            </a:r>
            <a:r>
              <a:rPr lang="en-US" dirty="0"/>
              <a:t>, </a:t>
            </a:r>
            <a:r>
              <a:rPr lang="en-US" dirty="0" err="1"/>
              <a:t>glodanje</a:t>
            </a:r>
            <a:r>
              <a:rPr lang="en-US" dirty="0"/>
              <a:t>);</a:t>
            </a:r>
          </a:p>
          <a:p>
            <a:r>
              <a:rPr lang="en-US" dirty="0" err="1"/>
              <a:t>Obrada</a:t>
            </a:r>
            <a:r>
              <a:rPr lang="en-US" dirty="0"/>
              <a:t> </a:t>
            </a:r>
            <a:r>
              <a:rPr lang="en-US" dirty="0" err="1"/>
              <a:t>spajanjem</a:t>
            </a:r>
            <a:r>
              <a:rPr lang="en-US" dirty="0"/>
              <a:t>: to je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obrade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se </a:t>
            </a:r>
            <a:r>
              <a:rPr lang="en-US" dirty="0" err="1"/>
              <a:t>željeni</a:t>
            </a:r>
            <a:r>
              <a:rPr lang="en-US" dirty="0"/>
              <a:t> </a:t>
            </a:r>
            <a:r>
              <a:rPr lang="en-US" dirty="0" err="1"/>
              <a:t>proizvod</a:t>
            </a:r>
            <a:r>
              <a:rPr lang="en-US" dirty="0"/>
              <a:t> </a:t>
            </a:r>
            <a:r>
              <a:rPr lang="en-US" dirty="0" err="1"/>
              <a:t>dobije</a:t>
            </a:r>
            <a:r>
              <a:rPr lang="en-US" dirty="0"/>
              <a:t> </a:t>
            </a:r>
            <a:r>
              <a:rPr lang="en-US" dirty="0" err="1"/>
              <a:t>spajanjem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delova</a:t>
            </a:r>
            <a:r>
              <a:rPr lang="en-US" dirty="0"/>
              <a:t> u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celinu</a:t>
            </a:r>
            <a:r>
              <a:rPr lang="en-US" dirty="0"/>
              <a:t> (</a:t>
            </a:r>
            <a:r>
              <a:rPr lang="en-US" dirty="0" err="1"/>
              <a:t>zavarivanje</a:t>
            </a:r>
            <a:r>
              <a:rPr lang="en-US" dirty="0"/>
              <a:t>, </a:t>
            </a:r>
            <a:r>
              <a:rPr lang="en-US" dirty="0" err="1"/>
              <a:t>lepljenje</a:t>
            </a:r>
            <a:r>
              <a:rPr lang="en-US" dirty="0"/>
              <a:t>, </a:t>
            </a:r>
            <a:r>
              <a:rPr lang="en-US" dirty="0" err="1"/>
              <a:t>meko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tvrdo</a:t>
            </a:r>
            <a:r>
              <a:rPr lang="en-US" dirty="0"/>
              <a:t> </a:t>
            </a:r>
            <a:r>
              <a:rPr lang="en-US" dirty="0" err="1"/>
              <a:t>lemljenje</a:t>
            </a:r>
            <a:r>
              <a:rPr lang="en-US" dirty="0"/>
              <a:t>, </a:t>
            </a:r>
            <a:r>
              <a:rPr lang="en-US" dirty="0" err="1"/>
              <a:t>spajanje</a:t>
            </a:r>
            <a:r>
              <a:rPr lang="en-US" dirty="0"/>
              <a:t> </a:t>
            </a:r>
            <a:r>
              <a:rPr lang="en-US" dirty="0" err="1"/>
              <a:t>vijcima</a:t>
            </a:r>
            <a:r>
              <a:rPr lang="en-US" dirty="0"/>
              <a:t>, </a:t>
            </a:r>
            <a:r>
              <a:rPr lang="en-US" dirty="0" err="1"/>
              <a:t>zakovicama</a:t>
            </a:r>
            <a:r>
              <a:rPr lang="en-US" dirty="0"/>
              <a:t>);</a:t>
            </a:r>
          </a:p>
          <a:p>
            <a:r>
              <a:rPr lang="en-US" dirty="0" err="1"/>
              <a:t>Obrada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: to je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obrade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obradak</a:t>
            </a:r>
            <a:r>
              <a:rPr lang="en-US" dirty="0"/>
              <a:t> </a:t>
            </a:r>
            <a:r>
              <a:rPr lang="en-US" dirty="0" err="1"/>
              <a:t>nanosi</a:t>
            </a:r>
            <a:r>
              <a:rPr lang="en-US" dirty="0"/>
              <a:t> </a:t>
            </a:r>
            <a:r>
              <a:rPr lang="en-US" dirty="0" err="1"/>
              <a:t>materijal</a:t>
            </a:r>
            <a:r>
              <a:rPr lang="en-US" dirty="0"/>
              <a:t> u </a:t>
            </a:r>
            <a:r>
              <a:rPr lang="en-US" dirty="0" err="1"/>
              <a:t>svrhu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(</a:t>
            </a:r>
            <a:r>
              <a:rPr lang="en-US" dirty="0" err="1"/>
              <a:t>antikorozivna</a:t>
            </a:r>
            <a:r>
              <a:rPr lang="en-US" dirty="0"/>
              <a:t> </a:t>
            </a:r>
            <a:r>
              <a:rPr lang="en-US" dirty="0" err="1"/>
              <a:t>zaštita</a:t>
            </a:r>
            <a:r>
              <a:rPr lang="en-US" dirty="0"/>
              <a:t>, </a:t>
            </a:r>
            <a:r>
              <a:rPr lang="en-US" dirty="0" err="1"/>
              <a:t>metalizacija</a:t>
            </a:r>
            <a:r>
              <a:rPr lang="en-US" dirty="0"/>
              <a:t>, </a:t>
            </a:r>
            <a:r>
              <a:rPr lang="en-US" dirty="0" err="1"/>
              <a:t>eloksiranje</a:t>
            </a:r>
            <a:r>
              <a:rPr lang="en-US" dirty="0"/>
              <a:t>, </a:t>
            </a:r>
            <a:r>
              <a:rPr lang="en-US" dirty="0" err="1"/>
              <a:t>bruniranje</a:t>
            </a:r>
            <a:r>
              <a:rPr lang="en-US" dirty="0"/>
              <a:t>, </a:t>
            </a:r>
            <a:r>
              <a:rPr lang="en-US" dirty="0" err="1"/>
              <a:t>hromiranje</a:t>
            </a:r>
            <a:r>
              <a:rPr lang="en-US" dirty="0"/>
              <a:t>, </a:t>
            </a:r>
            <a:r>
              <a:rPr lang="en-US" dirty="0" err="1"/>
              <a:t>bojenje</a:t>
            </a:r>
            <a:r>
              <a:rPr lang="en-US" dirty="0"/>
              <a:t>, </a:t>
            </a:r>
            <a:r>
              <a:rPr lang="en-US" dirty="0" err="1"/>
              <a:t>plastifikacija</a:t>
            </a:r>
            <a:r>
              <a:rPr lang="en-US" dirty="0"/>
              <a:t>);</a:t>
            </a:r>
          </a:p>
          <a:p>
            <a:r>
              <a:rPr lang="en-US" dirty="0" err="1"/>
              <a:t>Obrada</a:t>
            </a:r>
            <a:r>
              <a:rPr lang="en-US" dirty="0"/>
              <a:t> </a:t>
            </a:r>
            <a:r>
              <a:rPr lang="en-US" dirty="0" err="1"/>
              <a:t>promenom</a:t>
            </a:r>
            <a:r>
              <a:rPr lang="en-US" dirty="0"/>
              <a:t> </a:t>
            </a:r>
            <a:r>
              <a:rPr lang="en-US" dirty="0" err="1"/>
              <a:t>svojstava</a:t>
            </a:r>
            <a:r>
              <a:rPr lang="en-US" dirty="0"/>
              <a:t>: to je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obrade</a:t>
            </a:r>
            <a:r>
              <a:rPr lang="en-US" dirty="0"/>
              <a:t> </a:t>
            </a:r>
            <a:r>
              <a:rPr lang="en-US" dirty="0" err="1"/>
              <a:t>metala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komadu</a:t>
            </a:r>
            <a:r>
              <a:rPr lang="en-US" dirty="0"/>
              <a:t> </a:t>
            </a:r>
            <a:r>
              <a:rPr lang="en-US" dirty="0" err="1"/>
              <a:t>menja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, a time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njegova</a:t>
            </a:r>
            <a:r>
              <a:rPr lang="en-US" dirty="0"/>
              <a:t> </a:t>
            </a:r>
            <a:r>
              <a:rPr lang="en-US" dirty="0" err="1"/>
              <a:t>svojstva</a:t>
            </a:r>
            <a:r>
              <a:rPr lang="en-US" dirty="0"/>
              <a:t> (</a:t>
            </a:r>
            <a:r>
              <a:rPr lang="en-US" dirty="0" err="1"/>
              <a:t>toplotna</a:t>
            </a:r>
            <a:r>
              <a:rPr lang="en-US" dirty="0"/>
              <a:t> </a:t>
            </a:r>
            <a:r>
              <a:rPr lang="en-US" dirty="0" err="1"/>
              <a:t>obrada</a:t>
            </a:r>
            <a:r>
              <a:rPr lang="en-US" dirty="0"/>
              <a:t> </a:t>
            </a:r>
            <a:r>
              <a:rPr lang="en-US" dirty="0" err="1"/>
              <a:t>kao</a:t>
            </a:r>
            <a:r>
              <a:rPr lang="en-US" dirty="0"/>
              <a:t> </a:t>
            </a:r>
            <a:r>
              <a:rPr lang="en-US" dirty="0" err="1"/>
              <a:t>kaljenje</a:t>
            </a:r>
            <a:r>
              <a:rPr lang="en-US" dirty="0"/>
              <a:t>, </a:t>
            </a:r>
            <a:r>
              <a:rPr lang="en-US" dirty="0" err="1"/>
              <a:t>normalizacija</a:t>
            </a:r>
            <a:r>
              <a:rPr lang="en-US" dirty="0"/>
              <a:t>, </a:t>
            </a:r>
            <a:r>
              <a:rPr lang="en-US" dirty="0" err="1"/>
              <a:t>cementiranje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03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Podela</a:t>
            </a:r>
            <a:r>
              <a:rPr lang="en-US" sz="3200" dirty="0" smtClean="0"/>
              <a:t> </a:t>
            </a:r>
            <a:r>
              <a:rPr lang="en-US" sz="3200" dirty="0" err="1" smtClean="0"/>
              <a:t>obrade</a:t>
            </a:r>
            <a:r>
              <a:rPr lang="en-US" sz="3200" dirty="0" smtClean="0"/>
              <a:t> </a:t>
            </a:r>
            <a:r>
              <a:rPr lang="en-US" sz="3200" dirty="0" err="1" smtClean="0"/>
              <a:t>metala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                             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Kovanje</a:t>
            </a:r>
            <a:endParaRPr lang="en-US" dirty="0"/>
          </a:p>
        </p:txBody>
      </p:sp>
      <p:pic>
        <p:nvPicPr>
          <p:cNvPr id="5122" name="Picture 2" descr="https://upload.wikimedia.org/wikipedia/commons/thumb/e/e2/Kova%C4%8D.JPG/250px-Kova%C4%8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9788" y="2505075"/>
            <a:ext cx="5157787" cy="336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Livenje</a:t>
            </a:r>
            <a:endParaRPr lang="en-US" dirty="0"/>
          </a:p>
        </p:txBody>
      </p:sp>
      <p:pic>
        <p:nvPicPr>
          <p:cNvPr id="10" name="Picture 4" descr="https://upload.wikimedia.org/wikipedia/commons/b/b0/Casting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505075"/>
            <a:ext cx="5183188" cy="336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762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Varenje</a:t>
            </a:r>
            <a:endParaRPr lang="en-US" dirty="0"/>
          </a:p>
        </p:txBody>
      </p:sp>
      <p:pic>
        <p:nvPicPr>
          <p:cNvPr id="7172" name="Picture 4" descr="https://upload.wikimedia.org/wikipedia/commons/thumb/a/aa/GMAW.welding.af.ncs.jpg/250px-GMAW.welding.af.nc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490" y="1690688"/>
            <a:ext cx="3454401" cy="398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856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cap="all" dirty="0"/>
              <a:t/>
            </a:r>
            <a:br>
              <a:rPr lang="en-US" b="1" cap="all" dirty="0"/>
            </a:br>
            <a:r>
              <a:rPr lang="en-US" b="1" cap="all" dirty="0" smtClean="0"/>
              <a:t>KORISTI </a:t>
            </a:r>
            <a:r>
              <a:rPr lang="en-US" b="1" cap="all" dirty="0"/>
              <a:t>RECIKLAŽE METALA</a:t>
            </a:r>
            <a:br>
              <a:rPr lang="en-US" b="1" cap="all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Reciklažom</a:t>
            </a:r>
            <a:r>
              <a:rPr lang="en-US" dirty="0"/>
              <a:t> se </a:t>
            </a:r>
            <a:r>
              <a:rPr lang="en-US" dirty="0" err="1"/>
              <a:t>metalni</a:t>
            </a:r>
            <a:r>
              <a:rPr lang="en-US" dirty="0"/>
              <a:t> </a:t>
            </a:r>
            <a:r>
              <a:rPr lang="en-US" dirty="0" err="1"/>
              <a:t>otpad</a:t>
            </a:r>
            <a:r>
              <a:rPr lang="en-US" dirty="0"/>
              <a:t> </a:t>
            </a:r>
            <a:r>
              <a:rPr lang="en-US" dirty="0" err="1"/>
              <a:t>čuva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od </a:t>
            </a:r>
            <a:r>
              <a:rPr lang="en-US" dirty="0" err="1"/>
              <a:t>deponija</a:t>
            </a:r>
            <a:r>
              <a:rPr lang="en-US" dirty="0"/>
              <a:t> </a:t>
            </a:r>
            <a:r>
              <a:rPr lang="en-US" dirty="0" err="1"/>
              <a:t>gdje</a:t>
            </a:r>
            <a:r>
              <a:rPr lang="en-US" dirty="0"/>
              <a:t> bi </a:t>
            </a:r>
            <a:r>
              <a:rPr lang="en-US" dirty="0" err="1"/>
              <a:t>zagađivao</a:t>
            </a:r>
            <a:r>
              <a:rPr lang="en-US" dirty="0"/>
              <a:t> </a:t>
            </a:r>
            <a:r>
              <a:rPr lang="en-US" dirty="0" err="1"/>
              <a:t>zemlju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vodu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se </a:t>
            </a:r>
            <a:r>
              <a:rPr lang="en-US" dirty="0" err="1"/>
              <a:t>ugrožava</a:t>
            </a:r>
            <a:r>
              <a:rPr lang="en-US" dirty="0"/>
              <a:t> </a:t>
            </a:r>
            <a:r>
              <a:rPr lang="en-US" dirty="0" err="1"/>
              <a:t>zdravlje</a:t>
            </a:r>
            <a:r>
              <a:rPr lang="en-US" dirty="0"/>
              <a:t>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životinja</a:t>
            </a:r>
            <a:r>
              <a:rPr lang="en-US" dirty="0"/>
              <a:t>. </a:t>
            </a:r>
            <a:r>
              <a:rPr lang="en-US" dirty="0" err="1"/>
              <a:t>Reciklažom</a:t>
            </a:r>
            <a:r>
              <a:rPr lang="en-US" dirty="0"/>
              <a:t> </a:t>
            </a:r>
            <a:r>
              <a:rPr lang="en-US" dirty="0" err="1"/>
              <a:t>metala</a:t>
            </a:r>
            <a:r>
              <a:rPr lang="en-US" dirty="0"/>
              <a:t> se </a:t>
            </a:r>
            <a:r>
              <a:rPr lang="en-US" dirty="0" err="1"/>
              <a:t>također</a:t>
            </a:r>
            <a:r>
              <a:rPr lang="en-US" dirty="0"/>
              <a:t> </a:t>
            </a:r>
            <a:r>
              <a:rPr lang="en-US" dirty="0" err="1"/>
              <a:t>čuva</a:t>
            </a:r>
            <a:r>
              <a:rPr lang="en-US" dirty="0"/>
              <a:t> </a:t>
            </a:r>
            <a:r>
              <a:rPr lang="en-US" dirty="0" err="1"/>
              <a:t>velika</a:t>
            </a:r>
            <a:r>
              <a:rPr lang="en-US" dirty="0"/>
              <a:t> </a:t>
            </a:r>
            <a:r>
              <a:rPr lang="en-US" dirty="0" err="1"/>
              <a:t>količina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. </a:t>
            </a:r>
            <a:r>
              <a:rPr lang="en-US" dirty="0" err="1"/>
              <a:t>Metali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reciklirati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opet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bezbroj</a:t>
            </a:r>
            <a:r>
              <a:rPr lang="en-US" dirty="0"/>
              <a:t> puta,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znatnog</a:t>
            </a:r>
            <a:r>
              <a:rPr lang="en-US" dirty="0"/>
              <a:t> </a:t>
            </a:r>
            <a:r>
              <a:rPr lang="en-US" dirty="0" err="1"/>
              <a:t>čuvanja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 u </a:t>
            </a:r>
            <a:r>
              <a:rPr lang="en-US" dirty="0" err="1"/>
              <a:t>dugom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.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aluminijum</a:t>
            </a:r>
            <a:r>
              <a:rPr lang="en-US" dirty="0"/>
              <a:t> </a:t>
            </a:r>
            <a:r>
              <a:rPr lang="en-US" dirty="0" err="1"/>
              <a:t>reciklira</a:t>
            </a:r>
            <a:r>
              <a:rPr lang="en-US" dirty="0"/>
              <a:t>, </a:t>
            </a:r>
            <a:r>
              <a:rPr lang="en-US" dirty="0" err="1"/>
              <a:t>koristi</a:t>
            </a:r>
            <a:r>
              <a:rPr lang="en-US" dirty="0"/>
              <a:t> se 95%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reciklažu</a:t>
            </a:r>
            <a:r>
              <a:rPr lang="en-US" dirty="0"/>
              <a:t> </a:t>
            </a:r>
            <a:r>
              <a:rPr lang="en-US" dirty="0" err="1"/>
              <a:t>željeza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čelika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74%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 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 85%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. Pored </a:t>
            </a:r>
            <a:r>
              <a:rPr lang="en-US" dirty="0" err="1"/>
              <a:t>čuvanja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, </a:t>
            </a:r>
            <a:r>
              <a:rPr lang="en-US" dirty="0" err="1"/>
              <a:t>upotrebom</a:t>
            </a:r>
            <a:r>
              <a:rPr lang="en-US" dirty="0"/>
              <a:t> </a:t>
            </a:r>
            <a:r>
              <a:rPr lang="en-US" dirty="0" err="1"/>
              <a:t>recikliranog</a:t>
            </a:r>
            <a:r>
              <a:rPr lang="en-US" dirty="0"/>
              <a:t> </a:t>
            </a:r>
            <a:r>
              <a:rPr lang="en-US" dirty="0" err="1"/>
              <a:t>metala</a:t>
            </a:r>
            <a:r>
              <a:rPr lang="en-US" dirty="0"/>
              <a:t> se </a:t>
            </a:r>
            <a:r>
              <a:rPr lang="en-US" dirty="0" err="1"/>
              <a:t>također</a:t>
            </a:r>
            <a:r>
              <a:rPr lang="en-US" dirty="0"/>
              <a:t> </a:t>
            </a:r>
            <a:r>
              <a:rPr lang="en-US" dirty="0" err="1"/>
              <a:t>čuva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vrijedan</a:t>
            </a:r>
            <a:r>
              <a:rPr lang="en-US" dirty="0"/>
              <a:t> </a:t>
            </a:r>
            <a:r>
              <a:rPr lang="en-US" dirty="0" err="1"/>
              <a:t>prirodni</a:t>
            </a:r>
            <a:r>
              <a:rPr lang="en-US" dirty="0"/>
              <a:t> </a:t>
            </a:r>
            <a:r>
              <a:rPr lang="en-US" dirty="0" err="1"/>
              <a:t>resurs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bi se </a:t>
            </a:r>
            <a:r>
              <a:rPr lang="en-US" dirty="0" err="1"/>
              <a:t>inače</a:t>
            </a:r>
            <a:r>
              <a:rPr lang="en-US" dirty="0"/>
              <a:t> </a:t>
            </a:r>
            <a:r>
              <a:rPr lang="en-US" dirty="0" err="1"/>
              <a:t>uzimao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okoliša</a:t>
            </a:r>
            <a:r>
              <a:rPr lang="en-US" dirty="0"/>
              <a:t>. </a:t>
            </a:r>
            <a:r>
              <a:rPr lang="en-US" dirty="0" err="1"/>
              <a:t>Proizvođači</a:t>
            </a:r>
            <a:r>
              <a:rPr lang="en-US" dirty="0"/>
              <a:t> </a:t>
            </a:r>
            <a:r>
              <a:rPr lang="en-US" dirty="0" err="1"/>
              <a:t>upotrebom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od </a:t>
            </a:r>
            <a:r>
              <a:rPr lang="en-US" dirty="0" err="1"/>
              <a:t>recikliranog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rude </a:t>
            </a:r>
            <a:r>
              <a:rPr lang="en-US" dirty="0" err="1"/>
              <a:t>boksita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0202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pl-PL" b="1" dirty="0" smtClean="0"/>
              <a:t>Brze </a:t>
            </a:r>
            <a:r>
              <a:rPr lang="pl-PL" b="1" dirty="0"/>
              <a:t>podatke o recikliranju metala</a:t>
            </a:r>
            <a:r>
              <a:rPr lang="pl-PL" dirty="0"/>
              <a:t/>
            </a:r>
            <a:br>
              <a:rPr lang="pl-PL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Iako</a:t>
            </a:r>
            <a:r>
              <a:rPr lang="en-US" dirty="0"/>
              <a:t> </a:t>
            </a:r>
            <a:r>
              <a:rPr lang="en-US" dirty="0" err="1"/>
              <a:t>skoro</a:t>
            </a:r>
            <a:r>
              <a:rPr lang="en-US" dirty="0"/>
              <a:t>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metala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ponovo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ponovo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reciklirana</a:t>
            </a:r>
            <a:r>
              <a:rPr lang="en-US" dirty="0"/>
              <a:t> bez </a:t>
            </a:r>
            <a:r>
              <a:rPr lang="en-US" dirty="0" err="1"/>
              <a:t>degradacije</a:t>
            </a:r>
            <a:r>
              <a:rPr lang="en-US" dirty="0"/>
              <a:t> </a:t>
            </a:r>
            <a:r>
              <a:rPr lang="en-US" dirty="0" err="1"/>
              <a:t>svojstava</a:t>
            </a:r>
            <a:r>
              <a:rPr lang="en-US" dirty="0"/>
              <a:t>, </a:t>
            </a:r>
            <a:r>
              <a:rPr lang="en-US" dirty="0" err="1"/>
              <a:t>trenutno</a:t>
            </a:r>
            <a:r>
              <a:rPr lang="en-US" dirty="0"/>
              <a:t> se </a:t>
            </a:r>
            <a:r>
              <a:rPr lang="en-US" dirty="0" err="1"/>
              <a:t>reciklira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30% </a:t>
            </a:r>
            <a:r>
              <a:rPr lang="en-US" dirty="0" err="1"/>
              <a:t>metala</a:t>
            </a:r>
            <a:r>
              <a:rPr lang="en-US" dirty="0"/>
              <a:t>.</a:t>
            </a:r>
          </a:p>
          <a:p>
            <a:r>
              <a:rPr lang="en-US" dirty="0" err="1"/>
              <a:t>Skoro</a:t>
            </a:r>
            <a:r>
              <a:rPr lang="en-US" dirty="0"/>
              <a:t> 40% </a:t>
            </a:r>
            <a:r>
              <a:rPr lang="en-US" dirty="0" err="1"/>
              <a:t>svetske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 </a:t>
            </a:r>
            <a:r>
              <a:rPr lang="en-US" dirty="0" err="1"/>
              <a:t>čelika</a:t>
            </a:r>
            <a:r>
              <a:rPr lang="en-US" dirty="0"/>
              <a:t> se </a:t>
            </a:r>
            <a:r>
              <a:rPr lang="en-US" dirty="0" err="1"/>
              <a:t>proizvodi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recikliranog</a:t>
            </a:r>
            <a:r>
              <a:rPr lang="en-US" dirty="0"/>
              <a:t> </a:t>
            </a:r>
            <a:r>
              <a:rPr lang="en-US" dirty="0" err="1"/>
              <a:t>čelika</a:t>
            </a:r>
            <a:r>
              <a:rPr lang="en-US" dirty="0"/>
              <a:t>.</a:t>
            </a:r>
          </a:p>
          <a:p>
            <a:r>
              <a:rPr lang="en-US" dirty="0" err="1"/>
              <a:t>Oko</a:t>
            </a:r>
            <a:r>
              <a:rPr lang="en-US" dirty="0"/>
              <a:t> 42 </a:t>
            </a:r>
            <a:r>
              <a:rPr lang="en-US" dirty="0" err="1"/>
              <a:t>posto</a:t>
            </a:r>
            <a:r>
              <a:rPr lang="en-US" dirty="0"/>
              <a:t> </a:t>
            </a:r>
            <a:r>
              <a:rPr lang="en-US" dirty="0" err="1"/>
              <a:t>sirovog</a:t>
            </a:r>
            <a:r>
              <a:rPr lang="en-US" dirty="0"/>
              <a:t> </a:t>
            </a:r>
            <a:r>
              <a:rPr lang="en-US" dirty="0" err="1"/>
              <a:t>čelika</a:t>
            </a:r>
            <a:r>
              <a:rPr lang="en-US" dirty="0"/>
              <a:t> u </a:t>
            </a:r>
            <a:r>
              <a:rPr lang="en-US" dirty="0" err="1"/>
              <a:t>Sjedinjenim</a:t>
            </a:r>
            <a:r>
              <a:rPr lang="en-US" dirty="0"/>
              <a:t> </a:t>
            </a:r>
            <a:r>
              <a:rPr lang="en-US" dirty="0" err="1"/>
              <a:t>Državama</a:t>
            </a:r>
            <a:r>
              <a:rPr lang="en-US" dirty="0"/>
              <a:t> </a:t>
            </a:r>
            <a:r>
              <a:rPr lang="en-US" dirty="0" err="1"/>
              <a:t>napravljeno</a:t>
            </a:r>
            <a:r>
              <a:rPr lang="en-US" dirty="0"/>
              <a:t> je od </a:t>
            </a:r>
            <a:r>
              <a:rPr lang="en-US" dirty="0" err="1"/>
              <a:t>recikliranih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.</a:t>
            </a:r>
          </a:p>
          <a:p>
            <a:r>
              <a:rPr lang="en-US" dirty="0" err="1"/>
              <a:t>Samo</a:t>
            </a:r>
            <a:r>
              <a:rPr lang="en-US" dirty="0"/>
              <a:t> u </a:t>
            </a:r>
            <a:r>
              <a:rPr lang="en-US" dirty="0" err="1"/>
              <a:t>Sjedinjenim</a:t>
            </a:r>
            <a:r>
              <a:rPr lang="en-US" dirty="0"/>
              <a:t> </a:t>
            </a:r>
            <a:r>
              <a:rPr lang="en-US" dirty="0" err="1"/>
              <a:t>Državama</a:t>
            </a:r>
            <a:r>
              <a:rPr lang="en-US" dirty="0"/>
              <a:t> </a:t>
            </a:r>
            <a:r>
              <a:rPr lang="en-US" dirty="0" err="1"/>
              <a:t>svakodnevno</a:t>
            </a:r>
            <a:r>
              <a:rPr lang="en-US" dirty="0"/>
              <a:t> se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100 </a:t>
            </a:r>
            <a:r>
              <a:rPr lang="en-US" dirty="0" err="1"/>
              <a:t>miliona</a:t>
            </a:r>
            <a:r>
              <a:rPr lang="en-US" dirty="0"/>
              <a:t> </a:t>
            </a:r>
            <a:r>
              <a:rPr lang="en-US" dirty="0" err="1"/>
              <a:t>čeličnih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limenih</a:t>
            </a:r>
            <a:r>
              <a:rPr lang="en-US" dirty="0"/>
              <a:t> </a:t>
            </a:r>
            <a:r>
              <a:rPr lang="en-US" dirty="0" err="1"/>
              <a:t>limenki</a:t>
            </a:r>
            <a:r>
              <a:rPr lang="en-US" dirty="0"/>
              <a:t>.</a:t>
            </a:r>
          </a:p>
          <a:p>
            <a:r>
              <a:rPr lang="en-US" dirty="0" err="1"/>
              <a:t>Čelik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gvožđe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najsrecijeniji</a:t>
            </a:r>
            <a:r>
              <a:rPr lang="en-US" dirty="0"/>
              <a:t> </a:t>
            </a:r>
            <a:r>
              <a:rPr lang="en-US" dirty="0" err="1"/>
              <a:t>materijali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svetu</a:t>
            </a:r>
            <a:r>
              <a:rPr lang="en-US" dirty="0"/>
              <a:t> </a:t>
            </a:r>
            <a:r>
              <a:rPr lang="en-US" dirty="0" err="1"/>
              <a:t>zahvaljujući</a:t>
            </a:r>
            <a:r>
              <a:rPr lang="en-US" dirty="0"/>
              <a:t> </a:t>
            </a:r>
            <a:r>
              <a:rPr lang="en-US" dirty="0" err="1"/>
              <a:t>delimičnoj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oporavak</a:t>
            </a:r>
            <a:r>
              <a:rPr lang="en-US" dirty="0"/>
              <a:t> </a:t>
            </a:r>
            <a:r>
              <a:rPr lang="en-US" dirty="0" err="1"/>
              <a:t>velikih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jednostavnost</a:t>
            </a:r>
            <a:r>
              <a:rPr lang="en-US" dirty="0"/>
              <a:t> </a:t>
            </a:r>
            <a:r>
              <a:rPr lang="en-US" dirty="0" err="1"/>
              <a:t>prerade</a:t>
            </a:r>
            <a:r>
              <a:rPr lang="en-US" dirty="0"/>
              <a:t>. </a:t>
            </a:r>
            <a:r>
              <a:rPr lang="en-US" dirty="0" err="1"/>
              <a:t>Upotreba</a:t>
            </a:r>
            <a:r>
              <a:rPr lang="en-US" dirty="0"/>
              <a:t> </a:t>
            </a:r>
            <a:r>
              <a:rPr lang="en-US" dirty="0" err="1"/>
              <a:t>magneta</a:t>
            </a:r>
            <a:r>
              <a:rPr lang="en-US" dirty="0"/>
              <a:t> 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sortiranja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reciklerima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odvoje</a:t>
            </a:r>
            <a:r>
              <a:rPr lang="en-US" dirty="0"/>
              <a:t> od </a:t>
            </a:r>
            <a:r>
              <a:rPr lang="en-US" dirty="0" err="1"/>
              <a:t>mešovitog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.</a:t>
            </a:r>
          </a:p>
          <a:p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400 </a:t>
            </a:r>
            <a:r>
              <a:rPr lang="en-US" dirty="0" err="1"/>
              <a:t>miliona</a:t>
            </a:r>
            <a:r>
              <a:rPr lang="en-US" dirty="0"/>
              <a:t> </a:t>
            </a:r>
            <a:r>
              <a:rPr lang="en-US" dirty="0" err="1"/>
              <a:t>tona</a:t>
            </a:r>
            <a:r>
              <a:rPr lang="en-US" dirty="0"/>
              <a:t> </a:t>
            </a:r>
            <a:r>
              <a:rPr lang="en-US" dirty="0" err="1"/>
              <a:t>metala</a:t>
            </a:r>
            <a:r>
              <a:rPr lang="en-US" dirty="0"/>
              <a:t> se </a:t>
            </a:r>
            <a:r>
              <a:rPr lang="en-US" dirty="0" err="1"/>
              <a:t>reciklira</a:t>
            </a:r>
            <a:r>
              <a:rPr lang="en-US" dirty="0"/>
              <a:t> </a:t>
            </a:r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/>
              <a:t>sveta</a:t>
            </a:r>
            <a:r>
              <a:rPr lang="en-US" dirty="0"/>
              <a:t>.</a:t>
            </a:r>
          </a:p>
          <a:p>
            <a:r>
              <a:rPr lang="en-US" dirty="0" err="1"/>
              <a:t>Trenutno</a:t>
            </a:r>
            <a:r>
              <a:rPr lang="en-US" dirty="0"/>
              <a:t>, </a:t>
            </a:r>
            <a:r>
              <a:rPr lang="en-US" dirty="0" err="1"/>
              <a:t>proizvod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reciklira</a:t>
            </a:r>
            <a:r>
              <a:rPr lang="en-US" dirty="0"/>
              <a:t> u SAD-u je </a:t>
            </a:r>
            <a:r>
              <a:rPr lang="en-US" dirty="0" err="1"/>
              <a:t>aluminijumska</a:t>
            </a:r>
            <a:r>
              <a:rPr lang="en-US" dirty="0"/>
              <a:t> </a:t>
            </a:r>
            <a:r>
              <a:rPr lang="en-US" dirty="0" err="1"/>
              <a:t>konzerva</a:t>
            </a:r>
            <a:r>
              <a:rPr lang="en-US" dirty="0"/>
              <a:t>.</a:t>
            </a:r>
          </a:p>
          <a:p>
            <a:r>
              <a:rPr lang="en-US" dirty="0" err="1"/>
              <a:t>Bacanje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aluminijuma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trošiti</a:t>
            </a:r>
            <a:r>
              <a:rPr lang="en-US" dirty="0"/>
              <a:t> </a:t>
            </a:r>
            <a:r>
              <a:rPr lang="en-US" dirty="0" err="1"/>
              <a:t>energiju</a:t>
            </a:r>
            <a:r>
              <a:rPr lang="en-US" dirty="0"/>
              <a:t> </a:t>
            </a:r>
            <a:r>
              <a:rPr lang="en-US" dirty="0" err="1"/>
              <a:t>ekvivalentnu</a:t>
            </a:r>
            <a:r>
              <a:rPr lang="en-US" dirty="0"/>
              <a:t> </a:t>
            </a:r>
            <a:r>
              <a:rPr lang="en-US" dirty="0" err="1"/>
              <a:t>istoj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puniti</a:t>
            </a:r>
            <a:r>
              <a:rPr lang="en-US" dirty="0"/>
              <a:t> </a:t>
            </a:r>
            <a:r>
              <a:rPr lang="en-US" dirty="0" err="1" smtClean="0"/>
              <a:t>benzinom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20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286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Berlin Sans FB Demi</vt:lpstr>
      <vt:lpstr>Calibri</vt:lpstr>
      <vt:lpstr>Calibri Light</vt:lpstr>
      <vt:lpstr>Office Theme</vt:lpstr>
      <vt:lpstr>METALI</vt:lpstr>
      <vt:lpstr>Metal ili kovina je supstanca koja se sastoji od atoma metalnih hemijskih elemenata koji nisu povezani sa drugim atomima.</vt:lpstr>
      <vt:lpstr>   Metali se u prirodi nalaze u obliku svojih jedinjenja, a dobijamo ih iz minerala, odnosno ruda. Neki, poput zlata, srebra, bakra, žive, gvožđa, mogu da se nađu u elementarnom stanju. U zemljinoj kori od svih metala najzastupljeniji je aluminijum (8,1%).  </vt:lpstr>
      <vt:lpstr>Obrada metala </vt:lpstr>
      <vt:lpstr> Podela obrade metala </vt:lpstr>
      <vt:lpstr>  Podela obrade metala                               </vt:lpstr>
      <vt:lpstr>Varenje</vt:lpstr>
      <vt:lpstr> KORISTI RECIKLAŽE METALA </vt:lpstr>
      <vt:lpstr> Brze podatke o recikliranju metala </vt:lpstr>
      <vt:lpstr>Reciklaža metala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METALI</dc:title>
  <dc:creator>PC MS</dc:creator>
  <cp:lastModifiedBy>PC MS</cp:lastModifiedBy>
  <cp:revision>6</cp:revision>
  <dcterms:created xsi:type="dcterms:W3CDTF">2021-04-26T14:28:09Z</dcterms:created>
  <dcterms:modified xsi:type="dcterms:W3CDTF">2021-04-26T15:29:30Z</dcterms:modified>
</cp:coreProperties>
</file>