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9" r:id="rId5"/>
    <p:sldId id="262" r:id="rId6"/>
    <p:sldId id="260" r:id="rId7"/>
    <p:sldId id="264" r:id="rId8"/>
    <p:sldId id="261" r:id="rId9"/>
    <p:sldId id="265" r:id="rId10"/>
    <p:sldId id="266" r:id="rId11"/>
    <p:sldId id="267" r:id="rId12"/>
    <p:sldId id="271" r:id="rId13"/>
    <p:sldId id="270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B5EF-F353-46AC-A0A7-29F987DAE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11234-9C3D-4FAD-B54C-D2D719E56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E6C4-BAE6-4EE3-9C41-A8BA16F4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6B45-3CF4-416E-AF20-765B92BB1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819A1-F8DB-4CD8-A5E8-F4F19A7E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407444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E239-E5D2-4676-8B4C-7082F225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33DDF-3722-4DA3-9970-1A9183AE9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7742D-2998-42CC-9630-964D9D4CC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1BE1B-AE6B-4C85-B0E3-FB9CBACE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D5A7-0705-47FD-B1B0-1AADFF8C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300205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4E8D6-3253-42DB-9959-D21529F89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F34F2-A467-4505-84A5-D8C1AC182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E2E7D-4388-41F7-8CA4-F609A29E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9BA20-5885-42EF-B4A2-BC636C370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16241-C1D9-43F4-9669-868339AF9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34772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2538D-05CA-4565-B7B8-9383F6A7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9596-CF23-4B16-9C77-56867CBF6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397BF-6DBE-487D-A2FC-E2FABF658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3723E-516A-4B29-8F67-E189477D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76E6F-5E67-499B-8C3A-F5D237F0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80466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31CA-EBC2-45D0-BEBB-2ACE459D5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C10AA-2808-46D4-974C-0665670D6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C963A-A383-4D37-AB5F-E88F9844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DD399-C66C-45E0-8000-BFEA1C8A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46328-17C7-4787-8E8E-096D0A1F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17351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4C83D-CFDB-4448-A484-6230A33D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1230-DB0A-47B7-9C36-1BED21795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5BD91-20A4-45E5-A573-0B518BBA7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A9B5A-B124-48D2-88DA-78438586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3CEC-80EC-418C-BF9C-34EE1373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F5610-8C11-4C34-894E-FC79E511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215967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FCF0B-FCB9-4DD2-84F8-BDC0A4780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63370-95BF-408D-BC00-DFE1538B4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669AF-5E1B-4152-964C-BE8E24FB1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84A1C-7BB0-4696-A31B-2A4869DE3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71AD5-9137-4995-89BB-A62BE3EC9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84CB3-B72F-4AFB-8E53-2194B003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BA26FA-442E-4D5B-862A-60FF7519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0516B-8F70-47AD-98B1-725C0FB9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304888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EE604-304C-4E23-A5AA-EED781B1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758AB-7055-4596-9FC6-5053E480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A0DD9-DFB3-4A64-9B44-EA8558B7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9AB03-3463-4691-AB09-152D3A7E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133131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5ECA2E-CC74-423F-818F-3CA69F6BD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EECE8-21D4-4A25-9968-B19F89AB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09D64-E6D3-4868-8D1D-C3179222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63484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64F2-3667-4EDC-807F-BDC58E8D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2BB10-2980-4CD1-8565-5AE7A154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18936-509D-4AE9-AF30-24361AC3A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751B4-055E-4C52-B90E-9E7BDE58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D7E51-0C03-4475-A264-734E954EA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BFA99-7A7B-4FCF-ABCE-8A2F4AB9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93426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19FB6-84D7-48D5-8BED-7092B840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43DF0-AB8C-416D-A591-13A59F23E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M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8E77D-0637-4714-B296-C907BE586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DB98B-C249-4EAE-A52A-93EC3C4D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47DB7-79B7-4DD4-8E86-63A58832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M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35BAF-6BD1-421E-9245-BCDDF99B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107968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ABCC85-D413-44C8-A0F7-A1BEDEA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Cyrl-M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D5C0D-35E3-40C2-82B6-A9886755F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M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C2145-8928-4F48-84DB-E0F9EF037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A3602-7219-4B25-8EB5-67ADC795992B}" type="datetimeFigureOut">
              <a:rPr lang="sr-Cyrl-ME" smtClean="0"/>
              <a:t>4.4.2021.</a:t>
            </a:fld>
            <a:endParaRPr lang="sr-Cyrl-M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3B717-757F-45FE-B660-074EE367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M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FABD4-9C27-4E4D-9607-E298ABE0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E2371-667C-499D-A08B-C228D4CED7D8}" type="slidenum">
              <a:rPr lang="sr-Cyrl-ME" smtClean="0"/>
              <a:t>‹#›</a:t>
            </a:fld>
            <a:endParaRPr lang="sr-Cyrl-ME"/>
          </a:p>
        </p:txBody>
      </p:sp>
    </p:spTree>
    <p:extLst>
      <p:ext uri="{BB962C8B-B14F-4D97-AF65-F5344CB8AC3E}">
        <p14:creationId xmlns:p14="http://schemas.microsoft.com/office/powerpoint/2010/main" val="201502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Tw-4tWmey4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file:///C:\Users\PC\Desktop\II%20razred\&#1046;&#1077;&#1083;&#1080;&#1084;%20&#1076;&#1072;%20&#1079;&#1085;&#1072;&#1084;.pptx#-1,1,&#1046;&#1077;&#1083;&#1080;&#1084; &#1076;&#1072; &#1079;&#1085;&#1072;&#1084;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7D10F-46C8-4134-BD43-C51DC7C1E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r>
              <a:rPr lang="sr-Cyrl-ME" sz="5400" dirty="0"/>
              <a:t>Пројектни рад</a:t>
            </a:r>
            <a:br>
              <a:rPr lang="sr-Cyrl-ME" sz="5400" dirty="0"/>
            </a:br>
            <a:r>
              <a:rPr lang="sr-Cyrl-ME" sz="5400" dirty="0"/>
              <a:t>_ _ _ _ _ _ 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3CB9-3867-463D-9252-34AB92364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2412" y="4892407"/>
            <a:ext cx="1875331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II    </a:t>
            </a:r>
            <a:r>
              <a:rPr lang="sr-Cyrl-ME" sz="2000" dirty="0"/>
              <a:t>разред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8BE8330-970F-4873-B08A-7E9B41135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5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4926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85BA2924-0714-4BE0-962B-ABCEA42BF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 b="48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81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DDD916-20D9-4CEE-8D03-BAA104099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77" y="177983"/>
            <a:ext cx="4795861" cy="65515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        </a:t>
            </a:r>
            <a:r>
              <a:rPr lang="ru-RU" sz="2400" dirty="0"/>
              <a:t>На самом улазу у Стари Бар, подигнута је Кућа маслина, здање које ће допринијети развоју туризма у Старом Бару.</a:t>
            </a:r>
          </a:p>
          <a:p>
            <a:pPr marL="0" indent="0">
              <a:buNone/>
            </a:pPr>
            <a:r>
              <a:rPr lang="ru-RU" sz="2400" dirty="0"/>
              <a:t>        Најинтересантнија просторија за бројне посјетиоце биће она у којој ће бити погон са млином за прераду маслина. Биће смјештен иза стаклених зидова,тако да ће  сви заинтересовани моћи пратити читав процес прераде маслина.       </a:t>
            </a:r>
          </a:p>
          <a:p>
            <a:pPr marL="0" indent="0">
              <a:buNone/>
            </a:pPr>
            <a:r>
              <a:rPr lang="ru-RU" sz="2400" dirty="0"/>
              <a:t>       У кући маслина налазиће се и продавница и сала за дегустацију маслиновог уља. На бројним фотографијама биће представљена историја маслинарства у Бару.    </a:t>
            </a:r>
          </a:p>
          <a:p>
            <a:pPr marL="0" indent="0">
              <a:buNone/>
            </a:pPr>
            <a:r>
              <a:rPr lang="ru-RU" sz="2400" dirty="0"/>
              <a:t>         Кућа маслина ће бити центар за све што је везано за маслинарство.У њој ће се вршити и организовање Маслинијаде. </a:t>
            </a:r>
            <a:r>
              <a:rPr lang="ru-RU" sz="2000" dirty="0"/>
              <a:t>                                                                                                  </a:t>
            </a:r>
            <a:endParaRPr lang="en-US" sz="2000" dirty="0"/>
          </a:p>
        </p:txBody>
      </p:sp>
      <p:pic>
        <p:nvPicPr>
          <p:cNvPr id="5" name="Content Placeholder 4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321C9067-4608-4CDE-91CF-9721F6467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546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Kuća maslina, Stari Bar">
            <a:hlinkClick r:id="" action="ppaction://media"/>
            <a:extLst>
              <a:ext uri="{FF2B5EF4-FFF2-40B4-BE49-F238E27FC236}">
                <a16:creationId xmlns:a16="http://schemas.microsoft.com/office/drawing/2014/main" id="{68CC8C89-55C9-422D-8671-4E6D914296B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1540" y="523983"/>
            <a:ext cx="10728919" cy="606225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7594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C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oll holding a sign&#10;&#10;Description automatically generated">
            <a:extLst>
              <a:ext uri="{FF2B5EF4-FFF2-40B4-BE49-F238E27FC236}">
                <a16:creationId xmlns:a16="http://schemas.microsoft.com/office/drawing/2014/main" id="{C8C85785-054F-42F1-97F9-DFF3D100D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7" b="93653" l="3797" r="91350">
                        <a14:foregroundMark x1="60970" y1="11976" x2="60970" y2="11976"/>
                        <a14:foregroundMark x1="59705" y1="6946" x2="59705" y2="6946"/>
                        <a14:foregroundMark x1="88608" y1="8743" x2="88608" y2="8743"/>
                        <a14:foregroundMark x1="89451" y1="8263" x2="89451" y2="8263"/>
                        <a14:foregroundMark x1="91983" y1="26826" x2="91983" y2="26826"/>
                        <a14:foregroundMark x1="52321" y1="29581" x2="52321" y2="29581"/>
                        <a14:foregroundMark x1="63291" y1="22515" x2="63291" y2="22515"/>
                        <a14:foregroundMark x1="43671" y1="21557" x2="43671" y2="21557"/>
                        <a14:foregroundMark x1="41350" y1="40599" x2="41350" y2="40599"/>
                        <a14:foregroundMark x1="23207" y1="42874" x2="23207" y2="42874"/>
                        <a14:foregroundMark x1="4219" y1="47784" x2="4219" y2="47784"/>
                        <a14:foregroundMark x1="44515" y1="37365" x2="44515" y2="37365"/>
                        <a14:foregroundMark x1="36920" y1="36647" x2="36920" y2="36647"/>
                        <a14:foregroundMark x1="54641" y1="91976" x2="54641" y2="91976"/>
                        <a14:foregroundMark x1="55063" y1="90659" x2="55063" y2="90659"/>
                        <a14:foregroundMark x1="55063" y1="90659" x2="55063" y2="90659"/>
                        <a14:foregroundMark x1="55485" y1="93653" x2="55485" y2="93653"/>
                        <a14:foregroundMark x1="75105" y1="90778" x2="75105" y2="9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52" y="-162939"/>
            <a:ext cx="4313155" cy="76002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B19C0-9F09-4796-9A2E-88F70665DBE5}"/>
              </a:ext>
            </a:extLst>
          </p:cNvPr>
          <p:cNvSpPr/>
          <p:nvPr/>
        </p:nvSpPr>
        <p:spPr>
          <a:xfrm>
            <a:off x="4521905" y="2936512"/>
            <a:ext cx="27783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Стара </a:t>
            </a:r>
          </a:p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маслина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305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7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стара маслина">
            <a:hlinkClick r:id="" action="ppaction://media"/>
            <a:extLst>
              <a:ext uri="{FF2B5EF4-FFF2-40B4-BE49-F238E27FC236}">
                <a16:creationId xmlns:a16="http://schemas.microsoft.com/office/drawing/2014/main" id="{428D64D1-EE08-4887-BF12-AEFC4DD161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3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0EF963-AF7E-49F2-88FC-A0396AC8D21B}"/>
              </a:ext>
            </a:extLst>
          </p:cNvPr>
          <p:cNvSpPr/>
          <p:nvPr/>
        </p:nvSpPr>
        <p:spPr>
          <a:xfrm>
            <a:off x="971753" y="1549501"/>
            <a:ext cx="130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мас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63294E-8D53-4C04-A934-7F8C740507D1}"/>
              </a:ext>
            </a:extLst>
          </p:cNvPr>
          <p:cNvCxnSpPr>
            <a:cxnSpLocks/>
          </p:cNvCxnSpPr>
          <p:nvPr/>
        </p:nvCxnSpPr>
        <p:spPr>
          <a:xfrm>
            <a:off x="2208944" y="2270588"/>
            <a:ext cx="627589" cy="61388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6C80BF-D6F6-41E6-9CB8-BDBFDAFBB638}"/>
              </a:ext>
            </a:extLst>
          </p:cNvPr>
          <p:cNvCxnSpPr>
            <a:cxnSpLocks/>
          </p:cNvCxnSpPr>
          <p:nvPr/>
        </p:nvCxnSpPr>
        <p:spPr>
          <a:xfrm>
            <a:off x="2208944" y="2106202"/>
            <a:ext cx="1119883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2714B4-BA6C-4782-B796-71D7A2D7B267}"/>
              </a:ext>
            </a:extLst>
          </p:cNvPr>
          <p:cNvCxnSpPr>
            <a:cxnSpLocks/>
          </p:cNvCxnSpPr>
          <p:nvPr/>
        </p:nvCxnSpPr>
        <p:spPr>
          <a:xfrm flipV="1">
            <a:off x="2208943" y="1356189"/>
            <a:ext cx="1037691" cy="47089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B9F9194-735D-4695-9DD6-FF57EDED7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620" y="948616"/>
            <a:ext cx="2608407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buNone/>
            </a:pPr>
            <a:r>
              <a:rPr lang="sr-Cyrl-ME" sz="5400" b="1" dirty="0">
                <a:ln/>
                <a:solidFill>
                  <a:srgbClr val="FFFF00"/>
                </a:solidFill>
              </a:rPr>
              <a:t>т</a:t>
            </a:r>
            <a:r>
              <a:rPr lang="sr-Cyrl-ME" sz="5400" b="1" cap="none" spc="0" dirty="0">
                <a:ln/>
                <a:solidFill>
                  <a:srgbClr val="FFFF00"/>
                </a:solidFill>
                <a:effectLst/>
              </a:rPr>
              <a:t>ило</a:t>
            </a:r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___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08760868-4997-4AC0-AA82-ADB31536A45E}"/>
              </a:ext>
            </a:extLst>
          </p:cNvPr>
          <p:cNvSpPr txBox="1">
            <a:spLocks/>
          </p:cNvSpPr>
          <p:nvPr/>
        </p:nvSpPr>
        <p:spPr>
          <a:xfrm>
            <a:off x="3313872" y="1686087"/>
            <a:ext cx="1894301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r-Cyrl-ME" sz="5400" b="1" dirty="0">
                <a:ln/>
                <a:solidFill>
                  <a:srgbClr val="00B0F0"/>
                </a:solidFill>
              </a:rPr>
              <a:t>ка</a:t>
            </a:r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___</a:t>
            </a:r>
            <a:endParaRPr lang="en-US" sz="5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973AE026-B960-47B1-8BCB-FB72354446BC}"/>
              </a:ext>
            </a:extLst>
          </p:cNvPr>
          <p:cNvSpPr txBox="1">
            <a:spLocks/>
          </p:cNvSpPr>
          <p:nvPr/>
        </p:nvSpPr>
        <p:spPr>
          <a:xfrm>
            <a:off x="2903771" y="2526317"/>
            <a:ext cx="2529410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r-Cyrl-ME" sz="5400" b="1" dirty="0">
                <a:ln/>
                <a:solidFill>
                  <a:srgbClr val="FF0000"/>
                </a:solidFill>
              </a:rPr>
              <a:t>кота</a:t>
            </a:r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___</a:t>
            </a:r>
            <a:endParaRPr lang="en-US" sz="5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BDAA43-3EAD-4637-B6D0-A0E6A2667418}"/>
              </a:ext>
            </a:extLst>
          </p:cNvPr>
          <p:cNvSpPr txBox="1"/>
          <p:nvPr/>
        </p:nvSpPr>
        <p:spPr>
          <a:xfrm>
            <a:off x="657546" y="520562"/>
            <a:ext cx="585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dirty="0"/>
              <a:t>1. Које се ријечи крију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7730CF-8C3A-4B14-AD9A-0CA3BE4A6E59}"/>
              </a:ext>
            </a:extLst>
          </p:cNvPr>
          <p:cNvSpPr txBox="1"/>
          <p:nvPr/>
        </p:nvSpPr>
        <p:spPr>
          <a:xfrm>
            <a:off x="657546" y="3763278"/>
            <a:ext cx="585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dirty="0"/>
              <a:t>2. Од датих слова састави ријеч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EF36FE-7BA6-4FDA-9ACC-447D87640E2E}"/>
              </a:ext>
            </a:extLst>
          </p:cNvPr>
          <p:cNvSpPr/>
          <p:nvPr/>
        </p:nvSpPr>
        <p:spPr>
          <a:xfrm>
            <a:off x="3936856" y="3486279"/>
            <a:ext cx="2778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млансиа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7E7380-7435-4BE2-9F8C-01708D245DAE}"/>
              </a:ext>
            </a:extLst>
          </p:cNvPr>
          <p:cNvSpPr/>
          <p:nvPr/>
        </p:nvSpPr>
        <p:spPr>
          <a:xfrm>
            <a:off x="947854" y="3947944"/>
            <a:ext cx="67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м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CE9FBC-FEB2-44E3-9ACF-42BF024FD4BF}"/>
              </a:ext>
            </a:extLst>
          </p:cNvPr>
          <p:cNvSpPr/>
          <p:nvPr/>
        </p:nvSpPr>
        <p:spPr>
          <a:xfrm>
            <a:off x="1481971" y="3990747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а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EC18-B236-40D3-9B47-CEEDAF7C1A37}"/>
              </a:ext>
            </a:extLst>
          </p:cNvPr>
          <p:cNvSpPr/>
          <p:nvPr/>
        </p:nvSpPr>
        <p:spPr>
          <a:xfrm>
            <a:off x="1854757" y="3998834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с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EC61DA-D6B0-476B-AACD-18F54EAFF01B}"/>
              </a:ext>
            </a:extLst>
          </p:cNvPr>
          <p:cNvSpPr/>
          <p:nvPr/>
        </p:nvSpPr>
        <p:spPr>
          <a:xfrm>
            <a:off x="2181791" y="3990920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л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4AA06E-AF26-4563-B7D5-535F4BC9A5D9}"/>
              </a:ext>
            </a:extLst>
          </p:cNvPr>
          <p:cNvSpPr/>
          <p:nvPr/>
        </p:nvSpPr>
        <p:spPr>
          <a:xfrm>
            <a:off x="2548154" y="399513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и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2F9FAF-EDDA-47C0-B1DC-D966D16A0BAA}"/>
              </a:ext>
            </a:extLst>
          </p:cNvPr>
          <p:cNvSpPr/>
          <p:nvPr/>
        </p:nvSpPr>
        <p:spPr>
          <a:xfrm>
            <a:off x="2920923" y="3990920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н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11D3D2-2EED-4386-B6A7-0D8EFDF8B802}"/>
              </a:ext>
            </a:extLst>
          </p:cNvPr>
          <p:cNvSpPr/>
          <p:nvPr/>
        </p:nvSpPr>
        <p:spPr>
          <a:xfrm>
            <a:off x="3268351" y="4006748"/>
            <a:ext cx="583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а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6772B3-45EE-41FF-849D-3CF423235BD5}"/>
              </a:ext>
            </a:extLst>
          </p:cNvPr>
          <p:cNvSpPr/>
          <p:nvPr/>
        </p:nvSpPr>
        <p:spPr>
          <a:xfrm>
            <a:off x="5641266" y="876290"/>
            <a:ext cx="269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мас</a:t>
            </a:r>
            <a:r>
              <a:rPr lang="sr-Cyrl-ME" sz="5400" b="1" dirty="0">
                <a:ln/>
                <a:solidFill>
                  <a:srgbClr val="FFFF00"/>
                </a:solidFill>
              </a:rPr>
              <a:t>т</a:t>
            </a:r>
            <a:r>
              <a:rPr lang="sr-Cyrl-ME" sz="5400" b="1" cap="none" spc="0" dirty="0">
                <a:ln/>
                <a:solidFill>
                  <a:srgbClr val="FFFF00"/>
                </a:solidFill>
                <a:effectLst/>
              </a:rPr>
              <a:t>ило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CA493B-DD90-4651-80AA-F01C027F22E4}"/>
              </a:ext>
            </a:extLst>
          </p:cNvPr>
          <p:cNvSpPr/>
          <p:nvPr/>
        </p:nvSpPr>
        <p:spPr>
          <a:xfrm>
            <a:off x="5102841" y="1716744"/>
            <a:ext cx="1985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мас</a:t>
            </a:r>
            <a:r>
              <a:rPr lang="sr-Cyrl-ME" sz="5400" b="1" dirty="0">
                <a:ln/>
                <a:solidFill>
                  <a:srgbClr val="00B0F0"/>
                </a:solidFill>
              </a:rPr>
              <a:t>ка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7912AA-40CE-4D59-B396-3A83021F45FB}"/>
              </a:ext>
            </a:extLst>
          </p:cNvPr>
          <p:cNvSpPr/>
          <p:nvPr/>
        </p:nvSpPr>
        <p:spPr>
          <a:xfrm>
            <a:off x="5329307" y="2595366"/>
            <a:ext cx="2620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мас</a:t>
            </a:r>
            <a:r>
              <a:rPr lang="sr-Cyrl-ME" sz="5400" b="1" dirty="0">
                <a:ln/>
                <a:solidFill>
                  <a:srgbClr val="FF0000"/>
                </a:solidFill>
              </a:rPr>
              <a:t>кота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DF6DF8-4A96-44A8-B164-A925628F68AF}"/>
              </a:ext>
            </a:extLst>
          </p:cNvPr>
          <p:cNvSpPr txBox="1"/>
          <p:nvPr/>
        </p:nvSpPr>
        <p:spPr>
          <a:xfrm>
            <a:off x="657546" y="4930078"/>
            <a:ext cx="585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ME" dirty="0"/>
              <a:t>2. Од датих ријечи састави реченицу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DA7A94-A8BD-45DD-B78A-53B352DF49CC}"/>
              </a:ext>
            </a:extLst>
          </p:cNvPr>
          <p:cNvSpPr/>
          <p:nvPr/>
        </p:nvSpPr>
        <p:spPr>
          <a:xfrm>
            <a:off x="1011156" y="5875773"/>
            <a:ext cx="1282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Бар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84306E-3DFB-48B8-A70B-E23B2678E12B}"/>
              </a:ext>
            </a:extLst>
          </p:cNvPr>
          <p:cNvSpPr/>
          <p:nvPr/>
        </p:nvSpPr>
        <p:spPr>
          <a:xfrm>
            <a:off x="2426438" y="5916116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је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420D55-281C-4E1C-891A-BE9D06E553AD}"/>
              </a:ext>
            </a:extLst>
          </p:cNvPr>
          <p:cNvSpPr/>
          <p:nvPr/>
        </p:nvSpPr>
        <p:spPr>
          <a:xfrm>
            <a:off x="3313872" y="5916116"/>
            <a:ext cx="2208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познат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2EA41C-F034-4FAA-B0B9-31F0D17278C7}"/>
              </a:ext>
            </a:extLst>
          </p:cNvPr>
          <p:cNvSpPr/>
          <p:nvPr/>
        </p:nvSpPr>
        <p:spPr>
          <a:xfrm>
            <a:off x="6900526" y="5934670"/>
            <a:ext cx="4743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м</a:t>
            </a:r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аслињацима.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2C8979-264F-4FE9-8B5D-C55A0E996F25}"/>
              </a:ext>
            </a:extLst>
          </p:cNvPr>
          <p:cNvSpPr/>
          <p:nvPr/>
        </p:nvSpPr>
        <p:spPr>
          <a:xfrm>
            <a:off x="5788027" y="5916116"/>
            <a:ext cx="92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по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2C9DD-808D-4675-884C-0A5D79A05EEA}"/>
              </a:ext>
            </a:extLst>
          </p:cNvPr>
          <p:cNvSpPr/>
          <p:nvPr/>
        </p:nvSpPr>
        <p:spPr>
          <a:xfrm>
            <a:off x="228563" y="5152751"/>
            <a:ext cx="109522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м</a:t>
            </a:r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аслињацима познат по Бар је  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757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32" grpId="0"/>
      <p:bldP spid="33" grpId="1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242A10-CA32-4FD4-8810-6639642F68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377742"/>
              </p:ext>
            </p:extLst>
          </p:nvPr>
        </p:nvGraphicFramePr>
        <p:xfrm>
          <a:off x="1027623" y="0"/>
          <a:ext cx="10515597" cy="6583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1635">
                  <a:extLst>
                    <a:ext uri="{9D8B030D-6E8A-4147-A177-3AD203B41FA5}">
                      <a16:colId xmlns:a16="http://schemas.microsoft.com/office/drawing/2014/main" val="156894318"/>
                    </a:ext>
                  </a:extLst>
                </a:gridCol>
                <a:gridCol w="3568763">
                  <a:extLst>
                    <a:ext uri="{9D8B030D-6E8A-4147-A177-3AD203B41FA5}">
                      <a16:colId xmlns:a16="http://schemas.microsoft.com/office/drawing/2014/main" val="205581078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141817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ME" sz="2400" dirty="0"/>
                        <a:t>ЗНАМ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ME" sz="2400" dirty="0">
                          <a:hlinkClick r:id="rId2" action="ppaction://hlinkpres?slideindex=1&amp;slidetitle=Желим да знам"/>
                        </a:rPr>
                        <a:t>ЖЕЛИМ ДА ЗНАМ</a:t>
                      </a:r>
                      <a:endParaRPr lang="sr-Cyrl-M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ME" sz="2400" b="1" kern="1200" dirty="0">
                          <a:solidFill>
                            <a:schemeClr val="bg1"/>
                          </a:solidFill>
                        </a:rPr>
                        <a:t>НАУЧИО/ЛА САМ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432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ME" dirty="0"/>
                        <a:t>Зимзелено дрво</a:t>
                      </a:r>
                    </a:p>
                    <a:p>
                      <a:r>
                        <a:rPr lang="sr-Cyrl-ME" dirty="0"/>
                        <a:t>Симбол мира</a:t>
                      </a:r>
                    </a:p>
                    <a:p>
                      <a:r>
                        <a:rPr lang="sr-Cyrl-ME" dirty="0"/>
                        <a:t>Уље</a:t>
                      </a:r>
                    </a:p>
                    <a:p>
                      <a:r>
                        <a:rPr lang="sr-Cyrl-ME" dirty="0"/>
                        <a:t>Листови дуги</a:t>
                      </a:r>
                    </a:p>
                    <a:p>
                      <a:r>
                        <a:rPr lang="sr-Cyrl-ME" dirty="0"/>
                        <a:t>Укусан плод</a:t>
                      </a:r>
                    </a:p>
                    <a:p>
                      <a:r>
                        <a:rPr lang="sr-Cyrl-ME" dirty="0"/>
                        <a:t>Плод је зелен или црн</a:t>
                      </a:r>
                    </a:p>
                    <a:p>
                      <a:r>
                        <a:rPr lang="sr-Cyrl-ME" dirty="0"/>
                        <a:t>Користи се у исхрани</a:t>
                      </a:r>
                    </a:p>
                    <a:p>
                      <a:r>
                        <a:rPr lang="sr-Cyrl-ME" dirty="0"/>
                        <a:t>Крема од маслина</a:t>
                      </a:r>
                    </a:p>
                    <a:p>
                      <a:r>
                        <a:rPr lang="sr-Cyrl-ME" dirty="0"/>
                        <a:t>Чај од листа</a:t>
                      </a:r>
                    </a:p>
                    <a:p>
                      <a:r>
                        <a:rPr lang="sr-Cyrl-ME" dirty="0"/>
                        <a:t>Шампон од маслина</a:t>
                      </a:r>
                    </a:p>
                    <a:p>
                      <a:r>
                        <a:rPr lang="sr-Cyrl-ME" dirty="0"/>
                        <a:t>Приморска биљка</a:t>
                      </a:r>
                    </a:p>
                    <a:p>
                      <a:r>
                        <a:rPr lang="sr-Cyrl-ME" dirty="0"/>
                        <a:t>Дрво је старо или младо</a:t>
                      </a:r>
                    </a:p>
                    <a:p>
                      <a:r>
                        <a:rPr lang="sr-Cyrl-ME" dirty="0"/>
                        <a:t>Има коштицу унутар плода</a:t>
                      </a:r>
                    </a:p>
                    <a:p>
                      <a:r>
                        <a:rPr lang="sr-Cyrl-ME" dirty="0"/>
                        <a:t>Сапун од маслине</a:t>
                      </a:r>
                    </a:p>
                    <a:p>
                      <a:r>
                        <a:rPr lang="sr-Cyrl-ME" dirty="0"/>
                        <a:t>Има велику крошњу</a:t>
                      </a:r>
                    </a:p>
                    <a:p>
                      <a:r>
                        <a:rPr lang="sr-Cyrl-ME" dirty="0"/>
                        <a:t>Живи дуго</a:t>
                      </a:r>
                    </a:p>
                    <a:p>
                      <a:r>
                        <a:rPr lang="sr-Cyrl-ME" dirty="0"/>
                        <a:t>Потребна јој је топлота</a:t>
                      </a:r>
                    </a:p>
                    <a:p>
                      <a:r>
                        <a:rPr lang="sr-Cyrl-ME" dirty="0"/>
                        <a:t>Стари маслина у Бару живи преко 2000 година</a:t>
                      </a:r>
                    </a:p>
                    <a:p>
                      <a:r>
                        <a:rPr lang="sr-Cyrl-ME" dirty="0"/>
                        <a:t>Маслина је заштићена законом</a:t>
                      </a:r>
                    </a:p>
                    <a:p>
                      <a:r>
                        <a:rPr lang="sr-Cyrl-ME" dirty="0"/>
                        <a:t>Плод маслине и маслиново уље су љековити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ME" dirty="0"/>
                        <a:t>Која је најстарија маслина колико има година и гдје се налази</a:t>
                      </a:r>
                    </a:p>
                    <a:p>
                      <a:r>
                        <a:rPr lang="sr-Cyrl-ME" dirty="0"/>
                        <a:t>Које врсте маслина постоје</a:t>
                      </a:r>
                    </a:p>
                    <a:p>
                      <a:r>
                        <a:rPr lang="sr-Cyrl-ME" dirty="0"/>
                        <a:t>Шта су маслињаци</a:t>
                      </a:r>
                    </a:p>
                    <a:p>
                      <a:r>
                        <a:rPr lang="sr-Cyrl-ME" dirty="0"/>
                        <a:t>Колико литара уља добијамо од 5 килограма маслинама</a:t>
                      </a:r>
                    </a:p>
                    <a:p>
                      <a:r>
                        <a:rPr lang="sr-Cyrl-ME" dirty="0"/>
                        <a:t>Како се прави уље</a:t>
                      </a:r>
                    </a:p>
                    <a:p>
                      <a:r>
                        <a:rPr lang="sr-Cyrl-ME" dirty="0"/>
                        <a:t>Колико година маслина може да живи</a:t>
                      </a:r>
                    </a:p>
                    <a:p>
                      <a:r>
                        <a:rPr lang="sr-Cyrl-ME" dirty="0"/>
                        <a:t>Како се сади маслина</a:t>
                      </a:r>
                    </a:p>
                    <a:p>
                      <a:r>
                        <a:rPr lang="sr-Cyrl-ME" dirty="0"/>
                        <a:t>Зашто се то дрво назива маслина</a:t>
                      </a:r>
                    </a:p>
                    <a:p>
                      <a:r>
                        <a:rPr lang="sr-Cyrl-ME" dirty="0"/>
                        <a:t>Да ли још у некој земљи има маслина</a:t>
                      </a:r>
                    </a:p>
                    <a:p>
                      <a:r>
                        <a:rPr lang="sr-Cyrl-ME" dirty="0"/>
                        <a:t>Да ли јој смета хладноћа</a:t>
                      </a:r>
                    </a:p>
                    <a:p>
                      <a:r>
                        <a:rPr lang="sr-Cyrl-ME" dirty="0"/>
                        <a:t>Колико  јој треба да добије плод</a:t>
                      </a:r>
                    </a:p>
                    <a:p>
                      <a:r>
                        <a:rPr lang="sr-Cyrl-ME" dirty="0"/>
                        <a:t>Колика може да нарасте у висину</a:t>
                      </a:r>
                    </a:p>
                    <a:p>
                      <a:r>
                        <a:rPr lang="sr-Cyrl-ME" dirty="0"/>
                        <a:t>Ко је засадио прву маслину и гдје</a:t>
                      </a:r>
                    </a:p>
                    <a:p>
                      <a:r>
                        <a:rPr lang="sr-Cyrl-ME" dirty="0"/>
                        <a:t>До које надморске висине може да се сади маслина</a:t>
                      </a:r>
                    </a:p>
                    <a:p>
                      <a:r>
                        <a:rPr lang="sr-Cyrl-ME" dirty="0"/>
                        <a:t>Која је маслина најстарија у свијету</a:t>
                      </a:r>
                    </a:p>
                    <a:p>
                      <a:r>
                        <a:rPr lang="sr-Cyrl-ME" dirty="0"/>
                        <a:t>Да ли се користи кора дрвета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Cyrl-M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14736"/>
                  </a:ext>
                </a:extLst>
              </a:tr>
            </a:tbl>
          </a:graphicData>
        </a:graphic>
      </p:graphicFrame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4D2F429E-9D0D-496C-B5F4-957BAFA44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577" r="2127" b="17902"/>
          <a:stretch/>
        </p:blipFill>
        <p:spPr>
          <a:xfrm>
            <a:off x="8101592" y="544271"/>
            <a:ext cx="3333626" cy="28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5562-C070-4749-B3CC-E712379F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66" y="-295269"/>
            <a:ext cx="7298933" cy="1325563"/>
          </a:xfrm>
        </p:spPr>
        <p:txBody>
          <a:bodyPr/>
          <a:lstStyle/>
          <a:p>
            <a:pPr algn="ctr"/>
            <a:r>
              <a:rPr lang="sr-Cyrl-ME" dirty="0"/>
              <a:t>Маслина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C05E5-1306-40AC-B732-62A95DFED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32" y="68955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sr-Cyrl-ME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аслина је врста ниског дрвета. </a:t>
            </a:r>
          </a:p>
          <a:p>
            <a:pPr marL="0" indent="0">
              <a:buNone/>
            </a:pPr>
            <a:r>
              <a:rPr lang="sr-Cyrl-ME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Расте до 10м висине. </a:t>
            </a:r>
          </a:p>
          <a:p>
            <a:pPr marL="0" indent="0">
              <a:buNone/>
            </a:pPr>
            <a:r>
              <a:rPr lang="sr-Cyrl-ME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Зимзелено дрво које расте </a:t>
            </a:r>
          </a:p>
          <a:p>
            <a:pPr marL="0" indent="0">
              <a:buNone/>
            </a:pPr>
            <a:r>
              <a:rPr lang="sr-Cyrl-ME" sz="3200" dirty="0">
                <a:solidFill>
                  <a:srgbClr val="202122"/>
                </a:solidFill>
                <a:latin typeface="Arial" panose="020B0604020202020204" pitchFamily="34" charset="0"/>
              </a:rPr>
              <a:t>у</a:t>
            </a:r>
            <a:r>
              <a:rPr lang="sr-Cyrl-ME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приморској области.</a:t>
            </a:r>
            <a:r>
              <a:rPr lang="en-US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sr-Cyrl-ME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D7683-FA61-44A7-B702-B1DAB997D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6" t="17890" r="52707" b="5425"/>
          <a:stretch/>
        </p:blipFill>
        <p:spPr>
          <a:xfrm>
            <a:off x="8137133" y="0"/>
            <a:ext cx="4054867" cy="6875827"/>
          </a:xfrm>
          <a:prstGeom prst="rect">
            <a:avLst/>
          </a:prstGeom>
        </p:spPr>
      </p:pic>
      <p:pic>
        <p:nvPicPr>
          <p:cNvPr id="6" name="Picture 5" descr="A picture containing text, electronics, clipart&#10;&#10;Description automatically generated">
            <a:extLst>
              <a:ext uri="{FF2B5EF4-FFF2-40B4-BE49-F238E27FC236}">
                <a16:creationId xmlns:a16="http://schemas.microsoft.com/office/drawing/2014/main" id="{54AA7867-BA0D-4A78-AFEC-05A3E898E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 b="7407"/>
          <a:stretch/>
        </p:blipFill>
        <p:spPr>
          <a:xfrm>
            <a:off x="1269715" y="2865226"/>
            <a:ext cx="3702978" cy="37859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086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6846E-8BF6-46CC-B39D-F682C5C4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sr-Cyrl-ME" dirty="0"/>
              <a:t>Наша школа има маслине о којима сви бринемо</a:t>
            </a:r>
          </a:p>
        </p:txBody>
      </p:sp>
      <p:pic>
        <p:nvPicPr>
          <p:cNvPr id="4" name="0-02-0a-c46463dbd02459a872ed13a9d1e3204ec1df82de3151b3b0dd7d734add3bc8af_d8229e6f">
            <a:hlinkClick r:id="" action="ppaction://media"/>
            <a:extLst>
              <a:ext uri="{FF2B5EF4-FFF2-40B4-BE49-F238E27FC236}">
                <a16:creationId xmlns:a16="http://schemas.microsoft.com/office/drawing/2014/main" id="{BD1F7ABF-0CB3-44AB-A429-CD3987A91F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7455" y="943110"/>
            <a:ext cx="10515600" cy="5914890"/>
          </a:xfr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F887399-453B-4412-B579-5A496C953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7600" l="5374" r="92290">
                        <a14:foregroundMark x1="14486" y1="9400" x2="14486" y2="9400"/>
                        <a14:foregroundMark x1="44860" y1="8000" x2="44860" y2="8000"/>
                        <a14:foregroundMark x1="61449" y1="2800" x2="61449" y2="2800"/>
                        <a14:foregroundMark x1="5841" y1="15600" x2="5841" y2="15600"/>
                        <a14:foregroundMark x1="92757" y1="50800" x2="92757" y2="50800"/>
                        <a14:foregroundMark x1="82710" y1="41600" x2="82710" y2="41600"/>
                        <a14:foregroundMark x1="60514" y1="44000" x2="60514" y2="44000"/>
                        <a14:foregroundMark x1="62850" y1="43800" x2="62850" y2="43800"/>
                        <a14:foregroundMark x1="73832" y1="55600" x2="73832" y2="55600"/>
                        <a14:foregroundMark x1="67056" y1="90800" x2="67056" y2="90800"/>
                        <a14:foregroundMark x1="53972" y1="97600" x2="53972" y2="97600"/>
                        <a14:foregroundMark x1="22196" y1="91600" x2="22196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58" y="3714117"/>
            <a:ext cx="2981570" cy="34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20E780-98C7-48CF-95F0-4B7200E95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01"/>
          <a:stretch/>
        </p:blipFill>
        <p:spPr bwMode="auto">
          <a:xfrm>
            <a:off x="20" y="-144900"/>
            <a:ext cx="6245792" cy="700290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5BD06C1-4A0C-4A75-89EA-2A3079C76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4390"/>
            <a:ext cx="5257798" cy="66935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202122"/>
                </a:solidFill>
                <a:latin typeface="Arial" panose="020B0604020202020204" pitchFamily="34" charset="0"/>
              </a:rPr>
              <a:t>Л</a:t>
            </a: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истови су  дугуљасти, кожасти са тамнозеленим лицем и сребрнастосивим наличјем и врло кратком дршком.</a:t>
            </a:r>
          </a:p>
          <a:p>
            <a:pPr marL="0" indent="0">
              <a:buNone/>
            </a:pPr>
            <a:r>
              <a:rPr lang="ru-RU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Из пазуха листова развијају се усправне гроздасте цвасти које чине цветови са белом круницом. </a:t>
            </a:r>
          </a:p>
          <a:p>
            <a:pPr marL="0" indent="0">
              <a:buNone/>
            </a:pPr>
            <a:r>
              <a:rPr lang="ru-RU" sz="32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Чашица и круница имају по 4 листића.</a:t>
            </a:r>
          </a:p>
          <a:p>
            <a:pPr marL="0" indent="0">
              <a:buNone/>
            </a:pPr>
            <a:r>
              <a:rPr lang="ru-RU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Плод је јестива коштуница, позната као </a:t>
            </a:r>
            <a:r>
              <a:rPr lang="ru-RU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маслинка</a:t>
            </a:r>
            <a:r>
              <a:rPr lang="ru-RU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DD3B8C-FFDC-488B-A3EC-D62F11A715BD}"/>
              </a:ext>
            </a:extLst>
          </p:cNvPr>
          <p:cNvCxnSpPr>
            <a:cxnSpLocks/>
          </p:cNvCxnSpPr>
          <p:nvPr/>
        </p:nvCxnSpPr>
        <p:spPr>
          <a:xfrm flipH="1" flipV="1">
            <a:off x="4530903" y="3318554"/>
            <a:ext cx="1585666" cy="5959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40A7CE-0FD6-4B40-A7ED-E46FBD164A28}"/>
              </a:ext>
            </a:extLst>
          </p:cNvPr>
          <p:cNvCxnSpPr>
            <a:cxnSpLocks/>
          </p:cNvCxnSpPr>
          <p:nvPr/>
        </p:nvCxnSpPr>
        <p:spPr>
          <a:xfrm flipH="1">
            <a:off x="1972638" y="1508589"/>
            <a:ext cx="414393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E0F833-5296-4C83-9BF6-054E9C76F5F0}"/>
              </a:ext>
            </a:extLst>
          </p:cNvPr>
          <p:cNvCxnSpPr>
            <a:cxnSpLocks/>
          </p:cNvCxnSpPr>
          <p:nvPr/>
        </p:nvCxnSpPr>
        <p:spPr>
          <a:xfrm flipH="1" flipV="1">
            <a:off x="838202" y="626724"/>
            <a:ext cx="5215477" cy="45231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D8D911-D23F-4C35-9F95-1AF9EB93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70" y="4683290"/>
            <a:ext cx="2148600" cy="21746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93B1CB-FC3D-4CC3-A40A-A5520B8061D9}"/>
              </a:ext>
            </a:extLst>
          </p:cNvPr>
          <p:cNvCxnSpPr/>
          <p:nvPr/>
        </p:nvCxnSpPr>
        <p:spPr>
          <a:xfrm flipH="1">
            <a:off x="4941870" y="5928189"/>
            <a:ext cx="1037690" cy="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B6D3FE4-2D8C-4E9F-B9B9-63C218DBA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5600" l="4907" r="95561">
                        <a14:foregroundMark x1="12150" y1="4800" x2="12150" y2="4800"/>
                        <a14:foregroundMark x1="4907" y1="14600" x2="4907" y2="14600"/>
                        <a14:foregroundMark x1="95794" y1="50200" x2="95794" y2="50200"/>
                        <a14:foregroundMark x1="61916" y1="43200" x2="61916" y2="43200"/>
                        <a14:foregroundMark x1="81776" y1="42800" x2="81776" y2="42800"/>
                        <a14:foregroundMark x1="71262" y1="56400" x2="71262" y2="56400"/>
                        <a14:foregroundMark x1="67757" y1="89600" x2="67757" y2="89600"/>
                        <a14:foregroundMark x1="56776" y1="95600" x2="56776" y2="95600"/>
                        <a14:foregroundMark x1="62850" y1="3000" x2="62850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2512" y="4703867"/>
            <a:ext cx="1915719" cy="231851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997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72DEB-FB9D-409A-AF96-391D3F1CF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59" y="18176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ME" dirty="0"/>
              <a:t>Плод је прво зелен, а сазријевањем мијења боју у тамнољубичасту или готову црну. Док је плод зелен месо је горко, Дозријевањем се губи  горчина и повећава се садржај уља у плоду.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8144D8-C3DA-42A6-B86C-5E0D1C7AA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7"/>
          <a:stretch/>
        </p:blipFill>
        <p:spPr>
          <a:xfrm>
            <a:off x="2814122" y="4189714"/>
            <a:ext cx="2319646" cy="1869665"/>
          </a:xfrm>
          <a:prstGeom prst="rect">
            <a:avLst/>
          </a:prstGeom>
        </p:spPr>
      </p:pic>
      <p:pic>
        <p:nvPicPr>
          <p:cNvPr id="12" name="Picture 11" descr="A doll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B6152D5D-7AAD-4B2D-AA60-7197D150B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3" b="98649" l="10000" r="92069">
                        <a14:foregroundMark x1="64828" y1="3243" x2="64828" y2="3243"/>
                        <a14:foregroundMark x1="92069" y1="3784" x2="92069" y2="3784"/>
                        <a14:foregroundMark x1="17931" y1="53243" x2="17931" y2="53243"/>
                        <a14:foregroundMark x1="50345" y1="25405" x2="50345" y2="25405"/>
                        <a14:foregroundMark x1="33103" y1="26486" x2="33103" y2="26486"/>
                        <a14:foregroundMark x1="90345" y1="94054" x2="90345" y2="94054"/>
                        <a14:foregroundMark x1="46207" y1="92703" x2="46207" y2="92703"/>
                        <a14:foregroundMark x1="87931" y1="98649" x2="87931" y2="9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12" y="1389929"/>
            <a:ext cx="3944337" cy="54041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DCB7B2-4CE9-40BD-AD40-F713CFA19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636" y="4092013"/>
            <a:ext cx="1972639" cy="1996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606278-6568-45AE-BA2D-322D60AC7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422" y="1349242"/>
            <a:ext cx="4383639" cy="54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FC1871-C1CB-4E1B-B00D-697CBCFB3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72" t="27031" r="33511" b="38599"/>
          <a:stretch/>
        </p:blipFill>
        <p:spPr>
          <a:xfrm>
            <a:off x="7502293" y="2373330"/>
            <a:ext cx="4689708" cy="4484670"/>
          </a:xfrm>
          <a:prstGeom prst="ellipse">
            <a:avLst/>
          </a:prstGeom>
        </p:spPr>
      </p:pic>
      <p:pic>
        <p:nvPicPr>
          <p:cNvPr id="4" name="Picture 3" descr="A doll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50939ECD-9099-4FCD-8B05-2F2FD409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2" b="92162" l="0" r="92759">
                        <a14:foregroundMark x1="49310" y1="7568" x2="49310" y2="7568"/>
                        <a14:foregroundMark x1="59655" y1="2162" x2="59655" y2="2162"/>
                        <a14:foregroundMark x1="93793" y1="5676" x2="93793" y2="5676"/>
                        <a14:foregroundMark x1="47586" y1="27297" x2="47586" y2="27297"/>
                        <a14:foregroundMark x1="32414" y1="25946" x2="32414" y2="25946"/>
                        <a14:foregroundMark x1="16897" y1="52973" x2="16897" y2="52973"/>
                        <a14:foregroundMark x1="22759" y1="63784" x2="22759" y2="63784"/>
                        <a14:foregroundMark x1="41034" y1="68919" x2="41034" y2="68919"/>
                        <a14:foregroundMark x1="52069" y1="59730" x2="7931" y2="61622"/>
                        <a14:foregroundMark x1="7931" y1="61622" x2="7931" y2="61622"/>
                        <a14:foregroundMark x1="31724" y1="90000" x2="31724" y2="90000"/>
                        <a14:foregroundMark x1="45517" y1="92432" x2="45517" y2="92432"/>
                        <a14:foregroundMark x1="0" y1="52432" x2="9310" y2="52432"/>
                        <a14:foregroundMark x1="9310" y1="52432" x2="13448" y2="5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41" y="0"/>
            <a:ext cx="5569559" cy="7105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100F7-8438-40F7-959E-5BBD69FDA818}"/>
              </a:ext>
            </a:extLst>
          </p:cNvPr>
          <p:cNvSpPr txBox="1"/>
          <p:nvPr/>
        </p:nvSpPr>
        <p:spPr>
          <a:xfrm>
            <a:off x="3113070" y="3927529"/>
            <a:ext cx="298293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ME" sz="3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Прерадом плодова ове биљке добија се уље.</a:t>
            </a:r>
            <a:endParaRPr lang="sr-Cyrl-ME" sz="3200" dirty="0"/>
          </a:p>
          <a:p>
            <a:pPr algn="ctr"/>
            <a:endParaRPr lang="sr-Cyrl-M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18164-73FD-4DA6-BFCA-37E431FB0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03" t="55775" r="56480" b="8624"/>
          <a:stretch/>
        </p:blipFill>
        <p:spPr>
          <a:xfrm rot="2279671">
            <a:off x="389456" y="766031"/>
            <a:ext cx="4257498" cy="2731062"/>
          </a:xfrm>
          <a:prstGeom prst="homePlate">
            <a:avLst/>
          </a:prstGeom>
        </p:spPr>
      </p:pic>
    </p:spTree>
    <p:extLst>
      <p:ext uri="{BB962C8B-B14F-4D97-AF65-F5344CB8AC3E}">
        <p14:creationId xmlns:p14="http://schemas.microsoft.com/office/powerpoint/2010/main" val="263338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D5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oll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1A47375-8DAA-40B6-ACDF-3F1B6AAC9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88" y="437052"/>
            <a:ext cx="4650904" cy="57582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BDCF9-6853-4DC0-A565-A09C1592FCCF}"/>
              </a:ext>
            </a:extLst>
          </p:cNvPr>
          <p:cNvSpPr/>
          <p:nvPr/>
        </p:nvSpPr>
        <p:spPr>
          <a:xfrm>
            <a:off x="5590417" y="3059802"/>
            <a:ext cx="27783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ME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Кућа </a:t>
            </a:r>
          </a:p>
          <a:p>
            <a:pPr algn="ctr"/>
            <a:r>
              <a:rPr lang="sr-Cyrl-ME" sz="5400" b="1" dirty="0">
                <a:ln/>
                <a:solidFill>
                  <a:schemeClr val="accent6">
                    <a:lumMod val="75000"/>
                  </a:schemeClr>
                </a:solidFill>
              </a:rPr>
              <a:t>маслина</a:t>
            </a:r>
            <a:endParaRPr lang="en-US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2060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470</Words>
  <Application>Microsoft Office PowerPoint</Application>
  <PresentationFormat>Widescreen</PresentationFormat>
  <Paragraphs>85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Пројектни рад _ _ _ _ _ _ _</vt:lpstr>
      <vt:lpstr>PowerPoint Presentation</vt:lpstr>
      <vt:lpstr>PowerPoint Presentation</vt:lpstr>
      <vt:lpstr>Маслина</vt:lpstr>
      <vt:lpstr>Наша школа има маслине о којима сви бринемо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Маслина</dc:title>
  <dc:creator>Dragana Aprcović</dc:creator>
  <cp:lastModifiedBy>Dragana Aprcović</cp:lastModifiedBy>
  <cp:revision>28</cp:revision>
  <dcterms:created xsi:type="dcterms:W3CDTF">2021-03-21T13:49:58Z</dcterms:created>
  <dcterms:modified xsi:type="dcterms:W3CDTF">2021-04-04T12:17:46Z</dcterms:modified>
</cp:coreProperties>
</file>