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6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6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8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9516C-734E-4A67-8E81-350366080E35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B86E-179E-4DB4-86D8-B94CDECE9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363" y="20022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Grafici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sr-Latn-M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svojstva trigonometrijskih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funkcij</a:t>
            </a:r>
            <a:r>
              <a:rPr lang="sr-Latn-ME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90309"/>
              </p:ext>
            </p:extLst>
          </p:nvPr>
        </p:nvGraphicFramePr>
        <p:xfrm>
          <a:off x="30480" y="20320"/>
          <a:ext cx="12120880" cy="6797040"/>
        </p:xfrm>
        <a:graphic>
          <a:graphicData uri="http://schemas.openxmlformats.org/drawingml/2006/table">
            <a:tbl>
              <a:tblPr/>
              <a:tblGrid>
                <a:gridCol w="12120880">
                  <a:extLst>
                    <a:ext uri="{9D8B030D-6E8A-4147-A177-3AD203B41FA5}">
                      <a16:colId xmlns:a16="http://schemas.microsoft.com/office/drawing/2014/main" val="2880032841"/>
                    </a:ext>
                  </a:extLst>
                </a:gridCol>
              </a:tblGrid>
              <a:tr h="679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chemeClr val="tx1"/>
                      </a:solidFill>
                      <a:prstDash val="solid"/>
                    </a:lnL>
                    <a:lnR w="28575" cmpd="sng">
                      <a:solidFill>
                        <a:schemeClr val="tx1"/>
                      </a:solidFill>
                      <a:prstDash val="solid"/>
                    </a:lnR>
                    <a:lnT w="28575" cmpd="sng">
                      <a:solidFill>
                        <a:schemeClr val="tx1"/>
                      </a:solidFill>
                      <a:prstDash val="solid"/>
                    </a:lnT>
                    <a:lnB w="2857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42535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7268" y="5418942"/>
            <a:ext cx="617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Mija Vujović                       Tamara Mitrić</a:t>
            </a:r>
            <a:r>
              <a:rPr lang="hr-HR"/>
              <a:t>                      Iva Vucetic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ulse Trace Healthcare Medicine · Free image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7" y="1889761"/>
            <a:ext cx="5974646" cy="3360738"/>
          </a:xfrm>
        </p:spPr>
      </p:pic>
      <p:pic>
        <p:nvPicPr>
          <p:cNvPr id="6" name="Picture 5" descr="HD wallpaper: blue and purple sound waves illustrati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78" y="1889761"/>
            <a:ext cx="5377181" cy="33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latin typeface="Arial Black" panose="020B0A04020102020204" pitchFamily="34" charset="0"/>
              </a:rPr>
              <a:t>Mehanički talasi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 descr="File:November 2014 Bering Sea bomb cyclone peak,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973" y="1960880"/>
            <a:ext cx="6769180" cy="4597400"/>
          </a:xfrm>
          <a:prstGeom prst="rect">
            <a:avLst/>
          </a:prstGeom>
        </p:spPr>
      </p:pic>
      <p:pic>
        <p:nvPicPr>
          <p:cNvPr id="8" name="Picture 7" descr="Cyclone Idai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5805"/>
            <a:ext cx="3900176" cy="49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ise (video)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81" y="2386648"/>
            <a:ext cx="3969173" cy="2976880"/>
          </a:xfrm>
          <a:prstGeom prst="rect">
            <a:avLst/>
          </a:prstGeom>
        </p:spPr>
      </p:pic>
      <p:pic>
        <p:nvPicPr>
          <p:cNvPr id="6" name="Picture 5" descr="Wireless Internet service provider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05" y="2071688"/>
            <a:ext cx="2842260" cy="3789680"/>
          </a:xfrm>
          <a:prstGeom prst="rect">
            <a:avLst/>
          </a:prstGeom>
        </p:spPr>
      </p:pic>
      <p:pic>
        <p:nvPicPr>
          <p:cNvPr id="11" name="Picture 10" descr="Some striking alternatives to protect your wireless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69" y="2643222"/>
            <a:ext cx="4120921" cy="2720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494" y="1004551"/>
            <a:ext cx="8311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4400" dirty="0">
                <a:latin typeface="Arial Black" panose="020B0A04020102020204" pitchFamily="34" charset="0"/>
              </a:rPr>
              <a:t>Elektromagnetni talasi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7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33" y="1474431"/>
            <a:ext cx="4346998" cy="3906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5" y="1474431"/>
            <a:ext cx="4346998" cy="39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9110" y="2163648"/>
            <a:ext cx="8010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3800" dirty="0">
                <a:latin typeface="Arial Black" panose="020B0A04020102020204" pitchFamily="34" charset="0"/>
              </a:rPr>
              <a:t>KRAJ</a:t>
            </a:r>
            <a:endParaRPr lang="en-US" sz="6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8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06" y="301925"/>
            <a:ext cx="5348378" cy="1325563"/>
          </a:xfrm>
        </p:spPr>
        <p:txBody>
          <a:bodyPr/>
          <a:lstStyle/>
          <a:p>
            <a:r>
              <a:rPr lang="en-US" dirty="0" err="1">
                <a:latin typeface="Arial Black" panose="020B0A04020102020204" pitchFamily="34" charset="0"/>
              </a:rPr>
              <a:t>Grafik</a:t>
            </a:r>
            <a:r>
              <a:rPr lang="en-US" dirty="0">
                <a:latin typeface="Arial Black" panose="020B0A04020102020204" pitchFamily="34" charset="0"/>
              </a:rPr>
              <a:t>: y=</a:t>
            </a:r>
            <a:r>
              <a:rPr lang="en-US" dirty="0" err="1">
                <a:latin typeface="Arial Black" panose="020B0A04020102020204" pitchFamily="34" charset="0"/>
              </a:rPr>
              <a:t>sinx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0" t="33088" r="12179" b="30929"/>
          <a:stretch/>
        </p:blipFill>
        <p:spPr>
          <a:xfrm>
            <a:off x="1669594" y="1429059"/>
            <a:ext cx="8340979" cy="2808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8" t="48040" r="1"/>
          <a:stretch/>
        </p:blipFill>
        <p:spPr>
          <a:xfrm>
            <a:off x="378955" y="4237149"/>
            <a:ext cx="7795813" cy="24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3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14" y="483390"/>
            <a:ext cx="10515600" cy="187888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Grafik</a:t>
            </a:r>
            <a:r>
              <a:rPr lang="en-US" dirty="0">
                <a:latin typeface="Arial Black" panose="020B0A04020102020204" pitchFamily="34" charset="0"/>
              </a:rPr>
              <a:t>: y=</a:t>
            </a:r>
            <a:r>
              <a:rPr lang="en-US" u="sng" dirty="0" err="1">
                <a:latin typeface="Arial Black" panose="020B0A04020102020204" pitchFamily="34" charset="0"/>
              </a:rPr>
              <a:t>a</a:t>
            </a:r>
            <a:r>
              <a:rPr lang="en-US" dirty="0" err="1">
                <a:latin typeface="Arial Black" panose="020B0A04020102020204" pitchFamily="34" charset="0"/>
              </a:rPr>
              <a:t>sinx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br>
              <a:rPr lang="sr-Latn-ME" dirty="0">
                <a:latin typeface="Arial Black" panose="020B0A04020102020204" pitchFamily="34" charset="0"/>
              </a:rPr>
            </a:br>
            <a:r>
              <a:rPr lang="sr-Latn-ME" dirty="0">
                <a:latin typeface="Arial Black" panose="020B0A04020102020204" pitchFamily="34" charset="0"/>
              </a:rPr>
              <a:t>1</a:t>
            </a:r>
            <a:r>
              <a:rPr lang="en-US" dirty="0">
                <a:latin typeface="Arial Black" panose="020B0A04020102020204" pitchFamily="34" charset="0"/>
              </a:rPr>
              <a:t>° a&gt;</a:t>
            </a:r>
            <a:r>
              <a:rPr lang="sr-Latn-ME" dirty="0">
                <a:latin typeface="Arial Black" panose="020B0A04020102020204" pitchFamily="34" charset="0"/>
              </a:rPr>
              <a:t>1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sr-Latn-ME" sz="1600" dirty="0">
                <a:latin typeface="Arial Black" panose="020B0A04020102020204" pitchFamily="34" charset="0"/>
              </a:rPr>
              <a:t>„ funkcija se </a:t>
            </a:r>
            <a:r>
              <a:rPr lang="en-US" sz="1600" dirty="0" err="1">
                <a:latin typeface="Arial Black" panose="020B0A04020102020204" pitchFamily="34" charset="0"/>
              </a:rPr>
              <a:t>rasteže</a:t>
            </a:r>
            <a:r>
              <a:rPr lang="sr-Latn-ME" sz="1600" dirty="0">
                <a:latin typeface="Arial Black" panose="020B0A04020102020204" pitchFamily="34" charset="0"/>
              </a:rPr>
              <a:t> duž </a:t>
            </a:r>
            <a:r>
              <a:rPr lang="en-US" sz="1600" dirty="0">
                <a:latin typeface="Arial Black" panose="020B0A04020102020204" pitchFamily="34" charset="0"/>
              </a:rPr>
              <a:t>y</a:t>
            </a:r>
            <a:r>
              <a:rPr lang="sr-Latn-ME" sz="1600" dirty="0">
                <a:latin typeface="Arial Black" panose="020B0A04020102020204" pitchFamily="34" charset="0"/>
              </a:rPr>
              <a:t> ose“</a:t>
            </a:r>
            <a:br>
              <a:rPr lang="en-US" sz="1600" dirty="0">
                <a:latin typeface="Arial Black" panose="020B0A04020102020204" pitchFamily="34" charset="0"/>
              </a:rPr>
            </a:br>
            <a:r>
              <a:rPr lang="sr-Latn-ME" sz="4000" dirty="0">
                <a:latin typeface="Arial Black" panose="020B0A04020102020204" pitchFamily="34" charset="0"/>
              </a:rPr>
              <a:t>2</a:t>
            </a:r>
            <a:r>
              <a:rPr lang="en-US" dirty="0">
                <a:latin typeface="Arial Black" panose="020B0A04020102020204" pitchFamily="34" charset="0"/>
              </a:rPr>
              <a:t>° </a:t>
            </a:r>
            <a:r>
              <a:rPr lang="sr-Latn-ME" dirty="0">
                <a:latin typeface="Arial Black" panose="020B0A04020102020204" pitchFamily="34" charset="0"/>
              </a:rPr>
              <a:t>0&lt;a&lt;1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sr-Latn-ME" sz="1600" dirty="0">
                <a:latin typeface="Arial Black" panose="020B0A04020102020204" pitchFamily="34" charset="0"/>
              </a:rPr>
              <a:t>„ funkcija se s</a:t>
            </a:r>
            <a:r>
              <a:rPr lang="en-US" sz="1600" dirty="0" err="1">
                <a:latin typeface="Arial Black" panose="020B0A04020102020204" pitchFamily="34" charset="0"/>
              </a:rPr>
              <a:t>ažima</a:t>
            </a:r>
            <a:r>
              <a:rPr lang="sr-Latn-ME" sz="1600" dirty="0">
                <a:latin typeface="Arial Black" panose="020B0A04020102020204" pitchFamily="34" charset="0"/>
              </a:rPr>
              <a:t> duž </a:t>
            </a:r>
            <a:r>
              <a:rPr lang="en-US" sz="1600" dirty="0">
                <a:latin typeface="Arial Black" panose="020B0A04020102020204" pitchFamily="34" charset="0"/>
              </a:rPr>
              <a:t>y</a:t>
            </a:r>
            <a:r>
              <a:rPr lang="sr-Latn-ME" sz="1600" dirty="0">
                <a:latin typeface="Arial Black" panose="020B0A04020102020204" pitchFamily="34" charset="0"/>
              </a:rPr>
              <a:t> ose“</a:t>
            </a:r>
            <a:br>
              <a:rPr lang="en-US" sz="1600" dirty="0">
                <a:latin typeface="Arial Black" panose="020B0A04020102020204" pitchFamily="34" charset="0"/>
              </a:rPr>
            </a:b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9724" y="4227690"/>
            <a:ext cx="5132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2°</a:t>
            </a:r>
            <a:endParaRPr lang="sr-Latn-ME" sz="2400" dirty="0">
              <a:latin typeface="Arial Black" panose="020B0A04020102020204" pitchFamily="34" charset="0"/>
            </a:endParaRPr>
          </a:p>
          <a:p>
            <a:endParaRPr lang="sr-Latn-ME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1°</a:t>
            </a:r>
            <a:endParaRPr lang="sr-Latn-ME" sz="2400" dirty="0">
              <a:latin typeface="Arial Black" panose="020B0A040201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t="32863" r="15758" b="19191"/>
          <a:stretch/>
        </p:blipFill>
        <p:spPr>
          <a:xfrm>
            <a:off x="399114" y="2607814"/>
            <a:ext cx="7617126" cy="3671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1" r="88100" b="63007"/>
          <a:stretch/>
        </p:blipFill>
        <p:spPr>
          <a:xfrm>
            <a:off x="8897890" y="3366388"/>
            <a:ext cx="2818339" cy="21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8668" cy="1782852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rial Black" panose="020B0A04020102020204" pitchFamily="34" charset="0"/>
              </a:rPr>
              <a:t>Grafik</a:t>
            </a:r>
            <a:r>
              <a:rPr lang="en-US" sz="4000" dirty="0">
                <a:latin typeface="Arial Black" panose="020B0A04020102020204" pitchFamily="34" charset="0"/>
              </a:rPr>
              <a:t>: y=</a:t>
            </a:r>
            <a:r>
              <a:rPr lang="en-US" sz="4000" u="sng" dirty="0" err="1">
                <a:latin typeface="Arial Black" panose="020B0A04020102020204" pitchFamily="34" charset="0"/>
              </a:rPr>
              <a:t>a</a:t>
            </a:r>
            <a:r>
              <a:rPr lang="en-US" sz="4000" dirty="0" err="1">
                <a:latin typeface="Arial Black" panose="020B0A04020102020204" pitchFamily="34" charset="0"/>
              </a:rPr>
              <a:t>sinx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br>
              <a:rPr lang="en-US" sz="40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3° a&lt;-1</a:t>
            </a:r>
            <a:r>
              <a:rPr lang="sr-Latn-ME" sz="1600" dirty="0">
                <a:latin typeface="Arial Black" panose="020B0A04020102020204" pitchFamily="34" charset="0"/>
              </a:rPr>
              <a:t> </a:t>
            </a:r>
            <a:r>
              <a:rPr lang="sr-Latn-ME" sz="1400" dirty="0">
                <a:latin typeface="Arial Black" panose="020B0A04020102020204" pitchFamily="34" charset="0"/>
              </a:rPr>
              <a:t>„ funkcija se </a:t>
            </a:r>
            <a:r>
              <a:rPr lang="en-US" sz="1400" dirty="0" err="1">
                <a:latin typeface="Arial Black" panose="020B0A04020102020204" pitchFamily="34" charset="0"/>
              </a:rPr>
              <a:t>rasteže</a:t>
            </a:r>
            <a:r>
              <a:rPr lang="sr-Latn-ME" sz="1400" dirty="0">
                <a:latin typeface="Arial Black" panose="020B0A04020102020204" pitchFamily="34" charset="0"/>
              </a:rPr>
              <a:t> duž </a:t>
            </a:r>
            <a:r>
              <a:rPr lang="en-US" sz="1400" dirty="0">
                <a:latin typeface="Arial Black" panose="020B0A04020102020204" pitchFamily="34" charset="0"/>
              </a:rPr>
              <a:t>y</a:t>
            </a:r>
            <a:r>
              <a:rPr lang="sr-Latn-ME" sz="1400" dirty="0">
                <a:latin typeface="Arial Black" panose="020B0A04020102020204" pitchFamily="34" charset="0"/>
              </a:rPr>
              <a:t> ose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</a:rPr>
              <a:t>i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</a:rPr>
              <a:t>rotira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</a:rPr>
              <a:t>oko</a:t>
            </a:r>
            <a:r>
              <a:rPr lang="en-US" sz="1400" dirty="0">
                <a:latin typeface="Arial Black" panose="020B0A04020102020204" pitchFamily="34" charset="0"/>
              </a:rPr>
              <a:t> x </a:t>
            </a:r>
            <a:r>
              <a:rPr lang="en-US" sz="1400" dirty="0" err="1">
                <a:latin typeface="Arial Black" panose="020B0A04020102020204" pitchFamily="34" charset="0"/>
              </a:rPr>
              <a:t>ose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sr-Latn-ME" sz="1400" dirty="0">
                <a:latin typeface="Arial Black" panose="020B0A04020102020204" pitchFamily="34" charset="0"/>
              </a:rPr>
              <a:t>“</a:t>
            </a:r>
            <a:br>
              <a:rPr lang="en-US" sz="1400" dirty="0">
                <a:latin typeface="Arial Black" panose="020B0A04020102020204" pitchFamily="34" charset="0"/>
              </a:rPr>
            </a:br>
            <a:r>
              <a:rPr lang="en-US" sz="4000" dirty="0">
                <a:latin typeface="Arial Black" panose="020B0A04020102020204" pitchFamily="34" charset="0"/>
              </a:rPr>
              <a:t>4° -1&lt;a&lt;0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sr-Latn-ME" sz="1400" dirty="0">
                <a:latin typeface="Arial Black" panose="020B0A04020102020204" pitchFamily="34" charset="0"/>
              </a:rPr>
              <a:t>„ funkcija se </a:t>
            </a:r>
            <a:r>
              <a:rPr lang="en-US" sz="1400" dirty="0" err="1">
                <a:latin typeface="Arial Black" panose="020B0A04020102020204" pitchFamily="34" charset="0"/>
              </a:rPr>
              <a:t>sažima</a:t>
            </a:r>
            <a:r>
              <a:rPr lang="sr-Latn-ME" sz="1400" dirty="0">
                <a:latin typeface="Arial Black" panose="020B0A04020102020204" pitchFamily="34" charset="0"/>
              </a:rPr>
              <a:t> duž </a:t>
            </a:r>
            <a:r>
              <a:rPr lang="en-US" sz="1400" dirty="0">
                <a:latin typeface="Arial Black" panose="020B0A04020102020204" pitchFamily="34" charset="0"/>
              </a:rPr>
              <a:t>y</a:t>
            </a:r>
            <a:r>
              <a:rPr lang="sr-Latn-ME" sz="1400" dirty="0">
                <a:latin typeface="Arial Black" panose="020B0A04020102020204" pitchFamily="34" charset="0"/>
              </a:rPr>
              <a:t> ose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</a:rPr>
              <a:t>i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</a:rPr>
              <a:t>rotira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</a:rPr>
              <a:t>oko</a:t>
            </a:r>
            <a:r>
              <a:rPr lang="en-US" sz="1400" dirty="0">
                <a:latin typeface="Arial Black" panose="020B0A04020102020204" pitchFamily="34" charset="0"/>
              </a:rPr>
              <a:t> x </a:t>
            </a:r>
            <a:r>
              <a:rPr lang="en-US" sz="1400" dirty="0" err="1">
                <a:latin typeface="Arial Black" panose="020B0A04020102020204" pitchFamily="34" charset="0"/>
              </a:rPr>
              <a:t>ose</a:t>
            </a:r>
            <a:r>
              <a:rPr lang="en-US" sz="1400" dirty="0">
                <a:latin typeface="Arial Black" panose="020B0A04020102020204" pitchFamily="34" charset="0"/>
              </a:rPr>
              <a:t> </a:t>
            </a:r>
            <a:r>
              <a:rPr lang="sr-Latn-ME" sz="1400" dirty="0">
                <a:latin typeface="Arial Black" panose="020B0A04020102020204" pitchFamily="34" charset="0"/>
              </a:rPr>
              <a:t>“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1" t="31257" r="13551" b="19953"/>
          <a:stretch/>
        </p:blipFill>
        <p:spPr>
          <a:xfrm>
            <a:off x="838200" y="2457273"/>
            <a:ext cx="7392840" cy="3589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" t="20736" r="86362" b="62949"/>
          <a:stretch/>
        </p:blipFill>
        <p:spPr>
          <a:xfrm>
            <a:off x="8972969" y="3241895"/>
            <a:ext cx="3045950" cy="2011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59687" y="3978634"/>
            <a:ext cx="5132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3°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4°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048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64" y="111760"/>
            <a:ext cx="12105736" cy="201091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Grafik</a:t>
            </a:r>
            <a:r>
              <a:rPr lang="en-US" dirty="0">
                <a:latin typeface="Arial Black" panose="020B0A04020102020204" pitchFamily="34" charset="0"/>
              </a:rPr>
              <a:t>: y=sin</a:t>
            </a:r>
            <a:r>
              <a:rPr lang="sr-Latn-ME" u="sng" dirty="0">
                <a:latin typeface="Arial Black" panose="020B0A04020102020204" pitchFamily="34" charset="0"/>
              </a:rPr>
              <a:t>b</a:t>
            </a:r>
            <a:r>
              <a:rPr lang="en-US" dirty="0">
                <a:latin typeface="Arial Black" panose="020B0A04020102020204" pitchFamily="34" charset="0"/>
              </a:rPr>
              <a:t>x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sr-Latn-ME" dirty="0">
                <a:latin typeface="Arial Black" panose="020B0A04020102020204" pitchFamily="34" charset="0"/>
              </a:rPr>
              <a:t>1</a:t>
            </a:r>
            <a:r>
              <a:rPr lang="en-US" dirty="0">
                <a:latin typeface="Arial Black" panose="020B0A04020102020204" pitchFamily="34" charset="0"/>
              </a:rPr>
              <a:t>°</a:t>
            </a:r>
            <a:r>
              <a:rPr lang="sr-Latn-ME" dirty="0">
                <a:latin typeface="Arial Black" panose="020B0A04020102020204" pitchFamily="34" charset="0"/>
              </a:rPr>
              <a:t>b&gt;1 </a:t>
            </a:r>
            <a:r>
              <a:rPr lang="sr-Latn-ME" sz="1800" dirty="0">
                <a:latin typeface="Arial Black" panose="020B0A04020102020204" pitchFamily="34" charset="0"/>
              </a:rPr>
              <a:t>„ funkcija se s</a:t>
            </a:r>
            <a:r>
              <a:rPr lang="en-US" sz="1800" dirty="0" err="1">
                <a:latin typeface="Arial Black" panose="020B0A04020102020204" pitchFamily="34" charset="0"/>
              </a:rPr>
              <a:t>ažima</a:t>
            </a:r>
            <a:r>
              <a:rPr lang="sr-Latn-ME" sz="1800" dirty="0">
                <a:latin typeface="Arial Black" panose="020B0A04020102020204" pitchFamily="34" charset="0"/>
              </a:rPr>
              <a:t> duž x ose“</a:t>
            </a:r>
            <a:br>
              <a:rPr lang="en-US" sz="1800" dirty="0">
                <a:latin typeface="Arial Black" panose="020B0A04020102020204" pitchFamily="34" charset="0"/>
              </a:rPr>
            </a:br>
            <a:r>
              <a:rPr lang="sr-Latn-ME" dirty="0">
                <a:latin typeface="Arial Black" panose="020B0A04020102020204" pitchFamily="34" charset="0"/>
              </a:rPr>
              <a:t>2</a:t>
            </a:r>
            <a:r>
              <a:rPr lang="en-US" dirty="0">
                <a:latin typeface="Arial Black" panose="020B0A04020102020204" pitchFamily="34" charset="0"/>
              </a:rPr>
              <a:t>°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sr-Latn-ME" sz="4000" dirty="0">
                <a:latin typeface="Arial Black" panose="020B0A04020102020204" pitchFamily="34" charset="0"/>
              </a:rPr>
              <a:t>0&lt;b&lt;1 </a:t>
            </a:r>
            <a:r>
              <a:rPr lang="sr-Latn-ME" sz="1800" dirty="0">
                <a:latin typeface="Arial Black" panose="020B0A04020102020204" pitchFamily="34" charset="0"/>
              </a:rPr>
              <a:t>„ funkcija se </a:t>
            </a:r>
            <a:r>
              <a:rPr lang="en-US" sz="1800" dirty="0" err="1">
                <a:latin typeface="Arial Black" panose="020B0A04020102020204" pitchFamily="34" charset="0"/>
              </a:rPr>
              <a:t>rasteže</a:t>
            </a:r>
            <a:r>
              <a:rPr lang="sr-Latn-ME" sz="1800" dirty="0">
                <a:latin typeface="Arial Black" panose="020B0A04020102020204" pitchFamily="34" charset="0"/>
              </a:rPr>
              <a:t> duž x ose“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6264" y="5670957"/>
            <a:ext cx="383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latin typeface="Arial Black" panose="020B0A04020102020204" pitchFamily="34" charset="0"/>
              </a:rPr>
              <a:t>Osnovni period  </a:t>
            </a:r>
            <a:r>
              <a:rPr lang="sr-Latn-ME" b="1" dirty="0">
                <a:latin typeface="Arial Black" panose="020B0A04020102020204" pitchFamily="34" charset="0"/>
              </a:rPr>
              <a:t>→</a:t>
            </a:r>
            <a:r>
              <a:rPr lang="sr-Latn-ME" dirty="0">
                <a:latin typeface="Arial Black" panose="020B0A04020102020204" pitchFamily="34" charset="0"/>
              </a:rPr>
              <a:t> To=2</a:t>
            </a:r>
            <a:r>
              <a:rPr lang="el-GR" b="1" dirty="0">
                <a:latin typeface="Arial Black" panose="020B0A04020102020204" pitchFamily="34" charset="0"/>
              </a:rPr>
              <a:t>π</a:t>
            </a:r>
            <a:r>
              <a:rPr lang="sr-Latn-ME" b="1" dirty="0">
                <a:latin typeface="Arial Black" panose="020B0A04020102020204" pitchFamily="34" charset="0"/>
              </a:rPr>
              <a:t>/b</a:t>
            </a:r>
          </a:p>
          <a:p>
            <a:r>
              <a:rPr lang="sr-Latn-ME" b="1" dirty="0">
                <a:latin typeface="Arial Black" panose="020B0A04020102020204" pitchFamily="34" charset="0"/>
              </a:rPr>
              <a:t>Period → T=</a:t>
            </a:r>
            <a:r>
              <a:rPr lang="sr-Latn-ME" dirty="0">
                <a:latin typeface="Arial Black" panose="020B0A04020102020204" pitchFamily="34" charset="0"/>
              </a:rPr>
              <a:t>2k</a:t>
            </a:r>
            <a:r>
              <a:rPr lang="el-GR" b="1" dirty="0">
                <a:latin typeface="Arial Black" panose="020B0A04020102020204" pitchFamily="34" charset="0"/>
              </a:rPr>
              <a:t>π</a:t>
            </a:r>
            <a:r>
              <a:rPr lang="sr-Latn-ME" b="1" dirty="0">
                <a:latin typeface="Arial Black" panose="020B0A04020102020204" pitchFamily="34" charset="0"/>
              </a:rPr>
              <a:t>/b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45252" r="10607" b="20988"/>
          <a:stretch/>
        </p:blipFill>
        <p:spPr>
          <a:xfrm>
            <a:off x="1419746" y="2175731"/>
            <a:ext cx="9438772" cy="2705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9" r="88114" b="62470"/>
          <a:stretch/>
        </p:blipFill>
        <p:spPr>
          <a:xfrm>
            <a:off x="8506382" y="4933803"/>
            <a:ext cx="2352136" cy="17989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01029" y="5532457"/>
            <a:ext cx="60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400" dirty="0">
                <a:latin typeface="Arial Black" panose="020B0A04020102020204" pitchFamily="34" charset="0"/>
              </a:rPr>
              <a:t>1</a:t>
            </a:r>
            <a:r>
              <a:rPr lang="en-US" sz="2400" dirty="0">
                <a:latin typeface="Arial Black" panose="020B0A04020102020204" pitchFamily="34" charset="0"/>
              </a:rPr>
              <a:t>°</a:t>
            </a:r>
            <a:endParaRPr lang="sr-Latn-ME" sz="2400" dirty="0">
              <a:latin typeface="Arial Black" panose="020B0A04020102020204" pitchFamily="34" charset="0"/>
            </a:endParaRPr>
          </a:p>
          <a:p>
            <a:endParaRPr lang="sr-Latn-ME" sz="2400" dirty="0">
              <a:latin typeface="Arial Black" panose="020B0A04020102020204" pitchFamily="34" charset="0"/>
            </a:endParaRPr>
          </a:p>
          <a:p>
            <a:r>
              <a:rPr lang="sr-Latn-ME" sz="2400" dirty="0">
                <a:latin typeface="Arial Black" panose="020B0A04020102020204" pitchFamily="34" charset="0"/>
              </a:rPr>
              <a:t>2</a:t>
            </a:r>
            <a:r>
              <a:rPr lang="en-US" sz="2400" dirty="0">
                <a:latin typeface="Arial Black" panose="020B0A04020102020204" pitchFamily="34" charset="0"/>
              </a:rPr>
              <a:t>°</a:t>
            </a:r>
            <a:endParaRPr lang="sr-Latn-ME" sz="2400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1098" y="5578514"/>
            <a:ext cx="2001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>
                <a:solidFill>
                  <a:srgbClr val="9933FF"/>
                </a:solidFill>
                <a:latin typeface="Arial Black" panose="020B0A04020102020204" pitchFamily="34" charset="0"/>
              </a:rPr>
              <a:t>y= sin4x; b=4</a:t>
            </a:r>
          </a:p>
          <a:p>
            <a:r>
              <a:rPr lang="sr-Latn-ME" dirty="0">
                <a:solidFill>
                  <a:srgbClr val="9933FF"/>
                </a:solidFill>
                <a:latin typeface="Arial Black" panose="020B0A04020102020204" pitchFamily="34" charset="0"/>
              </a:rPr>
              <a:t>T=2k</a:t>
            </a:r>
            <a:r>
              <a:rPr lang="el-GR" b="1" dirty="0">
                <a:solidFill>
                  <a:srgbClr val="9933FF"/>
                </a:solidFill>
                <a:latin typeface="Arial Black" panose="020B0A04020102020204" pitchFamily="34" charset="0"/>
              </a:rPr>
              <a:t>π</a:t>
            </a:r>
            <a:r>
              <a:rPr lang="sr-Latn-ME" b="1" dirty="0">
                <a:solidFill>
                  <a:srgbClr val="9933FF"/>
                </a:solidFill>
                <a:latin typeface="Arial Black" panose="020B0A04020102020204" pitchFamily="34" charset="0"/>
              </a:rPr>
              <a:t>/4</a:t>
            </a:r>
          </a:p>
          <a:p>
            <a:r>
              <a:rPr lang="sr-Latn-ME" b="1" dirty="0">
                <a:solidFill>
                  <a:srgbClr val="9933FF"/>
                </a:solidFill>
                <a:latin typeface="Arial Black" panose="020B0A04020102020204" pitchFamily="34" charset="0"/>
              </a:rPr>
              <a:t>T=k</a:t>
            </a:r>
            <a:r>
              <a:rPr lang="el-GR" b="1" dirty="0">
                <a:solidFill>
                  <a:srgbClr val="9933FF"/>
                </a:solidFill>
                <a:latin typeface="Arial Black" panose="020B0A04020102020204" pitchFamily="34" charset="0"/>
              </a:rPr>
              <a:t>π</a:t>
            </a:r>
            <a:r>
              <a:rPr lang="sr-Latn-ME" b="1" dirty="0">
                <a:solidFill>
                  <a:srgbClr val="9933FF"/>
                </a:solidFill>
                <a:latin typeface="Arial Black" panose="020B0A04020102020204" pitchFamily="34" charset="0"/>
              </a:rPr>
              <a:t>/2</a:t>
            </a:r>
            <a:endParaRPr lang="en-US" b="1" dirty="0">
              <a:solidFill>
                <a:srgbClr val="9933FF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140" y="5578514"/>
            <a:ext cx="2325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y=sin(x/2)</a:t>
            </a:r>
            <a:r>
              <a:rPr lang="sr-Latn-ME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; b=1/2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</a:t>
            </a:r>
            <a:r>
              <a:rPr lang="sr-Latn-ME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=2k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π</a:t>
            </a:r>
            <a:r>
              <a:rPr lang="sr-Latn-ME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/(1/2)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</a:t>
            </a:r>
            <a:r>
              <a:rPr lang="sr-Latn-ME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=4k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π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375921"/>
            <a:ext cx="7416886" cy="20828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Grafik</a:t>
            </a:r>
            <a:r>
              <a:rPr lang="en-US" dirty="0">
                <a:latin typeface="Arial Black" panose="020B0A04020102020204" pitchFamily="34" charset="0"/>
              </a:rPr>
              <a:t>: </a:t>
            </a:r>
            <a:br>
              <a:rPr lang="sr-Latn-ME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y=sin</a:t>
            </a:r>
            <a:r>
              <a:rPr lang="sr-Latn-ME" dirty="0">
                <a:latin typeface="Arial Black" panose="020B0A04020102020204" pitchFamily="34" charset="0"/>
              </a:rPr>
              <a:t>(</a:t>
            </a:r>
            <a:r>
              <a:rPr lang="en-US" dirty="0">
                <a:latin typeface="Arial Black" panose="020B0A04020102020204" pitchFamily="34" charset="0"/>
              </a:rPr>
              <a:t>x</a:t>
            </a:r>
            <a:r>
              <a:rPr lang="sr-Latn-ME" dirty="0">
                <a:latin typeface="Arial Black" panose="020B0A04020102020204" pitchFamily="34" charset="0"/>
              </a:rPr>
              <a:t>-n) </a:t>
            </a:r>
            <a:r>
              <a:rPr lang="sr-Latn-ME" sz="1600" dirty="0">
                <a:latin typeface="Arial Black" panose="020B0A04020102020204" pitchFamily="34" charset="0"/>
              </a:rPr>
              <a:t>„funkcija se pomjera u lijevo“</a:t>
            </a:r>
            <a:br>
              <a:rPr lang="sr-Latn-ME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y=sin</a:t>
            </a:r>
            <a:r>
              <a:rPr lang="sr-Latn-ME" dirty="0">
                <a:latin typeface="Arial Black" panose="020B0A04020102020204" pitchFamily="34" charset="0"/>
              </a:rPr>
              <a:t>(</a:t>
            </a:r>
            <a:r>
              <a:rPr lang="en-US" dirty="0">
                <a:latin typeface="Arial Black" panose="020B0A04020102020204" pitchFamily="34" charset="0"/>
              </a:rPr>
              <a:t>x</a:t>
            </a:r>
            <a:r>
              <a:rPr lang="sr-Latn-ME" dirty="0">
                <a:latin typeface="Arial Black" panose="020B0A04020102020204" pitchFamily="34" charset="0"/>
              </a:rPr>
              <a:t>+n </a:t>
            </a:r>
            <a:r>
              <a:rPr lang="sr-Latn-ME" sz="1600" dirty="0">
                <a:latin typeface="Arial Black" panose="020B0A04020102020204" pitchFamily="34" charset="0"/>
              </a:rPr>
              <a:t>„funckcija se pomjera udesno“</a:t>
            </a:r>
            <a:br>
              <a:rPr lang="sr-Latn-ME" sz="2400" dirty="0">
                <a:latin typeface="Arial Black" panose="020B0A04020102020204" pitchFamily="34" charset="0"/>
              </a:rPr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2" t="24603" r="9494" b="24399"/>
          <a:stretch/>
        </p:blipFill>
        <p:spPr>
          <a:xfrm>
            <a:off x="345440" y="2232471"/>
            <a:ext cx="7579446" cy="4008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 r="86182" b="62829"/>
          <a:stretch/>
        </p:blipFill>
        <p:spPr>
          <a:xfrm>
            <a:off x="8402319" y="3214274"/>
            <a:ext cx="3108231" cy="2044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16239" y="4043678"/>
            <a:ext cx="477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2000" dirty="0">
                <a:latin typeface="Arial Black" panose="020B0A04020102020204" pitchFamily="34" charset="0"/>
              </a:rPr>
              <a:t>1</a:t>
            </a:r>
            <a:r>
              <a:rPr lang="en-US" sz="2000" dirty="0">
                <a:latin typeface="Arial Black" panose="020B0A04020102020204" pitchFamily="34" charset="0"/>
              </a:rPr>
              <a:t>°</a:t>
            </a:r>
            <a:endParaRPr lang="sr-Latn-ME" sz="2000" dirty="0">
              <a:latin typeface="Arial Black" panose="020B0A04020102020204" pitchFamily="34" charset="0"/>
            </a:endParaRPr>
          </a:p>
          <a:p>
            <a:endParaRPr lang="sr-Latn-ME" sz="2000" dirty="0">
              <a:latin typeface="Arial Black" panose="020B0A04020102020204" pitchFamily="34" charset="0"/>
            </a:endParaRPr>
          </a:p>
          <a:p>
            <a:r>
              <a:rPr lang="sr-Latn-ME" sz="2000" dirty="0">
                <a:latin typeface="Arial Black" panose="020B0A04020102020204" pitchFamily="34" charset="0"/>
              </a:rPr>
              <a:t>2</a:t>
            </a:r>
            <a:r>
              <a:rPr lang="en-US" sz="2000" dirty="0">
                <a:latin typeface="Arial Black" panose="020B0A04020102020204" pitchFamily="34" charset="0"/>
              </a:rPr>
              <a:t>°</a:t>
            </a:r>
            <a:endParaRPr lang="sr-Latn-ME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0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73" y="1791396"/>
            <a:ext cx="10278747" cy="324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398" y="379534"/>
            <a:ext cx="752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 Black" panose="020B0A04020102020204" pitchFamily="34" charset="0"/>
              </a:rPr>
              <a:t>Grafik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funkcije</a:t>
            </a:r>
            <a:r>
              <a:rPr lang="en-US" sz="3600" dirty="0">
                <a:latin typeface="Arial Black" panose="020B0A04020102020204" pitchFamily="34" charset="0"/>
              </a:rPr>
              <a:t> y=</a:t>
            </a:r>
            <a:r>
              <a:rPr lang="en-US" sz="3600" dirty="0" err="1">
                <a:latin typeface="Arial Black" panose="020B0A04020102020204" pitchFamily="34" charset="0"/>
              </a:rPr>
              <a:t>asin</a:t>
            </a:r>
            <a:r>
              <a:rPr lang="en-US" sz="3600" dirty="0">
                <a:latin typeface="Arial Black" panose="020B0A04020102020204" pitchFamily="34" charset="0"/>
              </a:rPr>
              <a:t>(</a:t>
            </a:r>
            <a:r>
              <a:rPr lang="en-US" sz="3600" dirty="0" err="1">
                <a:latin typeface="Arial Black" panose="020B0A04020102020204" pitchFamily="34" charset="0"/>
              </a:rPr>
              <a:t>kx+n</a:t>
            </a:r>
            <a:r>
              <a:rPr lang="en-US" sz="36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290" y="5344712"/>
            <a:ext cx="8281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1.Nacrtati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y=</a:t>
            </a:r>
            <a:r>
              <a:rPr lang="en-US" dirty="0" err="1"/>
              <a:t>sinkx</a:t>
            </a:r>
            <a:endParaRPr lang="en-US" dirty="0"/>
          </a:p>
          <a:p>
            <a:r>
              <a:rPr lang="en-US" dirty="0"/>
              <a:t>2.Na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dobijenog</a:t>
            </a:r>
            <a:r>
              <a:rPr lang="en-US" dirty="0"/>
              <a:t> </a:t>
            </a:r>
            <a:r>
              <a:rPr lang="en-US" dirty="0" err="1"/>
              <a:t>grafika</a:t>
            </a:r>
            <a:r>
              <a:rPr lang="en-US" dirty="0"/>
              <a:t> </a:t>
            </a:r>
            <a:r>
              <a:rPr lang="en-US" dirty="0" err="1"/>
              <a:t>nacrtati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y=</a:t>
            </a:r>
            <a:r>
              <a:rPr lang="en-US" dirty="0" err="1"/>
              <a:t>asinkx</a:t>
            </a:r>
            <a:endParaRPr lang="en-US" dirty="0"/>
          </a:p>
          <a:p>
            <a:r>
              <a:rPr lang="en-US" dirty="0"/>
              <a:t>3.Grafik </a:t>
            </a:r>
            <a:r>
              <a:rPr lang="en-US" dirty="0" err="1"/>
              <a:t>dobijen</a:t>
            </a:r>
            <a:r>
              <a:rPr lang="en-US" dirty="0"/>
              <a:t> pod 2 </a:t>
            </a:r>
            <a:r>
              <a:rPr lang="en-US" dirty="0" err="1"/>
              <a:t>paralelno</a:t>
            </a:r>
            <a:r>
              <a:rPr lang="en-US" dirty="0"/>
              <a:t> </a:t>
            </a:r>
            <a:r>
              <a:rPr lang="en-US" dirty="0" err="1"/>
              <a:t>pomjeriti</a:t>
            </a:r>
            <a:r>
              <a:rPr lang="en-US" dirty="0"/>
              <a:t> </a:t>
            </a:r>
            <a:r>
              <a:rPr lang="en-US" dirty="0" err="1"/>
              <a:t>duž</a:t>
            </a:r>
            <a:r>
              <a:rPr lang="en-US" dirty="0"/>
              <a:t> </a:t>
            </a:r>
            <a:r>
              <a:rPr lang="en-US" dirty="0" err="1"/>
              <a:t>apscise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–n/k </a:t>
            </a:r>
            <a:r>
              <a:rPr lang="en-US" dirty="0" err="1"/>
              <a:t>dužinskih</a:t>
            </a:r>
            <a:r>
              <a:rPr lang="en-US" dirty="0"/>
              <a:t> </a:t>
            </a:r>
            <a:r>
              <a:rPr lang="en-US" dirty="0" err="1"/>
              <a:t>jedinica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405" y="5257799"/>
            <a:ext cx="316409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Arial Black" panose="020B0A04020102020204" pitchFamily="34" charset="0"/>
              </a:rPr>
              <a:t>Grafik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atin typeface="Arial Black" panose="020B0A04020102020204" pitchFamily="34" charset="0"/>
              </a:rPr>
              <a:t>funkcije</a:t>
            </a:r>
            <a:r>
              <a:rPr lang="en-US" sz="4000" dirty="0">
                <a:latin typeface="Arial Black" panose="020B0A04020102020204" pitchFamily="34" charset="0"/>
              </a:rPr>
              <a:t> y=</a:t>
            </a:r>
            <a:r>
              <a:rPr lang="en-US" sz="4000" dirty="0" err="1">
                <a:latin typeface="Arial Black" panose="020B0A04020102020204" pitchFamily="34" charset="0"/>
              </a:rPr>
              <a:t>acos</a:t>
            </a:r>
            <a:r>
              <a:rPr lang="en-US" sz="4000" dirty="0">
                <a:latin typeface="Arial Black" panose="020B0A04020102020204" pitchFamily="34" charset="0"/>
              </a:rPr>
              <a:t>(</a:t>
            </a:r>
            <a:r>
              <a:rPr lang="en-US" sz="4000" dirty="0" err="1">
                <a:latin typeface="Arial Black" panose="020B0A04020102020204" pitchFamily="34" charset="0"/>
              </a:rPr>
              <a:t>kx+n</a:t>
            </a:r>
            <a:r>
              <a:rPr lang="en-US" sz="4000" dirty="0">
                <a:latin typeface="Arial Black" panose="020B0A04020102020204" pitchFamily="34" charset="0"/>
              </a:rPr>
              <a:t>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084" y="1458868"/>
            <a:ext cx="8805536" cy="2930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8084" y="4610637"/>
            <a:ext cx="827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dirty="0"/>
              <a:t>-</a:t>
            </a:r>
            <a:r>
              <a:rPr lang="en-US" err="1"/>
              <a:t>Slično</a:t>
            </a:r>
            <a:r>
              <a:rPr lang="en-US"/>
              <a:t>  </a:t>
            </a:r>
            <a:r>
              <a:rPr lang="en-US" dirty="0" err="1"/>
              <a:t>sinusnoj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zaključiti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izgledati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y=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 err="1"/>
              <a:t>kx+</a:t>
            </a:r>
            <a:r>
              <a:rPr lang="en-US" err="1"/>
              <a:t>n</a:t>
            </a:r>
            <a:r>
              <a:rPr lang="en-US"/>
              <a:t>)</a:t>
            </a:r>
            <a:r>
              <a:rPr lang="hr-HR"/>
              <a:t>+b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175" y="4610637"/>
            <a:ext cx="303607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4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>
                <a:latin typeface="Arial Black" panose="020B0A04020102020204" pitchFamily="34" charset="0"/>
              </a:rPr>
              <a:t>Zvučni talasi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 descr="57 Ways to Describe Talking in a Novel | WordDreams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0" y="2242185"/>
            <a:ext cx="5170039" cy="3447415"/>
          </a:xfrm>
        </p:spPr>
      </p:pic>
      <p:pic>
        <p:nvPicPr>
          <p:cNvPr id="5" name="Picture 4" descr="JPG background removal without losing tranparency in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" r="16024" b="-1"/>
          <a:stretch/>
        </p:blipFill>
        <p:spPr>
          <a:xfrm>
            <a:off x="6386827" y="2242184"/>
            <a:ext cx="5138355" cy="344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1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130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Grafici i svojstva trigonometrijskih funkcija </vt:lpstr>
      <vt:lpstr>Grafik: y=sinx</vt:lpstr>
      <vt:lpstr>Grafik: y=asinx  1° a&gt;1 „ funkcija se rasteže duž y ose“ 2° 0&lt;a&lt;1 „ funkcija se sažima duž y ose“ </vt:lpstr>
      <vt:lpstr>Grafik: y=asinx  3° a&lt;-1 „ funkcija se rasteže duž y ose i rotira oko x ose “ 4° -1&lt;a&lt;0 „ funkcija se sažima duž y ose i rotira oko x ose “</vt:lpstr>
      <vt:lpstr>Grafik: y=sinbx  1°b&gt;1 „ funkcija se sažima duž x ose“ 2° 0&lt;b&lt;1 „ funkcija se rasteže duž x ose“</vt:lpstr>
      <vt:lpstr>Grafik:  y=sin(x-n) „funkcija se pomjera u lijevo“ y=sin(x+n „funckcija se pomjera udesno“ </vt:lpstr>
      <vt:lpstr>PowerPoint Presentation</vt:lpstr>
      <vt:lpstr>Grafik funkcije y=acos(kx+n) </vt:lpstr>
      <vt:lpstr>Zvučni talasi</vt:lpstr>
      <vt:lpstr>PowerPoint Presentation</vt:lpstr>
      <vt:lpstr>Mehanički talasi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sinusne funkcije</dc:title>
  <dc:creator>Mija</dc:creator>
  <cp:lastModifiedBy>gordana pejovic</cp:lastModifiedBy>
  <cp:revision>40</cp:revision>
  <dcterms:created xsi:type="dcterms:W3CDTF">2021-01-29T17:50:56Z</dcterms:created>
  <dcterms:modified xsi:type="dcterms:W3CDTF">2021-04-23T23:54:10Z</dcterms:modified>
</cp:coreProperties>
</file>