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5" Type="http://schemas.openxmlformats.org/officeDocument/2006/relationships/custom-properties" Target="docProps/custom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2" r:id="rId3"/>
    <p:sldId id="257" r:id="rId4"/>
    <p:sldId id="261" r:id="rId5"/>
    <p:sldId id="258" r:id="rId6"/>
    <p:sldId id="263" r:id="rId7"/>
    <p:sldId id="265" r:id="rId8"/>
    <p:sldId id="266" r:id="rId9"/>
    <p:sldId id="271" r:id="rId10"/>
    <p:sldId id="268" r:id="rId11"/>
    <p:sldId id="274" r:id="rId12"/>
    <p:sldId id="278" r:id="rId13"/>
    <p:sldId id="277" r:id="rId14"/>
    <p:sldId id="270" r:id="rId15"/>
    <p:sldId id="272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Zvezdana" initials="z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presProps" Target="presProps.xml" /><Relationship Id="rId3" Type="http://schemas.openxmlformats.org/officeDocument/2006/relationships/slide" Target="slides/slide2.xml" /><Relationship Id="rId21" Type="http://schemas.openxmlformats.org/officeDocument/2006/relationships/tableStyles" Target="tableStyles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commentAuthors" Target="commentAuthors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theme" Target="theme/them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10" Type="http://schemas.openxmlformats.org/officeDocument/2006/relationships/slide" Target="slides/slide9.xml" /><Relationship Id="rId19" Type="http://schemas.openxmlformats.org/officeDocument/2006/relationships/viewProps" Target="viewProps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microsoft.com/office/2016/11/relationships/changesInfo" Target="changesInfos/changesInfo1.xml" 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đela Oluić" userId="05e87249-efd8-4834-9e25-2246a40fad7a" providerId="ADAL" clId="{B0E906FC-D716-A243-BBCF-A9FAA9A7F91E}"/>
    <pc:docChg chg="undo custSel modSld">
      <pc:chgData name="Anđela Oluić" userId="05e87249-efd8-4834-9e25-2246a40fad7a" providerId="ADAL" clId="{B0E906FC-D716-A243-BBCF-A9FAA9A7F91E}" dt="2021-02-04T09:58:12.949" v="10" actId="1076"/>
      <pc:docMkLst>
        <pc:docMk/>
      </pc:docMkLst>
      <pc:sldChg chg="addSp delSp modSp">
        <pc:chgData name="Anđela Oluić" userId="05e87249-efd8-4834-9e25-2246a40fad7a" providerId="ADAL" clId="{B0E906FC-D716-A243-BBCF-A9FAA9A7F91E}" dt="2021-02-04T09:58:12.949" v="10" actId="1076"/>
        <pc:sldMkLst>
          <pc:docMk/>
          <pc:sldMk cId="0" sldId="277"/>
        </pc:sldMkLst>
        <pc:graphicFrameChg chg="add del">
          <ac:chgData name="Anđela Oluić" userId="05e87249-efd8-4834-9e25-2246a40fad7a" providerId="ADAL" clId="{B0E906FC-D716-A243-BBCF-A9FAA9A7F91E}" dt="2021-02-04T09:56:52.872" v="1" actId="3680"/>
          <ac:graphicFrameMkLst>
            <pc:docMk/>
            <pc:sldMk cId="0" sldId="277"/>
            <ac:graphicFrameMk id="3" creationId="{A77FDFD0-1288-BB4B-BFAE-5658D803DDF1}"/>
          </ac:graphicFrameMkLst>
        </pc:graphicFrameChg>
        <pc:picChg chg="add del mod modCrop">
          <ac:chgData name="Anđela Oluić" userId="05e87249-efd8-4834-9e25-2246a40fad7a" providerId="ADAL" clId="{B0E906FC-D716-A243-BBCF-A9FAA9A7F91E}" dt="2021-02-04T09:58:12.949" v="10" actId="1076"/>
          <ac:picMkLst>
            <pc:docMk/>
            <pc:sldMk cId="0" sldId="277"/>
            <ac:picMk id="2" creationId="{00000000-0000-0000-0000-000000000000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F2DFE455-0D67-4F75-9215-CE9A402C7AE4}" type="datetimeFigureOut">
              <a:rPr lang="en-US" smtClean="0"/>
              <a:t>4/24/2021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26799347-14D4-49A0-9393-1441A421C4E6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</a:ln>
          </p:spPr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FE455-0D67-4F75-9215-CE9A402C7AE4}" type="datetimeFigureOut">
              <a:rPr lang="en-US" smtClean="0"/>
              <a:t>4/24/2021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99347-14D4-49A0-9393-1441A421C4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FE455-0D67-4F75-9215-CE9A402C7AE4}" type="datetimeFigureOut">
              <a:rPr lang="en-US" smtClean="0"/>
              <a:t>4/24/2021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99347-14D4-49A0-9393-1441A421C4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FE455-0D67-4F75-9215-CE9A402C7AE4}" type="datetimeFigureOut">
              <a:rPr lang="en-US" smtClean="0"/>
              <a:t>4/24/2021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99347-14D4-49A0-9393-1441A421C4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2DFE455-0D67-4F75-9215-CE9A402C7AE4}" type="datetimeFigureOut">
              <a:rPr lang="en-US" smtClean="0"/>
              <a:t>4/24/2021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6799347-14D4-49A0-9393-1441A421C4E6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FE455-0D67-4F75-9215-CE9A402C7AE4}" type="datetimeFigureOut">
              <a:rPr lang="en-US" smtClean="0"/>
              <a:t>4/24/2021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99347-14D4-49A0-9393-1441A421C4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FE455-0D67-4F75-9215-CE9A402C7AE4}" type="datetimeFigureOut">
              <a:rPr lang="en-US" smtClean="0"/>
              <a:t>4/24/2021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99347-14D4-49A0-9393-1441A421C4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FE455-0D67-4F75-9215-CE9A402C7AE4}" type="datetimeFigureOut">
              <a:rPr lang="en-US" smtClean="0"/>
              <a:t>4/24/2021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99347-14D4-49A0-9393-1441A421C4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FE455-0D67-4F75-9215-CE9A402C7AE4}" type="datetimeFigureOut">
              <a:rPr lang="en-US" smtClean="0"/>
              <a:t>4/24/2021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99347-14D4-49A0-9393-1441A421C4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2DFE455-0D67-4F75-9215-CE9A402C7AE4}" type="datetimeFigureOut">
              <a:rPr lang="en-US" smtClean="0"/>
              <a:t>4/24/2021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6799347-14D4-49A0-9393-1441A421C4E6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2DFE455-0D67-4F75-9215-CE9A402C7AE4}" type="datetimeFigureOut">
              <a:rPr lang="en-US" smtClean="0"/>
              <a:t>4/24/2021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6799347-14D4-49A0-9393-1441A421C4E6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F2DFE455-0D67-4F75-9215-CE9A402C7AE4}" type="datetimeFigureOut">
              <a:rPr lang="en-US" smtClean="0"/>
              <a:t>4/24/2021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26799347-14D4-49A0-9393-1441A421C4E6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175" indent="-384175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175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175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175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175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175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175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175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175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 /><Relationship Id="rId7" Type="http://schemas.openxmlformats.org/officeDocument/2006/relationships/image" Target="../media/image15.png" /><Relationship Id="rId2" Type="http://schemas.openxmlformats.org/officeDocument/2006/relationships/image" Target="../media/image7.png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14.png" /><Relationship Id="rId5" Type="http://schemas.openxmlformats.org/officeDocument/2006/relationships/image" Target="../media/image10.png" /><Relationship Id="rId4" Type="http://schemas.openxmlformats.org/officeDocument/2006/relationships/image" Target="../media/image9.png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 /><Relationship Id="rId1" Type="http://schemas.openxmlformats.org/officeDocument/2006/relationships/slideLayout" Target="../slideLayouts/slideLayout7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 /><Relationship Id="rId1" Type="http://schemas.openxmlformats.org/officeDocument/2006/relationships/slideLayout" Target="../slideLayouts/slideLayout7.xml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 /><Relationship Id="rId1" Type="http://schemas.openxmlformats.org/officeDocument/2006/relationships/slideLayout" Target="../slideLayouts/slideLayout7.xml" 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7.wdp" /><Relationship Id="rId2" Type="http://schemas.openxmlformats.org/officeDocument/2006/relationships/image" Target="../media/image19.png" /><Relationship Id="rId1" Type="http://schemas.openxmlformats.org/officeDocument/2006/relationships/slideLayout" Target="../slideLayouts/slideLayout2.xml" 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8.wdp" /><Relationship Id="rId2" Type="http://schemas.openxmlformats.org/officeDocument/2006/relationships/image" Target="../media/image20.png" /><Relationship Id="rId1" Type="http://schemas.openxmlformats.org/officeDocument/2006/relationships/slideLayout" Target="../slideLayouts/slideLayout7.xml" 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 /><Relationship Id="rId7" Type="http://schemas.microsoft.com/office/2007/relationships/hdphoto" Target="../media/hdphoto4.wdp" /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4.png" /><Relationship Id="rId5" Type="http://schemas.microsoft.com/office/2007/relationships/hdphoto" Target="../media/hdphoto3.wdp" /><Relationship Id="rId4" Type="http://schemas.openxmlformats.org/officeDocument/2006/relationships/image" Target="../media/image3.png" 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5.wdp" /><Relationship Id="rId2" Type="http://schemas.openxmlformats.org/officeDocument/2006/relationships/image" Target="../media/image5.png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 /><Relationship Id="rId1" Type="http://schemas.openxmlformats.org/officeDocument/2006/relationships/slideLayout" Target="../slideLayouts/slideLayout7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 /><Relationship Id="rId1" Type="http://schemas.openxmlformats.org/officeDocument/2006/relationships/slideLayout" Target="../slideLayouts/slideLayout7.xml" 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6.wdp" /><Relationship Id="rId2" Type="http://schemas.openxmlformats.org/officeDocument/2006/relationships/image" Target="../media/image6.png" /><Relationship Id="rId1" Type="http://schemas.openxmlformats.org/officeDocument/2006/relationships/slideLayout" Target="../slideLayouts/slideLayout6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385" y="1459940"/>
            <a:ext cx="8361229" cy="2098226"/>
          </a:xfrm>
        </p:spPr>
        <p:txBody>
          <a:bodyPr/>
          <a:lstStyle/>
          <a:p>
            <a:r>
              <a:rPr lang="en-US" sz="5400" dirty="0" err="1"/>
              <a:t>Primjena</a:t>
            </a:r>
            <a:r>
              <a:rPr lang="en-US" sz="5400" dirty="0"/>
              <a:t> </a:t>
            </a:r>
            <a:r>
              <a:rPr lang="en-US" sz="5400" dirty="0" err="1"/>
              <a:t>izvoda</a:t>
            </a:r>
            <a:r>
              <a:rPr lang="en-US" sz="5400" dirty="0"/>
              <a:t> u </a:t>
            </a:r>
            <a:r>
              <a:rPr lang="en-US" sz="5400" dirty="0" err="1"/>
              <a:t>svakodnevnom</a:t>
            </a:r>
            <a:r>
              <a:rPr lang="en-US" sz="5400" dirty="0"/>
              <a:t> </a:t>
            </a:r>
            <a:r>
              <a:rPr lang="en-US" sz="5400" dirty="0" err="1"/>
              <a:t>životu</a:t>
            </a:r>
            <a:endParaRPr lang="en-US" sz="5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35623" y="3015048"/>
            <a:ext cx="9352959" cy="1086237"/>
          </a:xfrm>
        </p:spPr>
        <p:txBody>
          <a:bodyPr>
            <a:noAutofit/>
          </a:bodyPr>
          <a:lstStyle/>
          <a:p>
            <a:pPr algn="l"/>
            <a:endParaRPr lang="en-US" sz="1800" dirty="0"/>
          </a:p>
          <a:p>
            <a:pPr algn="l"/>
            <a:endParaRPr lang="en-US" sz="1800" dirty="0"/>
          </a:p>
          <a:p>
            <a:pPr algn="r"/>
            <a:r>
              <a:rPr lang="en-US" sz="1800" dirty="0" err="1"/>
              <a:t>Vasilisa</a:t>
            </a:r>
            <a:r>
              <a:rPr lang="en-US" sz="1800" dirty="0"/>
              <a:t> </a:t>
            </a:r>
            <a:r>
              <a:rPr lang="en-US" sz="1800" dirty="0" err="1"/>
              <a:t>Lađić</a:t>
            </a:r>
            <a:endParaRPr lang="en-US" sz="1800" dirty="0"/>
          </a:p>
          <a:p>
            <a:pPr algn="r"/>
            <a:r>
              <a:rPr lang="en-US" sz="1800" dirty="0"/>
              <a:t>Anđela Oluić</a:t>
            </a:r>
          </a:p>
          <a:p>
            <a:pPr algn="r"/>
            <a:r>
              <a:rPr lang="en-US" sz="1800" dirty="0"/>
              <a:t>Ana </a:t>
            </a:r>
            <a:r>
              <a:rPr lang="en-US" sz="1800" dirty="0" err="1"/>
              <a:t>Koprivica</a:t>
            </a:r>
            <a:endParaRPr lang="en-US" sz="1800" dirty="0"/>
          </a:p>
          <a:p>
            <a:pPr algn="r"/>
            <a:r>
              <a:rPr lang="en-US" sz="1800" dirty="0"/>
              <a:t>Jelena </a:t>
            </a:r>
            <a:r>
              <a:rPr lang="en-US" sz="1800" dirty="0" err="1"/>
              <a:t>Martinović</a:t>
            </a:r>
            <a:endParaRPr lang="en-US" sz="1800" dirty="0"/>
          </a:p>
          <a:p>
            <a:pPr algn="r"/>
            <a:r>
              <a:rPr lang="en-US" sz="1800" dirty="0"/>
              <a:t>Marko </a:t>
            </a:r>
            <a:r>
              <a:rPr lang="en-US" sz="1800" dirty="0" err="1"/>
              <a:t>Bojić</a:t>
            </a:r>
            <a:endParaRPr lang="en-US" sz="1800" dirty="0"/>
          </a:p>
          <a:p>
            <a:pPr algn="r"/>
            <a:r>
              <a:rPr lang="en-US" sz="1800" dirty="0"/>
              <a:t>Marko </a:t>
            </a:r>
            <a:r>
              <a:rPr lang="en-US" sz="1800" dirty="0" err="1"/>
              <a:t>Žižić</a:t>
            </a:r>
            <a:endParaRPr lang="en-US" sz="1800" dirty="0"/>
          </a:p>
        </p:txBody>
      </p:sp>
      <p:sp>
        <p:nvSpPr>
          <p:cNvPr id="4" name="TextBox 3"/>
          <p:cNvSpPr txBox="1"/>
          <p:nvPr/>
        </p:nvSpPr>
        <p:spPr>
          <a:xfrm>
            <a:off x="1642188" y="4572000"/>
            <a:ext cx="22393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Ana </a:t>
            </a:r>
            <a:r>
              <a:rPr lang="en-US" dirty="0" err="1"/>
              <a:t>Aranitović</a:t>
            </a:r>
            <a:r>
              <a:rPr lang="en-US" dirty="0"/>
              <a:t> prof.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5533" y="692513"/>
            <a:ext cx="2372056" cy="72400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8691" y="1428201"/>
            <a:ext cx="3953427" cy="81926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4845" y="2234779"/>
            <a:ext cx="4201112" cy="81926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5398" y="3033324"/>
            <a:ext cx="3620005" cy="91452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5398" y="3947852"/>
            <a:ext cx="3677163" cy="90500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5655" y="4852853"/>
            <a:ext cx="4479489" cy="13979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lum bright="-6000" contrast="-6000"/>
          </a:blip>
          <a:srcRect l="23519" t="14416" r="25208" b="11936"/>
          <a:stretch>
            <a:fillRect/>
          </a:stretch>
        </p:blipFill>
        <p:spPr>
          <a:xfrm>
            <a:off x="2088515" y="219075"/>
            <a:ext cx="8014970" cy="641985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lum bright="-6000" contrast="-6000"/>
          </a:blip>
          <a:srcRect l="23094" t="18278" r="24002" b="8608"/>
          <a:stretch>
            <a:fillRect/>
          </a:stretch>
        </p:blipFill>
        <p:spPr>
          <a:xfrm>
            <a:off x="1991995" y="238760"/>
            <a:ext cx="8208010" cy="638111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lum bright="-6000" contrast="-6000"/>
          </a:blip>
          <a:srcRect l="24183" t="21510" r="22047" b="10599"/>
          <a:stretch/>
        </p:blipFill>
        <p:spPr>
          <a:xfrm>
            <a:off x="2285682" y="537796"/>
            <a:ext cx="7620635" cy="5782408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784" y="564502"/>
            <a:ext cx="11831216" cy="1485900"/>
          </a:xfrm>
        </p:spPr>
        <p:txBody>
          <a:bodyPr/>
          <a:lstStyle/>
          <a:p>
            <a:pPr algn="ctr"/>
            <a:r>
              <a:rPr lang="en-US" dirty="0" err="1"/>
              <a:t>Praktična</a:t>
            </a:r>
            <a:r>
              <a:rPr lang="en-US" dirty="0"/>
              <a:t> </a:t>
            </a:r>
            <a:r>
              <a:rPr lang="en-US" dirty="0" err="1"/>
              <a:t>primjena</a:t>
            </a:r>
            <a:r>
              <a:rPr lang="en-US" dirty="0"/>
              <a:t> </a:t>
            </a:r>
            <a:r>
              <a:rPr lang="en-US" dirty="0" err="1"/>
              <a:t>izvoda</a:t>
            </a:r>
            <a:r>
              <a:rPr lang="en-US" dirty="0"/>
              <a:t> u </a:t>
            </a:r>
            <a:r>
              <a:rPr lang="en-US" dirty="0" err="1"/>
              <a:t>svakodnevnom</a:t>
            </a:r>
            <a:r>
              <a:rPr lang="en-US" dirty="0"/>
              <a:t> </a:t>
            </a:r>
            <a:r>
              <a:rPr lang="en-US" dirty="0" err="1"/>
              <a:t>životu</a:t>
            </a:r>
            <a:r>
              <a:rPr lang="en-US" dirty="0"/>
              <a:t>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80653" y="2201246"/>
            <a:ext cx="6609184" cy="3970954"/>
          </a:xfrm>
        </p:spPr>
        <p:txBody>
          <a:bodyPr>
            <a:normAutofit fontScale="85000" lnSpcReduction="20000"/>
          </a:bodyPr>
          <a:lstStyle/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Pomoću</a:t>
            </a:r>
            <a:r>
              <a:rPr lang="en-US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izvoda</a:t>
            </a:r>
            <a:r>
              <a:rPr lang="en-US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možemo</a:t>
            </a:r>
            <a:r>
              <a:rPr lang="en-US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odgovoriti</a:t>
            </a:r>
            <a:r>
              <a:rPr lang="en-US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na</a:t>
            </a:r>
            <a:r>
              <a:rPr lang="en-US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mnoga</a:t>
            </a:r>
            <a:r>
              <a:rPr lang="en-US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pitanja</a:t>
            </a:r>
            <a:r>
              <a:rPr lang="en-US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u </a:t>
            </a:r>
            <a:r>
              <a:rPr lang="en-US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svakodnevnom</a:t>
            </a:r>
            <a:r>
              <a:rPr lang="en-US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životu</a:t>
            </a:r>
            <a:r>
              <a:rPr lang="en-US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koristimo</a:t>
            </a:r>
            <a:r>
              <a:rPr lang="en-US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ih</a:t>
            </a:r>
            <a:r>
              <a:rPr lang="en-US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za </a:t>
            </a:r>
            <a:r>
              <a:rPr lang="en-US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izračunavanje</a:t>
            </a:r>
            <a:r>
              <a:rPr lang="en-US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profita</a:t>
            </a:r>
            <a:r>
              <a:rPr lang="en-US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u </a:t>
            </a:r>
            <a:r>
              <a:rPr lang="en-US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poslovanju</a:t>
            </a:r>
            <a:r>
              <a:rPr lang="en-US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pomoću</a:t>
            </a:r>
            <a:r>
              <a:rPr lang="en-US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grafika</a:t>
            </a:r>
            <a:r>
              <a:rPr lang="en-US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), </a:t>
            </a:r>
            <a:r>
              <a:rPr lang="en-US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samim</a:t>
            </a:r>
            <a:r>
              <a:rPr lang="en-US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tim</a:t>
            </a:r>
            <a:r>
              <a:rPr lang="en-US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ima</a:t>
            </a:r>
            <a:r>
              <a:rPr lang="en-US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veliku</a:t>
            </a:r>
            <a:r>
              <a:rPr lang="en-US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primjenu</a:t>
            </a:r>
            <a:r>
              <a:rPr lang="en-US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u </a:t>
            </a:r>
            <a:r>
              <a:rPr lang="en-US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ekonomiji</a:t>
            </a:r>
            <a:r>
              <a:rPr lang="en-US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za </a:t>
            </a:r>
            <a:r>
              <a:rPr lang="en-US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ispitivanje</a:t>
            </a:r>
            <a:r>
              <a:rPr lang="en-US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porasta</a:t>
            </a:r>
            <a:r>
              <a:rPr lang="en-US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stanovništva</a:t>
            </a:r>
            <a:r>
              <a:rPr lang="en-US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ekosistema</a:t>
            </a:r>
            <a:r>
              <a:rPr lang="en-US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širenja</a:t>
            </a:r>
            <a:r>
              <a:rPr lang="en-US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bolesti</a:t>
            </a:r>
            <a:r>
              <a:rPr lang="en-US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različitih</a:t>
            </a:r>
            <a:r>
              <a:rPr lang="en-US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pojava</a:t>
            </a:r>
            <a:r>
              <a:rPr lang="en-US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za </a:t>
            </a:r>
            <a:r>
              <a:rPr lang="en-US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izvođenje</a:t>
            </a:r>
            <a:r>
              <a:rPr lang="en-US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mnogih</a:t>
            </a:r>
            <a:r>
              <a:rPr lang="en-US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jednačina</a:t>
            </a:r>
            <a:r>
              <a:rPr lang="en-US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u </a:t>
            </a:r>
            <a:r>
              <a:rPr lang="en-US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fizici</a:t>
            </a:r>
            <a:r>
              <a:rPr lang="en-US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za </a:t>
            </a:r>
            <a:r>
              <a:rPr lang="en-US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prikaz</a:t>
            </a:r>
            <a:r>
              <a:rPr lang="en-US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varijacije</a:t>
            </a:r>
            <a:r>
              <a:rPr lang="en-US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temperature,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da bi se </a:t>
            </a:r>
            <a:r>
              <a:rPr lang="en-US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utvrdila</a:t>
            </a:r>
            <a:r>
              <a:rPr lang="en-US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brzina</a:t>
            </a:r>
            <a:r>
              <a:rPr lang="en-US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ili</a:t>
            </a:r>
            <a:r>
              <a:rPr lang="en-US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pređena</a:t>
            </a:r>
            <a:r>
              <a:rPr lang="en-US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razdaljina</a:t>
            </a:r>
            <a:r>
              <a:rPr lang="en-US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kao</a:t>
            </a:r>
            <a:r>
              <a:rPr lang="en-US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što</a:t>
            </a:r>
            <a:r>
              <a:rPr lang="en-US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su</a:t>
            </a:r>
            <a:r>
              <a:rPr lang="en-US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kilometri</a:t>
            </a:r>
            <a:r>
              <a:rPr lang="en-US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na</a:t>
            </a:r>
            <a:r>
              <a:rPr lang="en-US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sat </a:t>
            </a:r>
            <a:r>
              <a:rPr lang="en-US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milje</a:t>
            </a:r>
            <a:r>
              <a:rPr lang="en-US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na</a:t>
            </a:r>
            <a:r>
              <a:rPr lang="en-US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sat.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u </a:t>
            </a:r>
            <a:r>
              <a:rPr lang="en-US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građevinarstvu</a:t>
            </a:r>
            <a:r>
              <a:rPr lang="en-US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za </a:t>
            </a:r>
            <a:r>
              <a:rPr lang="en-US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određivanje</a:t>
            </a:r>
            <a:r>
              <a:rPr lang="en-US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maksimalnih</a:t>
            </a:r>
            <a:r>
              <a:rPr lang="en-US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minimalnih</a:t>
            </a:r>
            <a:r>
              <a:rPr lang="en-US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vrijednosti</a:t>
            </a:r>
            <a:r>
              <a:rPr lang="en-US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određenih</a:t>
            </a:r>
            <a:r>
              <a:rPr lang="en-US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funkcija</a:t>
            </a:r>
            <a:r>
              <a:rPr lang="en-US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npr</a:t>
            </a:r>
            <a:r>
              <a:rPr lang="en-US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Troškova</a:t>
            </a:r>
            <a:r>
              <a:rPr lang="en-US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čvrstoće</a:t>
            </a:r>
            <a:r>
              <a:rPr lang="en-US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količine</a:t>
            </a:r>
            <a:r>
              <a:rPr lang="en-US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materijala</a:t>
            </a:r>
            <a:r>
              <a:rPr lang="en-US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koji se </a:t>
            </a:r>
            <a:r>
              <a:rPr lang="en-US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koristi</a:t>
            </a:r>
            <a:r>
              <a:rPr lang="en-US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u </a:t>
            </a:r>
            <a:r>
              <a:rPr lang="en-US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zgradi</a:t>
            </a:r>
            <a:r>
              <a:rPr lang="en-US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dobiti</a:t>
            </a:r>
            <a:r>
              <a:rPr lang="en-US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gubitka</a:t>
            </a:r>
            <a:r>
              <a:rPr lang="en-US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itd</a:t>
            </a:r>
            <a:r>
              <a:rPr lang="en-US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.).</a:t>
            </a:r>
          </a:p>
          <a:p>
            <a:endParaRPr lang="en-US" dirty="0"/>
          </a:p>
        </p:txBody>
      </p:sp>
      <p:pic>
        <p:nvPicPr>
          <p:cNvPr id="5" name="Picture 4" descr="Applications Of Derivatives in Maths and in Real Life (With Examples)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045" y="2554256"/>
            <a:ext cx="4115396" cy="27711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001208" y="2248678"/>
            <a:ext cx="3498980" cy="2295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69161" y="737118"/>
            <a:ext cx="7653677" cy="59342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4711959" y="2090057"/>
            <a:ext cx="297646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/>
              <a:t>HVALA NA PAŽNJI!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087016"/>
            <a:ext cx="9601200" cy="1485900"/>
          </a:xfrm>
        </p:spPr>
        <p:txBody>
          <a:bodyPr/>
          <a:lstStyle/>
          <a:p>
            <a:r>
              <a:rPr lang="en-US" dirty="0" err="1"/>
              <a:t>Osnovna</a:t>
            </a:r>
            <a:r>
              <a:rPr lang="en-US" dirty="0"/>
              <a:t> </a:t>
            </a:r>
            <a:r>
              <a:rPr lang="en-US" dirty="0" err="1"/>
              <a:t>definicija</a:t>
            </a:r>
            <a:r>
              <a:rPr lang="en-US" dirty="0"/>
              <a:t> </a:t>
            </a:r>
            <a:r>
              <a:rPr lang="en-US" dirty="0" err="1"/>
              <a:t>izvoda</a:t>
            </a:r>
            <a:r>
              <a:rPr lang="en-US" dirty="0"/>
              <a:t>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err="1"/>
              <a:t>Izvodom</a:t>
            </a:r>
            <a:r>
              <a:rPr lang="en-US" sz="2800" dirty="0"/>
              <a:t> </a:t>
            </a:r>
            <a:r>
              <a:rPr lang="en-US" sz="2800" dirty="0" err="1"/>
              <a:t>funkcije</a:t>
            </a:r>
            <a:r>
              <a:rPr lang="en-US" sz="2800" dirty="0"/>
              <a:t> </a:t>
            </a:r>
            <a:r>
              <a:rPr lang="en-US" sz="2800" i="1" dirty="0"/>
              <a:t>f, </a:t>
            </a:r>
            <a:r>
              <a:rPr lang="en-US" sz="2800" dirty="0" err="1"/>
              <a:t>zadate</a:t>
            </a:r>
            <a:r>
              <a:rPr lang="en-US" sz="2800" dirty="0"/>
              <a:t> </a:t>
            </a:r>
            <a:r>
              <a:rPr lang="en-US" sz="2800" dirty="0" err="1"/>
              <a:t>na</a:t>
            </a:r>
            <a:r>
              <a:rPr lang="en-US" sz="2800" dirty="0"/>
              <a:t> </a:t>
            </a:r>
            <a:r>
              <a:rPr lang="en-US" sz="2800" dirty="0" err="1"/>
              <a:t>nekom</a:t>
            </a:r>
            <a:r>
              <a:rPr lang="en-US" sz="2800" dirty="0"/>
              <a:t> </a:t>
            </a:r>
            <a:r>
              <a:rPr lang="en-US" sz="2800" dirty="0" err="1"/>
              <a:t>intervalu</a:t>
            </a:r>
            <a:r>
              <a:rPr lang="en-US" sz="2800" dirty="0"/>
              <a:t> (a, b) u </a:t>
            </a:r>
            <a:r>
              <a:rPr lang="en-US" sz="2800" dirty="0" err="1"/>
              <a:t>tački</a:t>
            </a:r>
            <a:r>
              <a:rPr lang="en-US" sz="2800" dirty="0"/>
              <a:t> x toga </a:t>
            </a:r>
            <a:r>
              <a:rPr lang="en-US" sz="2800" dirty="0" err="1"/>
              <a:t>intervala</a:t>
            </a:r>
            <a:r>
              <a:rPr lang="en-US" sz="2800" dirty="0"/>
              <a:t> </a:t>
            </a:r>
            <a:r>
              <a:rPr lang="en-US" sz="2800" dirty="0" err="1"/>
              <a:t>nazivamo</a:t>
            </a:r>
            <a:r>
              <a:rPr lang="en-US" sz="2800" dirty="0"/>
              <a:t> </a:t>
            </a:r>
            <a:r>
              <a:rPr lang="en-US" sz="2800" dirty="0" err="1"/>
              <a:t>graničnu</a:t>
            </a:r>
            <a:r>
              <a:rPr lang="en-US" sz="2800" dirty="0"/>
              <a:t> </a:t>
            </a:r>
            <a:r>
              <a:rPr lang="en-US" sz="2800" dirty="0" err="1"/>
              <a:t>vrijednost</a:t>
            </a:r>
            <a:r>
              <a:rPr lang="en-US" sz="2800" dirty="0"/>
              <a:t> </a:t>
            </a:r>
            <a:r>
              <a:rPr lang="en-US" sz="2800" dirty="0" err="1"/>
              <a:t>količnika</a:t>
            </a:r>
            <a:r>
              <a:rPr lang="en-US" sz="2800" dirty="0"/>
              <a:t> </a:t>
            </a:r>
            <a:r>
              <a:rPr lang="en-US" sz="2800" dirty="0" err="1"/>
              <a:t>priraštaja</a:t>
            </a:r>
            <a:r>
              <a:rPr lang="en-US" sz="2800" dirty="0"/>
              <a:t> </a:t>
            </a:r>
            <a:r>
              <a:rPr lang="en-US" sz="2800" dirty="0" err="1"/>
              <a:t>funkcije</a:t>
            </a:r>
            <a:r>
              <a:rPr lang="en-US" sz="2800" dirty="0"/>
              <a:t> </a:t>
            </a:r>
            <a:r>
              <a:rPr lang="en-US" sz="2800" i="1" dirty="0"/>
              <a:t>f</a:t>
            </a:r>
            <a:r>
              <a:rPr lang="en-US" sz="2800" dirty="0"/>
              <a:t> </a:t>
            </a:r>
            <a:r>
              <a:rPr lang="en-US" sz="2800" dirty="0" err="1"/>
              <a:t>i</a:t>
            </a:r>
            <a:r>
              <a:rPr lang="en-US" sz="2800" dirty="0"/>
              <a:t> </a:t>
            </a:r>
            <a:r>
              <a:rPr lang="en-US" sz="2800" dirty="0" err="1"/>
              <a:t>odgovarajućeg</a:t>
            </a:r>
            <a:r>
              <a:rPr lang="en-US" sz="2800" dirty="0"/>
              <a:t> </a:t>
            </a:r>
            <a:r>
              <a:rPr lang="en-US" sz="2800" dirty="0" err="1"/>
              <a:t>priraštaja</a:t>
            </a:r>
            <a:r>
              <a:rPr lang="en-US" sz="2800" dirty="0"/>
              <a:t> argumenta </a:t>
            </a:r>
            <a:r>
              <a:rPr lang="en-US" sz="2800" dirty="0" err="1"/>
              <a:t>kada</a:t>
            </a:r>
            <a:r>
              <a:rPr lang="en-US" sz="2800" dirty="0"/>
              <a:t> </a:t>
            </a:r>
            <a:r>
              <a:rPr lang="en-US" sz="2800" dirty="0" err="1"/>
              <a:t>priraštaj</a:t>
            </a:r>
            <a:r>
              <a:rPr lang="en-US" sz="2800" dirty="0"/>
              <a:t> argumenta </a:t>
            </a:r>
            <a:r>
              <a:rPr lang="en-US" sz="2800" dirty="0" err="1"/>
              <a:t>teži</a:t>
            </a:r>
            <a:r>
              <a:rPr lang="en-US" sz="2800" dirty="0"/>
              <a:t> </a:t>
            </a:r>
            <a:r>
              <a:rPr lang="en-US" sz="2800" dirty="0" err="1"/>
              <a:t>nuli</a:t>
            </a:r>
            <a:r>
              <a:rPr lang="en-US" sz="2800" dirty="0"/>
              <a:t>, </a:t>
            </a:r>
            <a:r>
              <a:rPr lang="en-US" sz="2800" dirty="0" err="1"/>
              <a:t>ukoliko</a:t>
            </a:r>
            <a:r>
              <a:rPr lang="en-US" sz="2800" dirty="0"/>
              <a:t> ta </a:t>
            </a:r>
            <a:r>
              <a:rPr lang="en-US" sz="2800" dirty="0" err="1"/>
              <a:t>granična</a:t>
            </a:r>
            <a:r>
              <a:rPr lang="en-US" sz="2800" dirty="0"/>
              <a:t> </a:t>
            </a:r>
            <a:r>
              <a:rPr lang="en-US" sz="2800" dirty="0" err="1"/>
              <a:t>vrijednost</a:t>
            </a:r>
            <a:r>
              <a:rPr lang="en-US" sz="2800" dirty="0"/>
              <a:t> </a:t>
            </a:r>
            <a:r>
              <a:rPr lang="en-US" sz="2800" dirty="0" err="1"/>
              <a:t>postoji</a:t>
            </a:r>
            <a:r>
              <a:rPr lang="en-US" sz="2800" dirty="0"/>
              <a:t>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Izvod</a:t>
            </a:r>
            <a:r>
              <a:rPr lang="en-US" dirty="0"/>
              <a:t> </a:t>
            </a:r>
            <a:r>
              <a:rPr lang="en-US" dirty="0" err="1"/>
              <a:t>funkcije</a:t>
            </a:r>
            <a:r>
              <a:rPr lang="en-US" dirty="0"/>
              <a:t>: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1" y="2397967"/>
            <a:ext cx="4440954" cy="34989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6563360" y="2326640"/>
            <a:ext cx="5476240" cy="283154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∆ X = 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lt"/>
                <a:cs typeface="+mn-lt"/>
              </a:rPr>
              <a:t>X</a:t>
            </a:r>
            <a:r>
              <a:rPr lang="en-US" sz="2000" b="1" baseline="-250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lt"/>
                <a:cs typeface="+mn-lt"/>
              </a:rPr>
              <a:t>1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 – 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lt"/>
                <a:cs typeface="+mn-lt"/>
              </a:rPr>
              <a:t>X</a:t>
            </a:r>
            <a:r>
              <a:rPr lang="en-US" sz="2000" b="1" baseline="-250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lt"/>
                <a:cs typeface="+mn-lt"/>
              </a:rPr>
              <a:t>0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 </a:t>
            </a:r>
            <a:r>
              <a:rPr lang="en-US" sz="2000" dirty="0">
                <a:latin typeface="+mj-lt"/>
              </a:rPr>
              <a:t>- </a:t>
            </a:r>
            <a:r>
              <a:rPr lang="en-US" sz="2000" err="1">
                <a:latin typeface="+mj-lt"/>
              </a:rPr>
              <a:t>promjena</a:t>
            </a:r>
            <a:r>
              <a:rPr lang="en-US" sz="2000" dirty="0">
                <a:latin typeface="+mj-lt"/>
              </a:rPr>
              <a:t>, </a:t>
            </a:r>
            <a:r>
              <a:rPr lang="en-US" sz="2000" err="1">
                <a:latin typeface="+mj-lt"/>
              </a:rPr>
              <a:t>priraštaj</a:t>
            </a:r>
            <a:r>
              <a:rPr lang="en-US" sz="2000" dirty="0">
                <a:latin typeface="+mj-lt"/>
              </a:rPr>
              <a:t> </a:t>
            </a:r>
            <a:r>
              <a:rPr lang="en-US" sz="2000" err="1">
                <a:latin typeface="+mj-lt"/>
              </a:rPr>
              <a:t>vrijednosti</a:t>
            </a:r>
            <a:r>
              <a:rPr lang="en-US" sz="2000" dirty="0">
                <a:latin typeface="+mj-lt"/>
              </a:rPr>
              <a:t> “X”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f(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lt"/>
                <a:cs typeface="+mn-lt"/>
              </a:rPr>
              <a:t>X</a:t>
            </a:r>
            <a:r>
              <a:rPr lang="en-US" sz="2000" b="1" baseline="-250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lt"/>
                <a:cs typeface="+mn-lt"/>
              </a:rPr>
              <a:t>1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)- f(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lt"/>
                <a:cs typeface="+mn-lt"/>
              </a:rPr>
              <a:t>X</a:t>
            </a:r>
            <a:r>
              <a:rPr lang="en-US" sz="2000" b="1" baseline="-250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lt"/>
                <a:cs typeface="+mn-lt"/>
              </a:rPr>
              <a:t>0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)</a:t>
            </a:r>
            <a:r>
              <a:rPr lang="en-US" sz="2000" dirty="0">
                <a:latin typeface="+mj-lt"/>
              </a:rPr>
              <a:t> - </a:t>
            </a:r>
            <a:r>
              <a:rPr lang="en-US" sz="2000" dirty="0" err="1">
                <a:latin typeface="+mj-lt"/>
              </a:rPr>
              <a:t>promjena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ili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priraštaj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funkcije</a:t>
            </a:r>
            <a:r>
              <a:rPr lang="en-US" sz="2000" dirty="0">
                <a:latin typeface="+mj-lt"/>
              </a:rPr>
              <a:t> f(x) to jest’: 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∆ f(X)= f(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lt"/>
                <a:cs typeface="+mn-lt"/>
              </a:rPr>
              <a:t>X</a:t>
            </a:r>
            <a:r>
              <a:rPr lang="en-US" sz="2000" b="1" baseline="-250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lt"/>
                <a:cs typeface="+mn-lt"/>
              </a:rPr>
              <a:t>1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)- f(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lt"/>
                <a:cs typeface="+mn-lt"/>
              </a:rPr>
              <a:t>X</a:t>
            </a:r>
            <a:r>
              <a:rPr lang="en-US" sz="2000" b="1" baseline="-250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lt"/>
                <a:cs typeface="+mn-lt"/>
              </a:rPr>
              <a:t>0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chemeClr val="tx2"/>
                </a:solidFill>
                <a:latin typeface="+mj-lt"/>
              </a:rPr>
              <a:t>Ukoliko</a:t>
            </a:r>
            <a:r>
              <a:rPr lang="en-US" sz="2000" dirty="0">
                <a:solidFill>
                  <a:schemeClr val="tx2"/>
                </a:solidFill>
                <a:latin typeface="+mj-lt"/>
              </a:rPr>
              <a:t> je </a:t>
            </a:r>
            <a:r>
              <a:rPr lang="en-US" sz="2000" dirty="0">
                <a:latin typeface="+mj-lt"/>
              </a:rPr>
              <a:t>y=f(x) </a:t>
            </a:r>
            <a:r>
              <a:rPr lang="en-US" sz="2000" dirty="0" err="1">
                <a:latin typeface="+mj-lt"/>
              </a:rPr>
              <a:t>može</a:t>
            </a:r>
            <a:r>
              <a:rPr lang="en-US" sz="2000" dirty="0">
                <a:latin typeface="+mj-lt"/>
              </a:rPr>
              <a:t> se </a:t>
            </a:r>
            <a:r>
              <a:rPr lang="en-US" sz="2000" dirty="0" err="1">
                <a:latin typeface="+mj-lt"/>
              </a:rPr>
              <a:t>zapisati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kao</a:t>
            </a:r>
            <a:r>
              <a:rPr lang="en-US" sz="2000" dirty="0">
                <a:latin typeface="+mj-lt"/>
              </a:rPr>
              <a:t>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∆ y= f(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lt"/>
                <a:cs typeface="+mn-lt"/>
              </a:rPr>
              <a:t>X</a:t>
            </a:r>
            <a:r>
              <a:rPr lang="en-US" sz="2000" b="1" baseline="-250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lt"/>
                <a:cs typeface="+mn-lt"/>
              </a:rPr>
              <a:t>1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)- f(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lt"/>
                <a:cs typeface="+mn-lt"/>
              </a:rPr>
              <a:t>X</a:t>
            </a:r>
            <a:r>
              <a:rPr lang="en-US" sz="2000" b="1" baseline="-250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lt"/>
                <a:cs typeface="+mn-lt"/>
              </a:rPr>
              <a:t>0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). 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42392" y="512178"/>
            <a:ext cx="10963470" cy="621708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indent="0">
              <a:buNone/>
            </a:pPr>
            <a:r>
              <a:rPr lang="en-US" sz="2000" dirty="0" err="1">
                <a:latin typeface="+mj-lt"/>
              </a:rPr>
              <a:t>Srednja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brzina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promjene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funkcije</a:t>
            </a:r>
            <a:r>
              <a:rPr lang="en-US" sz="2000" dirty="0">
                <a:latin typeface="+mj-lt"/>
              </a:rPr>
              <a:t> u </a:t>
            </a:r>
            <a:r>
              <a:rPr lang="en-US" sz="2000" dirty="0" err="1">
                <a:latin typeface="+mj-lt"/>
              </a:rPr>
              <a:t>intervalu</a:t>
            </a:r>
            <a:r>
              <a:rPr lang="en-US" sz="2000" dirty="0">
                <a:latin typeface="+mj-lt"/>
              </a:rPr>
              <a:t> {</a:t>
            </a:r>
            <a:r>
              <a:rPr lang="en-US" sz="2000" dirty="0">
                <a:ea typeface="+mn-lt"/>
                <a:cs typeface="+mn-lt"/>
              </a:rPr>
              <a:t>X</a:t>
            </a:r>
            <a:r>
              <a:rPr lang="en-US" sz="2000" baseline="-25000" dirty="0">
                <a:ea typeface="+mn-lt"/>
                <a:cs typeface="+mn-lt"/>
              </a:rPr>
              <a:t>0</a:t>
            </a:r>
            <a:r>
              <a:rPr lang="en-US" sz="2000" dirty="0">
                <a:latin typeface="+mj-lt"/>
              </a:rPr>
              <a:t>,</a:t>
            </a:r>
            <a:r>
              <a:rPr lang="en-US" sz="2000" dirty="0">
                <a:ea typeface="+mn-lt"/>
                <a:cs typeface="+mn-lt"/>
              </a:rPr>
              <a:t>X</a:t>
            </a:r>
            <a:r>
              <a:rPr lang="en-US" sz="2000" baseline="-25000" dirty="0">
                <a:ea typeface="+mn-lt"/>
                <a:cs typeface="+mn-lt"/>
              </a:rPr>
              <a:t>1</a:t>
            </a:r>
            <a:r>
              <a:rPr lang="en-US" sz="2000" dirty="0">
                <a:latin typeface="+mj-lt"/>
              </a:rPr>
              <a:t>} bi se </a:t>
            </a:r>
            <a:r>
              <a:rPr lang="en-US" sz="2000" dirty="0" err="1">
                <a:latin typeface="+mj-lt"/>
              </a:rPr>
              <a:t>izrazila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formulom</a:t>
            </a:r>
            <a:r>
              <a:rPr lang="en-US" sz="2000" dirty="0">
                <a:latin typeface="+mj-lt"/>
              </a:rPr>
              <a:t>:</a:t>
            </a:r>
          </a:p>
          <a:p>
            <a:pPr marL="0" indent="0">
              <a:buNone/>
            </a:pPr>
            <a:endParaRPr lang="en-US" sz="2000" dirty="0">
              <a:latin typeface="+mj-lt"/>
            </a:endParaRPr>
          </a:p>
          <a:p>
            <a:pPr marL="0" indent="0">
              <a:buNone/>
            </a:pPr>
            <a:endParaRPr lang="en-US" sz="2000" dirty="0">
              <a:latin typeface="+mj-lt"/>
            </a:endParaRPr>
          </a:p>
          <a:p>
            <a:pPr marL="0" indent="0">
              <a:buNone/>
            </a:pPr>
            <a:endParaRPr lang="en-US" sz="2000" dirty="0">
              <a:latin typeface="+mj-lt"/>
            </a:endParaRPr>
          </a:p>
          <a:p>
            <a:pPr marL="0" indent="0">
              <a:buNone/>
            </a:pPr>
            <a:endParaRPr lang="en-US" sz="2000" dirty="0">
              <a:latin typeface="+mj-lt"/>
            </a:endParaRPr>
          </a:p>
          <a:p>
            <a:pPr marL="0" indent="0">
              <a:buNone/>
            </a:pPr>
            <a:r>
              <a:rPr lang="en-US" sz="2000" dirty="0">
                <a:latin typeface="+mj-lt"/>
              </a:rPr>
              <a:t>a </a:t>
            </a:r>
            <a:r>
              <a:rPr lang="en-US" sz="2000" dirty="0" err="1">
                <a:latin typeface="+mj-lt"/>
              </a:rPr>
              <a:t>što</a:t>
            </a:r>
            <a:r>
              <a:rPr lang="en-US" sz="2000" dirty="0">
                <a:latin typeface="+mj-lt"/>
              </a:rPr>
              <a:t> je </a:t>
            </a:r>
            <a:r>
              <a:rPr lang="en-US" sz="2000" dirty="0" err="1">
                <a:latin typeface="+mj-lt"/>
              </a:rPr>
              <a:t>uslovno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povezano</a:t>
            </a:r>
            <a:r>
              <a:rPr lang="en-US" sz="2000" dirty="0">
                <a:latin typeface="+mj-lt"/>
              </a:rPr>
              <a:t> sa </a:t>
            </a:r>
            <a:r>
              <a:rPr lang="en-US" sz="2000" dirty="0" err="1">
                <a:latin typeface="+mj-lt"/>
              </a:rPr>
              <a:t>relacijom</a:t>
            </a:r>
            <a:r>
              <a:rPr lang="en-US" sz="2000" dirty="0">
                <a:latin typeface="+mj-lt"/>
              </a:rPr>
              <a:t> za </a:t>
            </a:r>
            <a:r>
              <a:rPr lang="en-US" sz="2000" dirty="0" err="1">
                <a:latin typeface="+mj-lt"/>
              </a:rPr>
              <a:t>izračunavanje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srednje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brzine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kretanja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nekog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tijela</a:t>
            </a:r>
            <a:r>
              <a:rPr lang="en-US" sz="2000" dirty="0">
                <a:latin typeface="+mj-lt"/>
              </a:rPr>
              <a:t>: 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+mj-lt"/>
              </a:rPr>
              <a:t> </a:t>
            </a:r>
          </a:p>
          <a:p>
            <a:pPr marL="0" indent="0">
              <a:buNone/>
            </a:pPr>
            <a:r>
              <a:rPr lang="en-US" sz="2000" b="0" i="0" dirty="0">
                <a:solidFill>
                  <a:srgbClr val="000000"/>
                </a:solidFill>
                <a:effectLst/>
                <a:latin typeface="+mj-lt"/>
              </a:rPr>
              <a:t>  </a:t>
            </a:r>
          </a:p>
          <a:p>
            <a:pPr marL="0" indent="0">
              <a:buNone/>
            </a:pPr>
            <a:endParaRPr lang="en-US" sz="2000" dirty="0">
              <a:latin typeface="+mj-lt"/>
            </a:endParaRPr>
          </a:p>
          <a:p>
            <a:pPr marL="0" indent="0">
              <a:buNone/>
            </a:pPr>
            <a:endParaRPr lang="en-US" sz="2000" dirty="0">
              <a:latin typeface="+mj-lt"/>
            </a:endParaRPr>
          </a:p>
          <a:p>
            <a:pPr marL="0" indent="0">
              <a:buNone/>
            </a:pPr>
            <a:r>
              <a:rPr lang="en-US" sz="2000" dirty="0">
                <a:latin typeface="+mj-lt"/>
              </a:rPr>
              <a:t>   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+mj-lt"/>
              </a:rPr>
              <a:t>  </a:t>
            </a:r>
            <a:endParaRPr lang="en-US" sz="2000" dirty="0">
              <a:latin typeface="+mj-lt"/>
            </a:endParaRPr>
          </a:p>
          <a:p>
            <a:pPr marL="0" indent="0">
              <a:buNone/>
            </a:pPr>
            <a:endParaRPr lang="en-US" sz="2000" b="0" i="0" dirty="0">
              <a:solidFill>
                <a:srgbClr val="000000"/>
              </a:solidFill>
              <a:effectLst/>
              <a:latin typeface="+mj-lt"/>
            </a:endParaRPr>
          </a:p>
          <a:p>
            <a:pPr marL="0" indent="0">
              <a:buNone/>
            </a:pPr>
            <a:endParaRPr lang="en-US" sz="2000" dirty="0">
              <a:latin typeface="+mj-lt"/>
            </a:endParaRPr>
          </a:p>
          <a:p>
            <a:r>
              <a:rPr lang="en-US" sz="2000" dirty="0" err="1">
                <a:latin typeface="+mj-lt"/>
              </a:rPr>
              <a:t>Ukoliko</a:t>
            </a:r>
            <a:r>
              <a:rPr lang="en-US" sz="2000" dirty="0">
                <a:latin typeface="+mj-lt"/>
              </a:rPr>
              <a:t> bi </a:t>
            </a:r>
            <a:r>
              <a:rPr lang="en-US" sz="2000" dirty="0">
                <a:ea typeface="+mn-lt"/>
                <a:cs typeface="+mn-lt"/>
              </a:rPr>
              <a:t>X</a:t>
            </a:r>
            <a:r>
              <a:rPr lang="en-US" sz="2000" baseline="-25000" dirty="0">
                <a:ea typeface="+mn-lt"/>
                <a:cs typeface="+mn-lt"/>
              </a:rPr>
              <a:t>1</a:t>
            </a:r>
            <a:r>
              <a:rPr lang="en-US" sz="2000" dirty="0">
                <a:latin typeface="+mj-lt"/>
              </a:rPr>
              <a:t> </a:t>
            </a:r>
            <a:r>
              <a:rPr lang="en-US" sz="2000" dirty="0" err="1">
                <a:latin typeface="+mj-lt"/>
              </a:rPr>
              <a:t>težilo</a:t>
            </a:r>
            <a:r>
              <a:rPr lang="en-US" sz="2000" dirty="0">
                <a:latin typeface="+mj-lt"/>
              </a:rPr>
              <a:t> ka </a:t>
            </a:r>
            <a:r>
              <a:rPr lang="en-US" sz="2000" dirty="0">
                <a:ea typeface="+mn-lt"/>
                <a:cs typeface="+mn-lt"/>
              </a:rPr>
              <a:t>X</a:t>
            </a:r>
            <a:r>
              <a:rPr lang="en-US" sz="2000" baseline="-25000" dirty="0">
                <a:ea typeface="+mn-lt"/>
                <a:cs typeface="+mn-lt"/>
              </a:rPr>
              <a:t>0</a:t>
            </a:r>
            <a:r>
              <a:rPr lang="en-US" sz="2000" dirty="0">
                <a:latin typeface="+mj-lt"/>
              </a:rPr>
              <a:t>, </a:t>
            </a:r>
            <a:r>
              <a:rPr lang="en-US" sz="2000" dirty="0" err="1">
                <a:latin typeface="+mj-lt"/>
              </a:rPr>
              <a:t>tj</a:t>
            </a:r>
            <a:r>
              <a:rPr lang="en-US" sz="2000" dirty="0">
                <a:latin typeface="+mj-lt"/>
              </a:rPr>
              <a:t>. </a:t>
            </a:r>
            <a:r>
              <a:rPr lang="en-US" sz="2000" dirty="0" err="1">
                <a:latin typeface="+mj-lt"/>
              </a:rPr>
              <a:t>obratno</a:t>
            </a:r>
            <a:r>
              <a:rPr lang="en-US" sz="2000" dirty="0">
                <a:latin typeface="+mj-lt"/>
              </a:rPr>
              <a:t> od </a:t>
            </a:r>
            <a:r>
              <a:rPr lang="en-US" sz="2000" dirty="0" err="1">
                <a:latin typeface="+mj-lt"/>
              </a:rPr>
              <a:t>gorenavedenog</a:t>
            </a:r>
            <a:r>
              <a:rPr lang="en-US" sz="2000" dirty="0">
                <a:latin typeface="+mj-lt"/>
              </a:rPr>
              <a:t>, </a:t>
            </a:r>
            <a:r>
              <a:rPr lang="en-US" sz="2000" dirty="0" err="1">
                <a:latin typeface="+mj-lt"/>
              </a:rPr>
              <a:t>onda</a:t>
            </a:r>
            <a:r>
              <a:rPr lang="en-US" sz="2000" dirty="0">
                <a:latin typeface="+mj-lt"/>
              </a:rPr>
              <a:t> time </a:t>
            </a:r>
            <a:r>
              <a:rPr lang="en-US" sz="2000" dirty="0" err="1">
                <a:latin typeface="+mj-lt"/>
              </a:rPr>
              <a:t>izračunavamo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brzinu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funkcije</a:t>
            </a:r>
            <a:r>
              <a:rPr lang="en-US" sz="2000" dirty="0">
                <a:latin typeface="+mj-lt"/>
              </a:rPr>
              <a:t> u </a:t>
            </a:r>
            <a:r>
              <a:rPr lang="en-US" sz="2000" dirty="0" err="1">
                <a:latin typeface="+mj-lt"/>
              </a:rPr>
              <a:t>tači</a:t>
            </a:r>
            <a:r>
              <a:rPr lang="en-US" sz="2000" dirty="0">
                <a:latin typeface="+mj-lt"/>
              </a:rPr>
              <a:t> </a:t>
            </a:r>
            <a:r>
              <a:rPr lang="en-US" sz="2000" dirty="0">
                <a:ea typeface="+mn-lt"/>
                <a:cs typeface="+mn-lt"/>
              </a:rPr>
              <a:t>X</a:t>
            </a:r>
            <a:r>
              <a:rPr lang="en-US" sz="2000" baseline="-25000" dirty="0">
                <a:ea typeface="+mn-lt"/>
                <a:cs typeface="+mn-lt"/>
              </a:rPr>
              <a:t>0</a:t>
            </a:r>
            <a:r>
              <a:rPr lang="en-US" sz="2000" dirty="0">
                <a:latin typeface="+mj-lt"/>
              </a:rPr>
              <a:t> </a:t>
            </a:r>
            <a:r>
              <a:rPr lang="en-US" sz="2000" dirty="0" err="1">
                <a:latin typeface="+mj-lt"/>
              </a:rPr>
              <a:t>što</a:t>
            </a:r>
            <a:r>
              <a:rPr lang="en-US" sz="2000" dirty="0">
                <a:latin typeface="+mj-lt"/>
              </a:rPr>
              <a:t> se </a:t>
            </a:r>
            <a:r>
              <a:rPr lang="en-US" sz="2000" dirty="0" err="1">
                <a:latin typeface="+mj-lt"/>
              </a:rPr>
              <a:t>izračunava</a:t>
            </a:r>
            <a:r>
              <a:rPr lang="en-US" sz="2000" dirty="0">
                <a:latin typeface="+mj-lt"/>
              </a:rPr>
              <a:t> po </a:t>
            </a:r>
            <a:r>
              <a:rPr lang="en-US" sz="2000" dirty="0" err="1">
                <a:latin typeface="+mj-lt"/>
              </a:rPr>
              <a:t>formuli</a:t>
            </a:r>
            <a:r>
              <a:rPr lang="en-US" sz="2000" dirty="0">
                <a:latin typeface="+mj-lt"/>
              </a:rPr>
              <a:t>:  </a:t>
            </a:r>
          </a:p>
          <a:p>
            <a:pPr marL="0" indent="0">
              <a:buNone/>
            </a:pPr>
            <a:endParaRPr lang="en-US" sz="2000" dirty="0">
              <a:latin typeface="+mj-lt"/>
            </a:endParaRPr>
          </a:p>
          <a:p>
            <a:pPr marL="0" indent="0">
              <a:buNone/>
            </a:pPr>
            <a:endParaRPr lang="en-US" sz="2000" dirty="0">
              <a:latin typeface="+mj-lt"/>
            </a:endParaRPr>
          </a:p>
          <a:p>
            <a:pPr marL="0" indent="0">
              <a:buNone/>
            </a:pPr>
            <a:endParaRPr lang="en-US" sz="2000" dirty="0">
              <a:latin typeface="+mj-lt"/>
            </a:endParaRPr>
          </a:p>
          <a:p>
            <a:pPr marL="0" indent="0">
              <a:buNone/>
            </a:pPr>
            <a:endParaRPr lang="en-US" sz="2000" dirty="0">
              <a:latin typeface="+mj-lt"/>
            </a:endParaRPr>
          </a:p>
          <a:p>
            <a:pPr marL="0" indent="0">
              <a:buNone/>
            </a:pPr>
            <a:r>
              <a:rPr lang="en-US" sz="2000" dirty="0" err="1">
                <a:latin typeface="+mj-lt"/>
              </a:rPr>
              <a:t>Ovom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formulom</a:t>
            </a:r>
            <a:r>
              <a:rPr lang="en-US" sz="2000" dirty="0">
                <a:latin typeface="+mj-lt"/>
              </a:rPr>
              <a:t> se </a:t>
            </a:r>
            <a:r>
              <a:rPr lang="en-US" sz="2000" dirty="0" err="1">
                <a:latin typeface="+mj-lt"/>
              </a:rPr>
              <a:t>se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ujedno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definiše</a:t>
            </a:r>
            <a:r>
              <a:rPr lang="en-US" sz="2000" dirty="0">
                <a:latin typeface="+mj-lt"/>
              </a:rPr>
              <a:t> </a:t>
            </a:r>
            <a:r>
              <a:rPr lang="en-US" sz="2000" b="1" dirty="0">
                <a:latin typeface="+mj-lt"/>
              </a:rPr>
              <a:t>IZVOD </a:t>
            </a:r>
            <a:r>
              <a:rPr lang="en-US" sz="2000" dirty="0" err="1">
                <a:latin typeface="+mj-lt"/>
              </a:rPr>
              <a:t>funkcije</a:t>
            </a:r>
            <a:r>
              <a:rPr lang="en-US" sz="2000" dirty="0">
                <a:latin typeface="+mj-lt"/>
              </a:rPr>
              <a:t> koji se </a:t>
            </a:r>
            <a:r>
              <a:rPr lang="en-US" sz="2000" dirty="0" err="1">
                <a:latin typeface="+mj-lt"/>
              </a:rPr>
              <a:t>obilježava</a:t>
            </a:r>
            <a:r>
              <a:rPr lang="en-US" sz="2000" dirty="0">
                <a:latin typeface="+mj-lt"/>
              </a:rPr>
              <a:t> </a:t>
            </a:r>
            <a:r>
              <a:rPr lang="en-US" sz="2000" b="1" dirty="0">
                <a:latin typeface="+mj-lt"/>
              </a:rPr>
              <a:t>sa </a:t>
            </a:r>
            <a:r>
              <a:rPr lang="en-US" sz="2000" b="1" i="1" dirty="0">
                <a:latin typeface="+mj-lt"/>
              </a:rPr>
              <a:t>f’ </a:t>
            </a:r>
            <a:r>
              <a:rPr lang="en-US" sz="2000" b="1" dirty="0" err="1">
                <a:latin typeface="+mj-lt"/>
              </a:rPr>
              <a:t>ili</a:t>
            </a:r>
            <a:r>
              <a:rPr lang="en-US" sz="2000" b="1" dirty="0">
                <a:latin typeface="+mj-lt"/>
              </a:rPr>
              <a:t> </a:t>
            </a:r>
            <a:r>
              <a:rPr lang="en-US" sz="2000" b="1" i="1" dirty="0">
                <a:latin typeface="+mj-lt"/>
              </a:rPr>
              <a:t>y’.</a:t>
            </a:r>
            <a:endParaRPr lang="en-US" sz="2000" b="1" dirty="0">
              <a:latin typeface="+mj-lt"/>
            </a:endParaRPr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6">
                <a:lumMod val="75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  <a14:imgEffect>
                      <a14:saturation sat="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227" y="1048277"/>
            <a:ext cx="2047226" cy="682409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 rotWithShape="1">
          <a:blip r:embed="rId4">
            <a:duotone>
              <a:prstClr val="black"/>
              <a:schemeClr val="accent6">
                <a:lumMod val="75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367" t="37193" r="35229" b="23988"/>
          <a:stretch>
            <a:fillRect/>
          </a:stretch>
        </p:blipFill>
        <p:spPr bwMode="auto">
          <a:xfrm>
            <a:off x="969227" y="2575970"/>
            <a:ext cx="2442490" cy="1343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accent6">
                <a:lumMod val="75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-40000"/>
                    </a14:imgEffect>
                    <a14:imgEffect>
                      <a14:colorTemperature colorTemp="47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062" y="4990139"/>
            <a:ext cx="3045687" cy="668013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Geometrijski</a:t>
            </a:r>
            <a:r>
              <a:rPr lang="en-US" dirty="0"/>
              <a:t> </a:t>
            </a:r>
            <a:r>
              <a:rPr lang="en-US" dirty="0" err="1"/>
              <a:t>prikaz</a:t>
            </a:r>
            <a:r>
              <a:rPr lang="en-US" dirty="0"/>
              <a:t> </a:t>
            </a:r>
            <a:r>
              <a:rPr lang="en-US" dirty="0" err="1"/>
              <a:t>izvoda</a:t>
            </a:r>
            <a:r>
              <a:rPr lang="en-US" dirty="0"/>
              <a:t>: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2467811"/>
            <a:ext cx="4278927" cy="34198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7508240" y="2283145"/>
            <a:ext cx="42789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latin typeface="Arial Nova Light" panose="020B03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72200" y="1881544"/>
            <a:ext cx="5604588" cy="440120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err="1"/>
              <a:t>Posmatrajmo</a:t>
            </a:r>
            <a:r>
              <a:rPr lang="en-US" sz="2000" dirty="0"/>
              <a:t> </a:t>
            </a:r>
            <a:r>
              <a:rPr lang="en-US" sz="2000" dirty="0" err="1"/>
              <a:t>sječicu</a:t>
            </a:r>
            <a:r>
              <a:rPr lang="en-US" sz="2000" dirty="0"/>
              <a:t> S </a:t>
            </a:r>
            <a:r>
              <a:rPr lang="en-US" sz="2000" dirty="0" err="1"/>
              <a:t>koja</a:t>
            </a:r>
            <a:r>
              <a:rPr lang="en-US" sz="2000" dirty="0"/>
              <a:t> </a:t>
            </a:r>
            <a:r>
              <a:rPr lang="en-US" sz="2000" dirty="0" err="1"/>
              <a:t>prolazi</a:t>
            </a:r>
            <a:r>
              <a:rPr lang="en-US" sz="2000" dirty="0"/>
              <a:t> </a:t>
            </a:r>
            <a:r>
              <a:rPr lang="en-US" sz="2000" dirty="0" err="1"/>
              <a:t>kroz</a:t>
            </a:r>
            <a:r>
              <a:rPr lang="en-US" sz="2000" dirty="0"/>
              <a:t> </a:t>
            </a:r>
            <a:r>
              <a:rPr lang="en-US" sz="2000" dirty="0" err="1"/>
              <a:t>tačke</a:t>
            </a:r>
            <a:r>
              <a:rPr lang="en-US" sz="2000" dirty="0"/>
              <a:t> 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A(x0,f(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lt"/>
                <a:cs typeface="+mn-lt"/>
              </a:rPr>
              <a:t>X</a:t>
            </a:r>
            <a:r>
              <a:rPr lang="en-US" sz="2000" b="1" baseline="-250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lt"/>
                <a:cs typeface="+mn-lt"/>
              </a:rPr>
              <a:t>0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))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B(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lt"/>
                <a:cs typeface="+mn-lt"/>
              </a:rPr>
              <a:t>X</a:t>
            </a:r>
            <a:r>
              <a:rPr lang="en-US" sz="2000" b="1" baseline="-250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lt"/>
                <a:cs typeface="+mn-lt"/>
              </a:rPr>
              <a:t>1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,f(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lt"/>
                <a:cs typeface="+mn-lt"/>
              </a:rPr>
              <a:t>X</a:t>
            </a:r>
            <a:r>
              <a:rPr lang="en-US" sz="2000" b="1" baseline="-250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lt"/>
                <a:cs typeface="+mn-lt"/>
              </a:rPr>
              <a:t>1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)) </a:t>
            </a:r>
            <a:r>
              <a:rPr lang="en-US" sz="2000" dirty="0"/>
              <a:t>. 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U </a:t>
            </a:r>
            <a:r>
              <a:rPr lang="en-US" sz="2000" dirty="0" err="1"/>
              <a:t>situaciji</a:t>
            </a:r>
            <a:r>
              <a:rPr lang="en-US" sz="2000" dirty="0"/>
              <a:t> </a:t>
            </a:r>
            <a:r>
              <a:rPr lang="en-US" sz="2000" dirty="0" err="1"/>
              <a:t>kada</a:t>
            </a:r>
            <a:r>
              <a:rPr lang="en-US" sz="2000" dirty="0"/>
              <a:t> se ∆X </a:t>
            </a:r>
            <a:r>
              <a:rPr lang="en-US" sz="2000" dirty="0" err="1"/>
              <a:t>smanjuje</a:t>
            </a:r>
            <a:r>
              <a:rPr lang="en-US" sz="2000" dirty="0"/>
              <a:t>, </a:t>
            </a:r>
            <a:r>
              <a:rPr lang="en-US" sz="2000" dirty="0" err="1"/>
              <a:t>odnosno</a:t>
            </a:r>
            <a:r>
              <a:rPr lang="en-US" sz="2000" dirty="0"/>
              <a:t> </a:t>
            </a:r>
            <a:r>
              <a:rPr lang="en-US" sz="2000" dirty="0">
                <a:ea typeface="+mn-lt"/>
                <a:cs typeface="+mn-lt"/>
              </a:rPr>
              <a:t>X</a:t>
            </a:r>
            <a:r>
              <a:rPr lang="en-US" sz="2000" baseline="-25000" dirty="0">
                <a:ea typeface="+mn-lt"/>
                <a:cs typeface="+mn-lt"/>
              </a:rPr>
              <a:t>1</a:t>
            </a:r>
            <a:r>
              <a:rPr lang="en-US" sz="2000" dirty="0"/>
              <a:t> se </a:t>
            </a:r>
            <a:r>
              <a:rPr lang="en-US" sz="2000" dirty="0" err="1"/>
              <a:t>sve</a:t>
            </a:r>
            <a:r>
              <a:rPr lang="en-US" sz="2000" dirty="0"/>
              <a:t> </a:t>
            </a:r>
            <a:r>
              <a:rPr lang="en-US" sz="2000" dirty="0" err="1"/>
              <a:t>više</a:t>
            </a:r>
            <a:r>
              <a:rPr lang="en-US" sz="2000" dirty="0"/>
              <a:t> </a:t>
            </a:r>
            <a:r>
              <a:rPr lang="en-US" sz="2000" dirty="0" err="1"/>
              <a:t>približava</a:t>
            </a:r>
            <a:r>
              <a:rPr lang="en-US" sz="2000" dirty="0"/>
              <a:t> </a:t>
            </a:r>
            <a:r>
              <a:rPr lang="en-US" sz="2000" dirty="0" err="1"/>
              <a:t>tački</a:t>
            </a:r>
            <a:r>
              <a:rPr lang="en-US" sz="2000" dirty="0"/>
              <a:t> x0, </a:t>
            </a:r>
            <a:r>
              <a:rPr lang="en-US" sz="2000" dirty="0" err="1"/>
              <a:t>ona</a:t>
            </a:r>
            <a:r>
              <a:rPr lang="en-US" sz="2000" dirty="0"/>
              <a:t> </a:t>
            </a:r>
            <a:r>
              <a:rPr lang="en-US" sz="2000" dirty="0" err="1"/>
              <a:t>sve</a:t>
            </a:r>
            <a:r>
              <a:rPr lang="en-US" sz="2000" dirty="0"/>
              <a:t> </a:t>
            </a:r>
            <a:r>
              <a:rPr lang="en-US" sz="2000" dirty="0" err="1"/>
              <a:t>manje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manje</a:t>
            </a:r>
            <a:r>
              <a:rPr lang="en-US" sz="2000" dirty="0"/>
              <a:t> </a:t>
            </a:r>
            <a:r>
              <a:rPr lang="en-US" sz="2000" dirty="0" err="1"/>
              <a:t>siječe</a:t>
            </a:r>
            <a:r>
              <a:rPr lang="en-US" sz="2000" dirty="0"/>
              <a:t> </a:t>
            </a:r>
            <a:r>
              <a:rPr lang="en-US" sz="2000" dirty="0" err="1"/>
              <a:t>datu</a:t>
            </a:r>
            <a:r>
              <a:rPr lang="en-US" sz="2000" dirty="0"/>
              <a:t> </a:t>
            </a:r>
            <a:r>
              <a:rPr lang="en-US" sz="2000" dirty="0" err="1"/>
              <a:t>krivu</a:t>
            </a:r>
            <a:r>
              <a:rPr lang="en-US" sz="2000" dirty="0"/>
              <a:t> 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y=f(X)</a:t>
            </a:r>
            <a:r>
              <a:rPr lang="en-US" sz="2000" dirty="0"/>
              <a:t> </a:t>
            </a:r>
            <a:r>
              <a:rPr lang="en-US" sz="2000" dirty="0" err="1"/>
              <a:t>dok</a:t>
            </a:r>
            <a:r>
              <a:rPr lang="en-US" sz="2000" dirty="0"/>
              <a:t> u </a:t>
            </a:r>
            <a:r>
              <a:rPr lang="en-US" sz="2000" dirty="0" err="1"/>
              <a:t>jednom</a:t>
            </a:r>
            <a:r>
              <a:rPr lang="en-US" sz="2000" dirty="0"/>
              <a:t> </a:t>
            </a:r>
            <a:r>
              <a:rPr lang="en-US" sz="2000" dirty="0" err="1"/>
              <a:t>graničnom</a:t>
            </a:r>
            <a:r>
              <a:rPr lang="en-US" sz="2000" dirty="0"/>
              <a:t> </a:t>
            </a:r>
            <a:r>
              <a:rPr lang="en-US" sz="2000" dirty="0" err="1"/>
              <a:t>trenutku</a:t>
            </a:r>
            <a:r>
              <a:rPr lang="en-US" sz="2000" dirty="0"/>
              <a:t> ne </a:t>
            </a:r>
            <a:r>
              <a:rPr lang="en-US" sz="2000" dirty="0" err="1"/>
              <a:t>postane</a:t>
            </a:r>
            <a:r>
              <a:rPr lang="en-US" sz="2000" dirty="0"/>
              <a:t> </a:t>
            </a:r>
            <a:r>
              <a:rPr lang="en-US" sz="2000" b="1" dirty="0" err="1"/>
              <a:t>tangenta</a:t>
            </a:r>
            <a:r>
              <a:rPr lang="en-US" sz="2000" dirty="0"/>
              <a:t> 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en-US" sz="2000" dirty="0"/>
              <a:t> </a:t>
            </a:r>
            <a:r>
              <a:rPr lang="en-US" sz="2000" dirty="0" err="1"/>
              <a:t>te</a:t>
            </a:r>
            <a:r>
              <a:rPr lang="en-US" sz="2000" dirty="0"/>
              <a:t> </a:t>
            </a:r>
            <a:r>
              <a:rPr lang="en-US" sz="2000" dirty="0" err="1"/>
              <a:t>krive</a:t>
            </a:r>
            <a:r>
              <a:rPr lang="en-US" sz="2000" dirty="0"/>
              <a:t>! 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Tada </a:t>
            </a:r>
            <a:r>
              <a:rPr lang="en-US" sz="2000" dirty="0" err="1"/>
              <a:t>količnik</a:t>
            </a:r>
            <a:r>
              <a:rPr lang="en-US" sz="2000" dirty="0"/>
              <a:t> </a:t>
            </a:r>
            <a:r>
              <a:rPr lang="en-US" sz="2000" dirty="0" err="1"/>
              <a:t>priraštaja</a:t>
            </a:r>
            <a:r>
              <a:rPr lang="en-US" sz="2000" dirty="0"/>
              <a:t> </a:t>
            </a:r>
            <a:r>
              <a:rPr lang="en-US" sz="2000" dirty="0" err="1"/>
              <a:t>funkcije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priraštaja</a:t>
            </a:r>
            <a:r>
              <a:rPr lang="en-US" sz="2000" dirty="0"/>
              <a:t> </a:t>
            </a:r>
            <a:r>
              <a:rPr lang="en-US" sz="2000" dirty="0" err="1"/>
              <a:t>nezavisno</a:t>
            </a:r>
            <a:r>
              <a:rPr lang="en-US" sz="2000" dirty="0"/>
              <a:t> </a:t>
            </a:r>
            <a:r>
              <a:rPr lang="en-US" sz="2000" dirty="0" err="1"/>
              <a:t>promjenljive</a:t>
            </a:r>
            <a:r>
              <a:rPr lang="en-US" sz="2000" dirty="0"/>
              <a:t>,  </a:t>
            </a:r>
            <a:r>
              <a:rPr lang="en-US" sz="2000" dirty="0" err="1"/>
              <a:t>predstavlja</a:t>
            </a:r>
            <a:r>
              <a:rPr lang="en-US" sz="2000" dirty="0"/>
              <a:t> </a:t>
            </a:r>
            <a:r>
              <a:rPr lang="en-US" sz="2000" b="1" dirty="0" err="1"/>
              <a:t>koeficijent</a:t>
            </a:r>
            <a:r>
              <a:rPr lang="en-US" sz="2000" b="1" dirty="0"/>
              <a:t> </a:t>
            </a:r>
            <a:r>
              <a:rPr lang="en-US" sz="2000" b="1" dirty="0" err="1"/>
              <a:t>pravca</a:t>
            </a:r>
            <a:r>
              <a:rPr lang="en-US" sz="2000" b="1" dirty="0"/>
              <a:t> 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</a:t>
            </a:r>
            <a:r>
              <a:rPr lang="en-US" sz="2000" dirty="0"/>
              <a:t>, to jest </a:t>
            </a:r>
            <a:r>
              <a:rPr lang="en-US" sz="2000" dirty="0" err="1"/>
              <a:t>tangens</a:t>
            </a:r>
            <a:r>
              <a:rPr lang="en-US" sz="2000" dirty="0"/>
              <a:t> </a:t>
            </a:r>
            <a:r>
              <a:rPr lang="en-US" sz="2000" dirty="0" err="1"/>
              <a:t>ugla</a:t>
            </a:r>
            <a:r>
              <a:rPr lang="en-US" sz="2000" dirty="0"/>
              <a:t> koji </a:t>
            </a:r>
            <a:r>
              <a:rPr lang="en-US" sz="2000" dirty="0" err="1"/>
              <a:t>tangenta</a:t>
            </a:r>
            <a:r>
              <a:rPr lang="en-US" sz="2000" dirty="0"/>
              <a:t> </a:t>
            </a:r>
            <a:r>
              <a:rPr lang="en-US" sz="2000" dirty="0" err="1"/>
              <a:t>zaklapa</a:t>
            </a:r>
            <a:r>
              <a:rPr lang="en-US" sz="2000" dirty="0"/>
              <a:t> sa </a:t>
            </a:r>
            <a:r>
              <a:rPr lang="en-US" sz="2000" dirty="0" err="1"/>
              <a:t>pozitivnim</a:t>
            </a:r>
            <a:r>
              <a:rPr lang="en-US" sz="2000" dirty="0"/>
              <a:t> </a:t>
            </a:r>
            <a:r>
              <a:rPr lang="en-US" sz="2000" dirty="0" err="1"/>
              <a:t>smjerom</a:t>
            </a:r>
            <a:r>
              <a:rPr lang="en-US" sz="2000" dirty="0"/>
              <a:t> X - </a:t>
            </a:r>
            <a:r>
              <a:rPr lang="en-US" sz="2000" dirty="0" err="1"/>
              <a:t>ose</a:t>
            </a:r>
            <a:r>
              <a:rPr lang="en-US" sz="2000" dirty="0"/>
              <a:t>. 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 err="1"/>
              <a:t>Vrijednost</a:t>
            </a:r>
            <a:r>
              <a:rPr lang="en-US" sz="2000" b="1" dirty="0"/>
              <a:t> </a:t>
            </a:r>
            <a:r>
              <a:rPr lang="en-US" sz="2000" b="1" dirty="0" err="1"/>
              <a:t>prvog</a:t>
            </a:r>
            <a:r>
              <a:rPr lang="en-US" sz="2000" b="1" dirty="0"/>
              <a:t> </a:t>
            </a:r>
            <a:r>
              <a:rPr lang="en-US" sz="2000" b="1" dirty="0" err="1"/>
              <a:t>izvoda</a:t>
            </a:r>
            <a:r>
              <a:rPr lang="en-US" sz="2000" b="1" dirty="0"/>
              <a:t> u </a:t>
            </a:r>
            <a:r>
              <a:rPr lang="en-US" sz="2000" b="1" dirty="0" err="1"/>
              <a:t>toj</a:t>
            </a:r>
            <a:r>
              <a:rPr lang="en-US" sz="2000" b="1" dirty="0"/>
              <a:t> </a:t>
            </a:r>
            <a:r>
              <a:rPr lang="en-US" sz="2000" b="1" dirty="0" err="1"/>
              <a:t>tački</a:t>
            </a:r>
            <a:r>
              <a:rPr lang="en-US" sz="2000" b="1" dirty="0"/>
              <a:t> je:</a:t>
            </a:r>
            <a:r>
              <a:rPr lang="en-US" sz="2000" dirty="0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y` =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tg</a:t>
            </a:r>
            <a:r>
              <a:rPr lang="el-GR" sz="2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 =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787" y="424543"/>
            <a:ext cx="11700587" cy="1485900"/>
          </a:xfrm>
        </p:spPr>
        <p:txBody>
          <a:bodyPr/>
          <a:lstStyle/>
          <a:p>
            <a:r>
              <a:rPr lang="en-US" dirty="0"/>
              <a:t>Pet </a:t>
            </a:r>
            <a:r>
              <a:rPr lang="en-US" dirty="0" err="1"/>
              <a:t>teorema</a:t>
            </a:r>
            <a:r>
              <a:rPr lang="en-US" dirty="0"/>
              <a:t> </a:t>
            </a:r>
            <a:r>
              <a:rPr lang="en-US" dirty="0" err="1"/>
              <a:t>matematičkih</a:t>
            </a:r>
            <a:r>
              <a:rPr lang="en-US" dirty="0"/>
              <a:t> </a:t>
            </a:r>
            <a:r>
              <a:rPr lang="en-US" dirty="0" err="1"/>
              <a:t>izvoda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tok</a:t>
            </a:r>
            <a:r>
              <a:rPr lang="en-US" dirty="0"/>
              <a:t> </a:t>
            </a:r>
            <a:r>
              <a:rPr lang="en-US" dirty="0" err="1"/>
              <a:t>funkcije</a:t>
            </a:r>
            <a:r>
              <a:rPr lang="en-US" dirty="0"/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371600" y="1638300"/>
                <a:ext cx="9601200" cy="3581400"/>
              </a:xfrm>
            </p:spPr>
            <p:txBody>
              <a:bodyPr>
                <a:normAutofit fontScale="25000" lnSpcReduction="20000"/>
              </a:bodyPr>
              <a:lstStyle/>
              <a:p>
                <a:pPr marL="0" indent="0" algn="l">
                  <a:buNone/>
                </a:pPr>
                <a:r>
                  <a:rPr lang="en-ME" sz="8000" b="1" dirty="0">
                    <a:latin typeface="+mj-lt"/>
                    <a:cs typeface="Times New Roman" panose="02020603050405020304" pitchFamily="18" charset="0"/>
                  </a:rPr>
                  <a:t>1. </a:t>
                </a:r>
                <a:r>
                  <a:rPr lang="en-ME" sz="8000" b="1" u="sng" dirty="0">
                    <a:latin typeface="+mj-lt"/>
                    <a:cs typeface="Times New Roman" panose="02020603050405020304" pitchFamily="18" charset="0"/>
                  </a:rPr>
                  <a:t>FERMAOVA TEOREMA</a:t>
                </a:r>
              </a:p>
              <a:p>
                <a:pPr marL="0" indent="0" algn="l">
                  <a:buNone/>
                </a:pPr>
                <a:r>
                  <a:rPr lang="en-GB" sz="80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j-lt"/>
                    <a:cs typeface="Times New Roman" panose="02020603050405020304" pitchFamily="18" charset="0"/>
                  </a:rPr>
                  <a:t>Metod</a:t>
                </a:r>
                <a:r>
                  <a:rPr lang="en-GB" sz="80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j-lt"/>
                    <a:cs typeface="Times New Roman" panose="02020603050405020304" pitchFamily="18" charset="0"/>
                  </a:rPr>
                  <a:t> za </a:t>
                </a:r>
                <a:r>
                  <a:rPr lang="en-GB" sz="80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j-lt"/>
                    <a:cs typeface="Times New Roman" panose="02020603050405020304" pitchFamily="18" charset="0"/>
                  </a:rPr>
                  <a:t>pronalaženje</a:t>
                </a:r>
                <a:r>
                  <a:rPr lang="en-GB" sz="80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j-lt"/>
                    <a:cs typeface="Times New Roman" panose="02020603050405020304" pitchFamily="18" charset="0"/>
                  </a:rPr>
                  <a:t> </a:t>
                </a:r>
                <a:r>
                  <a:rPr lang="en-GB" sz="80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j-lt"/>
                    <a:cs typeface="Times New Roman" panose="02020603050405020304" pitchFamily="18" charset="0"/>
                  </a:rPr>
                  <a:t>lokalnih</a:t>
                </a:r>
                <a:r>
                  <a:rPr lang="en-GB" sz="80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j-lt"/>
                    <a:cs typeface="Times New Roman" panose="02020603050405020304" pitchFamily="18" charset="0"/>
                  </a:rPr>
                  <a:t> </a:t>
                </a:r>
                <a:r>
                  <a:rPr lang="en-GB" sz="80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j-lt"/>
                    <a:cs typeface="Times New Roman" panose="02020603050405020304" pitchFamily="18" charset="0"/>
                  </a:rPr>
                  <a:t>ekstremuma</a:t>
                </a:r>
                <a:r>
                  <a:rPr lang="en-GB" sz="80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j-lt"/>
                    <a:cs typeface="Times New Roman" panose="02020603050405020304" pitchFamily="18" charset="0"/>
                  </a:rPr>
                  <a:t> </a:t>
                </a:r>
                <a:r>
                  <a:rPr lang="en-GB" sz="80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j-lt"/>
                    <a:cs typeface="Times New Roman" panose="02020603050405020304" pitchFamily="18" charset="0"/>
                  </a:rPr>
                  <a:t>diferencijabilnih</a:t>
                </a:r>
                <a:r>
                  <a:rPr lang="en-GB" sz="80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j-lt"/>
                    <a:cs typeface="Times New Roman" panose="02020603050405020304" pitchFamily="18" charset="0"/>
                  </a:rPr>
                  <a:t> </a:t>
                </a:r>
                <a:r>
                  <a:rPr lang="en-GB" sz="80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j-lt"/>
                    <a:cs typeface="Times New Roman" panose="02020603050405020304" pitchFamily="18" charset="0"/>
                  </a:rPr>
                  <a:t>funkcija</a:t>
                </a:r>
                <a:r>
                  <a:rPr lang="en-GB" sz="80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j-lt"/>
                    <a:cs typeface="Times New Roman" panose="02020603050405020304" pitchFamily="18" charset="0"/>
                  </a:rPr>
                  <a:t>, </a:t>
                </a:r>
                <a:r>
                  <a:rPr lang="en-GB" sz="80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j-lt"/>
                    <a:cs typeface="Times New Roman" panose="02020603050405020304" pitchFamily="18" charset="0"/>
                  </a:rPr>
                  <a:t>pokazivanjem</a:t>
                </a:r>
                <a:r>
                  <a:rPr lang="en-GB" sz="80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j-lt"/>
                    <a:cs typeface="Times New Roman" panose="02020603050405020304" pitchFamily="18" charset="0"/>
                  </a:rPr>
                  <a:t> da je </a:t>
                </a:r>
                <a:r>
                  <a:rPr lang="en-GB" sz="80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j-lt"/>
                    <a:cs typeface="Times New Roman" panose="02020603050405020304" pitchFamily="18" charset="0"/>
                  </a:rPr>
                  <a:t>svaki</a:t>
                </a:r>
                <a:r>
                  <a:rPr lang="en-GB" sz="80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j-lt"/>
                    <a:cs typeface="Times New Roman" panose="02020603050405020304" pitchFamily="18" charset="0"/>
                  </a:rPr>
                  <a:t> </a:t>
                </a:r>
                <a:r>
                  <a:rPr lang="en-GB" sz="80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j-lt"/>
                    <a:cs typeface="Times New Roman" panose="02020603050405020304" pitchFamily="18" charset="0"/>
                  </a:rPr>
                  <a:t>lokalni</a:t>
                </a:r>
                <a:r>
                  <a:rPr lang="en-GB" sz="80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j-lt"/>
                    <a:cs typeface="Times New Roman" panose="02020603050405020304" pitchFamily="18" charset="0"/>
                  </a:rPr>
                  <a:t> </a:t>
                </a:r>
                <a:r>
                  <a:rPr lang="en-GB" sz="80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j-lt"/>
                    <a:cs typeface="Times New Roman" panose="02020603050405020304" pitchFamily="18" charset="0"/>
                  </a:rPr>
                  <a:t>ekstremum</a:t>
                </a:r>
                <a:r>
                  <a:rPr lang="en-GB" sz="80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j-lt"/>
                    <a:cs typeface="Times New Roman" panose="02020603050405020304" pitchFamily="18" charset="0"/>
                  </a:rPr>
                  <a:t> </a:t>
                </a:r>
                <a:r>
                  <a:rPr lang="en-GB" sz="80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j-lt"/>
                    <a:cs typeface="Times New Roman" panose="02020603050405020304" pitchFamily="18" charset="0"/>
                  </a:rPr>
                  <a:t>funkcije</a:t>
                </a:r>
                <a:r>
                  <a:rPr lang="en-GB" sz="80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j-lt"/>
                    <a:cs typeface="Times New Roman" panose="02020603050405020304" pitchFamily="18" charset="0"/>
                  </a:rPr>
                  <a:t>  </a:t>
                </a:r>
                <a:r>
                  <a:rPr lang="en-GB" sz="80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j-lt"/>
                    <a:cs typeface="Times New Roman" panose="02020603050405020304" pitchFamily="18" charset="0"/>
                  </a:rPr>
                  <a:t>stacionirana</a:t>
                </a:r>
                <a:r>
                  <a:rPr lang="en-GB" sz="80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j-lt"/>
                    <a:cs typeface="Times New Roman" panose="02020603050405020304" pitchFamily="18" charset="0"/>
                  </a:rPr>
                  <a:t> </a:t>
                </a:r>
                <a:r>
                  <a:rPr lang="en-GB" sz="80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j-lt"/>
                    <a:cs typeface="Times New Roman" panose="02020603050405020304" pitchFamily="18" charset="0"/>
                  </a:rPr>
                  <a:t>tačka</a:t>
                </a:r>
                <a:r>
                  <a:rPr lang="en-GB" sz="80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j-lt"/>
                    <a:cs typeface="Times New Roman" panose="02020603050405020304" pitchFamily="18" charset="0"/>
                  </a:rPr>
                  <a:t> (</a:t>
                </a:r>
                <a:r>
                  <a:rPr lang="en-GB" sz="80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j-lt"/>
                    <a:cs typeface="Times New Roman" panose="02020603050405020304" pitchFamily="18" charset="0"/>
                  </a:rPr>
                  <a:t>izvod</a:t>
                </a:r>
                <a:r>
                  <a:rPr lang="en-GB" sz="80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j-lt"/>
                    <a:cs typeface="Times New Roman" panose="02020603050405020304" pitchFamily="18" charset="0"/>
                  </a:rPr>
                  <a:t> </a:t>
                </a:r>
                <a:r>
                  <a:rPr lang="en-GB" sz="80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j-lt"/>
                    <a:cs typeface="Times New Roman" panose="02020603050405020304" pitchFamily="18" charset="0"/>
                  </a:rPr>
                  <a:t>funkcije</a:t>
                </a:r>
                <a:r>
                  <a:rPr lang="en-GB" sz="80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j-lt"/>
                    <a:cs typeface="Times New Roman" panose="02020603050405020304" pitchFamily="18" charset="0"/>
                  </a:rPr>
                  <a:t> u </a:t>
                </a:r>
                <a:r>
                  <a:rPr lang="en-GB" sz="80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j-lt"/>
                    <a:cs typeface="Times New Roman" panose="02020603050405020304" pitchFamily="18" charset="0"/>
                  </a:rPr>
                  <a:t>toj</a:t>
                </a:r>
                <a:r>
                  <a:rPr lang="en-GB" sz="80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j-lt"/>
                    <a:cs typeface="Times New Roman" panose="02020603050405020304" pitchFamily="18" charset="0"/>
                  </a:rPr>
                  <a:t> </a:t>
                </a:r>
                <a:r>
                  <a:rPr lang="en-GB" sz="80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j-lt"/>
                    <a:cs typeface="Times New Roman" panose="02020603050405020304" pitchFamily="18" charset="0"/>
                  </a:rPr>
                  <a:t>tački</a:t>
                </a:r>
                <a:r>
                  <a:rPr lang="en-GB" sz="80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j-lt"/>
                    <a:cs typeface="Times New Roman" panose="02020603050405020304" pitchFamily="18" charset="0"/>
                  </a:rPr>
                  <a:t> je </a:t>
                </a:r>
                <a:r>
                  <a:rPr lang="en-GB" sz="80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j-lt"/>
                    <a:cs typeface="Times New Roman" panose="02020603050405020304" pitchFamily="18" charset="0"/>
                  </a:rPr>
                  <a:t>jednak</a:t>
                </a:r>
                <a:r>
                  <a:rPr lang="en-GB" sz="80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j-lt"/>
                    <a:cs typeface="Times New Roman" panose="02020603050405020304" pitchFamily="18" charset="0"/>
                  </a:rPr>
                  <a:t> </a:t>
                </a:r>
                <a:r>
                  <a:rPr lang="en-GB" sz="80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j-lt"/>
                    <a:cs typeface="Times New Roman" panose="02020603050405020304" pitchFamily="18" charset="0"/>
                  </a:rPr>
                  <a:t>nuli</a:t>
                </a:r>
                <a:r>
                  <a:rPr lang="en-GB" sz="80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j-lt"/>
                    <a:cs typeface="Times New Roman" panose="02020603050405020304" pitchFamily="18" charset="0"/>
                  </a:rPr>
                  <a:t>). </a:t>
                </a:r>
                <a:r>
                  <a:rPr lang="en-GB" sz="80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j-lt"/>
                    <a:cs typeface="Times New Roman" panose="02020603050405020304" pitchFamily="18" charset="0"/>
                  </a:rPr>
                  <a:t>Tako</a:t>
                </a:r>
                <a:r>
                  <a:rPr lang="en-GB" sz="80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j-lt"/>
                    <a:cs typeface="Times New Roman" panose="02020603050405020304" pitchFamily="18" charset="0"/>
                  </a:rPr>
                  <a:t>, </a:t>
                </a:r>
                <a:r>
                  <a:rPr lang="en-GB" sz="80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j-lt"/>
                    <a:cs typeface="Times New Roman" panose="02020603050405020304" pitchFamily="18" charset="0"/>
                  </a:rPr>
                  <a:t>korišćenjem</a:t>
                </a:r>
                <a:r>
                  <a:rPr lang="en-GB" sz="80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j-lt"/>
                    <a:cs typeface="Times New Roman" panose="02020603050405020304" pitchFamily="18" charset="0"/>
                  </a:rPr>
                  <a:t> </a:t>
                </a:r>
                <a:r>
                  <a:rPr lang="en-GB" sz="80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j-lt"/>
                    <a:cs typeface="Times New Roman" panose="02020603050405020304" pitchFamily="18" charset="0"/>
                  </a:rPr>
                  <a:t>Fermaove</a:t>
                </a:r>
                <a:r>
                  <a:rPr lang="en-GB" sz="80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j-lt"/>
                    <a:cs typeface="Times New Roman" panose="02020603050405020304" pitchFamily="18" charset="0"/>
                  </a:rPr>
                  <a:t> </a:t>
                </a:r>
                <a:r>
                  <a:rPr lang="en-GB" sz="80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j-lt"/>
                    <a:cs typeface="Times New Roman" panose="02020603050405020304" pitchFamily="18" charset="0"/>
                  </a:rPr>
                  <a:t>teoreme</a:t>
                </a:r>
                <a:r>
                  <a:rPr lang="en-GB" sz="80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j-lt"/>
                    <a:cs typeface="Times New Roman" panose="02020603050405020304" pitchFamily="18" charset="0"/>
                  </a:rPr>
                  <a:t>, problem </a:t>
                </a:r>
                <a:r>
                  <a:rPr lang="en-GB" sz="80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j-lt"/>
                    <a:cs typeface="Times New Roman" panose="02020603050405020304" pitchFamily="18" charset="0"/>
                  </a:rPr>
                  <a:t>nalaženje</a:t>
                </a:r>
                <a:r>
                  <a:rPr lang="en-GB" sz="80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j-lt"/>
                    <a:cs typeface="Times New Roman" panose="02020603050405020304" pitchFamily="18" charset="0"/>
                  </a:rPr>
                  <a:t> </a:t>
                </a:r>
                <a:r>
                  <a:rPr lang="en-GB" sz="80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j-lt"/>
                    <a:cs typeface="Times New Roman" panose="02020603050405020304" pitchFamily="18" charset="0"/>
                  </a:rPr>
                  <a:t>ekstremuma</a:t>
                </a:r>
                <a:r>
                  <a:rPr lang="en-GB" sz="80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j-lt"/>
                    <a:cs typeface="Times New Roman" panose="02020603050405020304" pitchFamily="18" charset="0"/>
                  </a:rPr>
                  <a:t> </a:t>
                </a:r>
                <a:r>
                  <a:rPr lang="en-GB" sz="80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j-lt"/>
                    <a:cs typeface="Times New Roman" panose="02020603050405020304" pitchFamily="18" charset="0"/>
                  </a:rPr>
                  <a:t>može</a:t>
                </a:r>
                <a:r>
                  <a:rPr lang="en-GB" sz="80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j-lt"/>
                    <a:cs typeface="Times New Roman" panose="02020603050405020304" pitchFamily="18" charset="0"/>
                  </a:rPr>
                  <a:t> da se </a:t>
                </a:r>
                <a:r>
                  <a:rPr lang="en-GB" sz="80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j-lt"/>
                    <a:cs typeface="Times New Roman" panose="02020603050405020304" pitchFamily="18" charset="0"/>
                  </a:rPr>
                  <a:t>svede</a:t>
                </a:r>
                <a:r>
                  <a:rPr lang="en-GB" sz="80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j-lt"/>
                    <a:cs typeface="Times New Roman" panose="02020603050405020304" pitchFamily="18" charset="0"/>
                  </a:rPr>
                  <a:t> </a:t>
                </a:r>
                <a:r>
                  <a:rPr lang="en-GB" sz="80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j-lt"/>
                    <a:cs typeface="Times New Roman" panose="02020603050405020304" pitchFamily="18" charset="0"/>
                  </a:rPr>
                  <a:t>na</a:t>
                </a:r>
                <a:r>
                  <a:rPr lang="en-GB" sz="80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j-lt"/>
                    <a:cs typeface="Times New Roman" panose="02020603050405020304" pitchFamily="18" charset="0"/>
                  </a:rPr>
                  <a:t> </a:t>
                </a:r>
                <a:r>
                  <a:rPr lang="en-GB" sz="80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j-lt"/>
                    <a:cs typeface="Times New Roman" panose="02020603050405020304" pitchFamily="18" charset="0"/>
                  </a:rPr>
                  <a:t>riješavanje</a:t>
                </a:r>
                <a:r>
                  <a:rPr lang="en-GB" sz="80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j-lt"/>
                    <a:cs typeface="Times New Roman" panose="02020603050405020304" pitchFamily="18" charset="0"/>
                  </a:rPr>
                  <a:t> </a:t>
                </a:r>
                <a:r>
                  <a:rPr lang="en-GB" sz="80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j-lt"/>
                    <a:cs typeface="Times New Roman" panose="02020603050405020304" pitchFamily="18" charset="0"/>
                  </a:rPr>
                  <a:t>jednačine</a:t>
                </a:r>
                <a:r>
                  <a:rPr lang="en-GB" sz="80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j-lt"/>
                    <a:cs typeface="Times New Roman" panose="02020603050405020304" pitchFamily="18" charset="0"/>
                  </a:rPr>
                  <a:t>.</a:t>
                </a:r>
              </a:p>
              <a:p>
                <a:pPr marL="0" indent="0" algn="l">
                  <a:buNone/>
                </a:pPr>
                <a:r>
                  <a:rPr lang="en-ME" sz="8000" dirty="0">
                    <a:latin typeface="+mj-lt"/>
                    <a:cs typeface="Times New Roman" panose="02020603050405020304" pitchFamily="18" charset="0"/>
                  </a:rPr>
                  <a:t>Neka je </a:t>
                </a:r>
                <a:r>
                  <a:rPr lang="en-GB" sz="8000" i="1" dirty="0">
                    <a:latin typeface="+mj-lt"/>
                    <a:cs typeface="Times New Roman" panose="02020603050405020304" pitchFamily="18" charset="0"/>
                  </a:rPr>
                  <a:t>f </a:t>
                </a:r>
                <a:r>
                  <a:rPr lang="en-ME" sz="8000" i="1" dirty="0">
                    <a:latin typeface="+mj-lt"/>
                    <a:cs typeface="Times New Roman" panose="02020603050405020304" pitchFamily="18" charset="0"/>
                  </a:rPr>
                  <a:t>: (a, b) </a:t>
                </a:r>
                <a14:m>
                  <m:oMath xmlns:m="http://schemas.openxmlformats.org/officeDocument/2006/math">
                    <m:r>
                      <a:rPr lang="en-ME" sz="8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GB" sz="8000" i="1" dirty="0">
                    <a:latin typeface="+mj-lt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80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GB" sz="8000" i="1" dirty="0">
                    <a:latin typeface="+mj-lt"/>
                    <a:cs typeface="Times New Roman" panose="02020603050405020304" pitchFamily="18" charset="0"/>
                  </a:rPr>
                  <a:t> </a:t>
                </a:r>
                <a:r>
                  <a:rPr lang="en-GB" sz="8000" dirty="0" err="1">
                    <a:latin typeface="+mj-lt"/>
                    <a:cs typeface="Times New Roman" panose="02020603050405020304" pitchFamily="18" charset="0"/>
                  </a:rPr>
                  <a:t>funkcija</a:t>
                </a:r>
                <a:r>
                  <a:rPr lang="en-GB" sz="8000" dirty="0">
                    <a:latin typeface="+mj-lt"/>
                    <a:cs typeface="Times New Roman" panose="02020603050405020304" pitchFamily="18" charset="0"/>
                  </a:rPr>
                  <a:t>, </a:t>
                </a:r>
                <a:r>
                  <a:rPr lang="en-GB" sz="8000" dirty="0" err="1">
                    <a:latin typeface="+mj-lt"/>
                    <a:cs typeface="Times New Roman" panose="02020603050405020304" pitchFamily="18" charset="0"/>
                  </a:rPr>
                  <a:t>i</a:t>
                </a:r>
                <a:r>
                  <a:rPr lang="en-GB" sz="8000" dirty="0">
                    <a:latin typeface="+mj-lt"/>
                    <a:cs typeface="Times New Roman" panose="02020603050405020304" pitchFamily="18" charset="0"/>
                  </a:rPr>
                  <a:t> </a:t>
                </a:r>
                <a:r>
                  <a:rPr lang="en-GB" sz="8000" dirty="0" err="1">
                    <a:latin typeface="+mj-lt"/>
                    <a:cs typeface="Times New Roman" panose="02020603050405020304" pitchFamily="18" charset="0"/>
                  </a:rPr>
                  <a:t>pretpostavimo</a:t>
                </a:r>
                <a:r>
                  <a:rPr lang="en-GB" sz="8000" dirty="0">
                    <a:latin typeface="+mj-lt"/>
                    <a:cs typeface="Times New Roman" panose="02020603050405020304" pitchFamily="18" charset="0"/>
                  </a:rPr>
                  <a:t> da je </a:t>
                </a:r>
                <a14:m>
                  <m:oMath xmlns:m="http://schemas.openxmlformats.org/officeDocument/2006/math">
                    <m:r>
                      <a:rPr lang="en-GB" sz="8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𝓍</m:t>
                    </m:r>
                  </m:oMath>
                </a14:m>
                <a:r>
                  <a:rPr lang="en-GB" sz="8000" i="1" baseline="-25000" dirty="0">
                    <a:latin typeface="+mj-lt"/>
                    <a:cs typeface="Times New Roman" panose="02020603050405020304" pitchFamily="18" charset="0"/>
                  </a:rPr>
                  <a:t>0</a:t>
                </a:r>
                <a:r>
                  <a:rPr lang="en-GB" sz="8000" i="1" dirty="0">
                    <a:latin typeface="+mj-lt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8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GB" sz="8000" i="1" dirty="0">
                    <a:latin typeface="+mj-lt"/>
                    <a:cs typeface="Times New Roman" panose="02020603050405020304" pitchFamily="18" charset="0"/>
                  </a:rPr>
                  <a:t> (a, b)</a:t>
                </a:r>
                <a:r>
                  <a:rPr lang="en-GB" sz="8000" dirty="0">
                    <a:latin typeface="+mj-lt"/>
                    <a:cs typeface="Times New Roman" panose="02020603050405020304" pitchFamily="18" charset="0"/>
                  </a:rPr>
                  <a:t> </a:t>
                </a:r>
                <a:r>
                  <a:rPr lang="en-GB" sz="8000" dirty="0" err="1">
                    <a:latin typeface="+mj-lt"/>
                    <a:cs typeface="Times New Roman" panose="02020603050405020304" pitchFamily="18" charset="0"/>
                  </a:rPr>
                  <a:t>lokalni</a:t>
                </a:r>
                <a:r>
                  <a:rPr lang="en-GB" sz="8000" dirty="0">
                    <a:latin typeface="+mj-lt"/>
                    <a:cs typeface="Times New Roman" panose="02020603050405020304" pitchFamily="18" charset="0"/>
                  </a:rPr>
                  <a:t> </a:t>
                </a:r>
                <a:r>
                  <a:rPr lang="en-GB" sz="8000" dirty="0" err="1">
                    <a:latin typeface="+mj-lt"/>
                    <a:cs typeface="Times New Roman" panose="02020603050405020304" pitchFamily="18" charset="0"/>
                  </a:rPr>
                  <a:t>ekstremum</a:t>
                </a:r>
                <a:r>
                  <a:rPr lang="en-GB" sz="8000" dirty="0">
                    <a:latin typeface="+mj-lt"/>
                    <a:cs typeface="Times New Roman" panose="02020603050405020304" pitchFamily="18" charset="0"/>
                  </a:rPr>
                  <a:t> od </a:t>
                </a:r>
                <a:r>
                  <a:rPr lang="en-GB" sz="8000" i="1" dirty="0">
                    <a:latin typeface="+mj-lt"/>
                    <a:cs typeface="Times New Roman" panose="02020603050405020304" pitchFamily="18" charset="0"/>
                  </a:rPr>
                  <a:t>f. </a:t>
                </a:r>
                <a:r>
                  <a:rPr lang="en-GB" sz="8000" dirty="0" err="1">
                    <a:latin typeface="+mj-lt"/>
                    <a:cs typeface="Times New Roman" panose="02020603050405020304" pitchFamily="18" charset="0"/>
                  </a:rPr>
                  <a:t>Ako</a:t>
                </a:r>
                <a:r>
                  <a:rPr lang="en-GB" sz="8000" dirty="0">
                    <a:latin typeface="+mj-lt"/>
                    <a:cs typeface="Times New Roman" panose="02020603050405020304" pitchFamily="18" charset="0"/>
                  </a:rPr>
                  <a:t> je </a:t>
                </a:r>
                <a:r>
                  <a:rPr lang="en-GB" sz="8000" i="1" dirty="0">
                    <a:latin typeface="+mj-lt"/>
                    <a:cs typeface="Times New Roman" panose="02020603050405020304" pitchFamily="18" charset="0"/>
                  </a:rPr>
                  <a:t>f </a:t>
                </a:r>
                <a:r>
                  <a:rPr lang="en-GB" sz="8000" dirty="0" err="1">
                    <a:latin typeface="+mj-lt"/>
                    <a:cs typeface="Times New Roman" panose="02020603050405020304" pitchFamily="18" charset="0"/>
                  </a:rPr>
                  <a:t>diferencijabilna</a:t>
                </a:r>
                <a:r>
                  <a:rPr lang="en-GB" sz="8000" dirty="0">
                    <a:latin typeface="+mj-lt"/>
                    <a:cs typeface="Times New Roman" panose="02020603050405020304" pitchFamily="18" charset="0"/>
                  </a:rPr>
                  <a:t> u </a:t>
                </a:r>
                <a14:m>
                  <m:oMath xmlns:m="http://schemas.openxmlformats.org/officeDocument/2006/math">
                    <m:r>
                      <a:rPr lang="en-GB" sz="8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𝓍</m:t>
                    </m:r>
                  </m:oMath>
                </a14:m>
                <a:r>
                  <a:rPr lang="en-GB" sz="8000" i="1" baseline="-25000" dirty="0">
                    <a:latin typeface="+mj-lt"/>
                    <a:cs typeface="Times New Roman" panose="02020603050405020304" pitchFamily="18" charset="0"/>
                  </a:rPr>
                  <a:t>0</a:t>
                </a:r>
                <a:r>
                  <a:rPr lang="en-GB" sz="8000" dirty="0">
                    <a:latin typeface="+mj-lt"/>
                    <a:cs typeface="Times New Roman" panose="02020603050405020304" pitchFamily="18" charset="0"/>
                  </a:rPr>
                  <a:t> </a:t>
                </a:r>
                <a:r>
                  <a:rPr lang="en-GB" sz="8000" dirty="0" err="1">
                    <a:latin typeface="+mj-lt"/>
                    <a:cs typeface="Times New Roman" panose="02020603050405020304" pitchFamily="18" charset="0"/>
                  </a:rPr>
                  <a:t>onda</a:t>
                </a:r>
                <a:r>
                  <a:rPr lang="en-GB" sz="8000" dirty="0">
                    <a:latin typeface="+mj-lt"/>
                    <a:cs typeface="Times New Roman" panose="02020603050405020304" pitchFamily="18" charset="0"/>
                  </a:rPr>
                  <a:t> je </a:t>
                </a:r>
                <a:r>
                  <a:rPr lang="en-GB" sz="8000" i="1" dirty="0">
                    <a:latin typeface="+mj-lt"/>
                    <a:cs typeface="Times New Roman" panose="02020603050405020304" pitchFamily="18" charset="0"/>
                  </a:rPr>
                  <a:t>f’ (</a:t>
                </a:r>
                <a14:m>
                  <m:oMath xmlns:m="http://schemas.openxmlformats.org/officeDocument/2006/math">
                    <m:r>
                      <a:rPr lang="en-GB" sz="8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𝓍</m:t>
                    </m:r>
                  </m:oMath>
                </a14:m>
                <a:r>
                  <a:rPr lang="en-GB" sz="8000" i="1" baseline="-25000" dirty="0">
                    <a:latin typeface="+mj-lt"/>
                    <a:cs typeface="Times New Roman" panose="02020603050405020304" pitchFamily="18" charset="0"/>
                  </a:rPr>
                  <a:t>0</a:t>
                </a:r>
                <a:r>
                  <a:rPr lang="en-GB" sz="8000" i="1" dirty="0">
                    <a:latin typeface="+mj-lt"/>
                    <a:cs typeface="Times New Roman" panose="02020603050405020304" pitchFamily="18" charset="0"/>
                  </a:rPr>
                  <a:t>) </a:t>
                </a:r>
                <a14:m>
                  <m:oMath xmlns:m="http://schemas.openxmlformats.org/officeDocument/2006/math">
                    <m:r>
                      <a:rPr lang="en-GB" sz="8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hr-HR" sz="8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endParaRPr lang="en-GB" sz="8000" i="1" dirty="0">
                  <a:latin typeface="+mj-lt"/>
                  <a:cs typeface="Times New Roman" panose="02020603050405020304" pitchFamily="18" charset="0"/>
                </a:endParaRPr>
              </a:p>
              <a:p>
                <a:pPr marL="0" indent="0" algn="l">
                  <a:buNone/>
                </a:pPr>
                <a:endParaRPr lang="en-GB" sz="8000" dirty="0">
                  <a:latin typeface="+mj-lt"/>
                  <a:cs typeface="Times New Roman" panose="02020603050405020304" pitchFamily="18" charset="0"/>
                </a:endParaRPr>
              </a:p>
              <a:p>
                <a:pPr marL="0" indent="0" algn="l">
                  <a:buNone/>
                </a:pPr>
                <a:r>
                  <a:rPr lang="en-GB" sz="8000" b="1" dirty="0">
                    <a:latin typeface="+mj-lt"/>
                    <a:cs typeface="Times New Roman" panose="02020603050405020304" pitchFamily="18" charset="0"/>
                  </a:rPr>
                  <a:t>2. </a:t>
                </a:r>
                <a:r>
                  <a:rPr lang="en-GB" sz="8000" b="1" u="sng" dirty="0">
                    <a:latin typeface="+mj-lt"/>
                    <a:cs typeface="Times New Roman" panose="02020603050405020304" pitchFamily="18" charset="0"/>
                  </a:rPr>
                  <a:t>ROLOVA TEOREMA</a:t>
                </a:r>
              </a:p>
              <a:p>
                <a:pPr marL="0" indent="0" algn="l">
                  <a:buNone/>
                </a:pPr>
                <a:r>
                  <a:rPr lang="en-GB" sz="8000" dirty="0" err="1">
                    <a:latin typeface="+mj-lt"/>
                    <a:cs typeface="Times New Roman" panose="02020603050405020304" pitchFamily="18" charset="0"/>
                  </a:rPr>
                  <a:t>Neka</a:t>
                </a:r>
                <a:r>
                  <a:rPr lang="en-GB" sz="8000" dirty="0">
                    <a:latin typeface="+mj-lt"/>
                    <a:cs typeface="Times New Roman" panose="02020603050405020304" pitchFamily="18" charset="0"/>
                  </a:rPr>
                  <a:t> je </a:t>
                </a:r>
                <a:r>
                  <a:rPr lang="en-GB" sz="8000" dirty="0" err="1">
                    <a:latin typeface="+mj-lt"/>
                    <a:cs typeface="Times New Roman" panose="02020603050405020304" pitchFamily="18" charset="0"/>
                  </a:rPr>
                  <a:t>funkcija</a:t>
                </a:r>
                <a:r>
                  <a:rPr lang="en-GB" sz="8000" dirty="0">
                    <a:latin typeface="+mj-lt"/>
                    <a:cs typeface="Times New Roman" panose="02020603050405020304" pitchFamily="18" charset="0"/>
                  </a:rPr>
                  <a:t> 𝑓 ∶ [𝑎, 𝑏] → 𝑹: </a:t>
                </a:r>
              </a:p>
              <a:p>
                <a:pPr marL="0" indent="0" algn="l">
                  <a:buNone/>
                </a:pPr>
                <a:r>
                  <a:rPr lang="en-GB" sz="8000" dirty="0">
                    <a:latin typeface="+mj-lt"/>
                    <a:cs typeface="Times New Roman" panose="02020603050405020304" pitchFamily="18" charset="0"/>
                  </a:rPr>
                  <a:t>1)  </a:t>
                </a:r>
                <a:r>
                  <a:rPr lang="en-GB" sz="8000" dirty="0" err="1">
                    <a:latin typeface="+mj-lt"/>
                    <a:cs typeface="Times New Roman" panose="02020603050405020304" pitchFamily="18" charset="0"/>
                  </a:rPr>
                  <a:t>neprekidna</a:t>
                </a:r>
                <a:r>
                  <a:rPr lang="en-GB" sz="8000" dirty="0">
                    <a:latin typeface="+mj-lt"/>
                    <a:cs typeface="Times New Roman" panose="02020603050405020304" pitchFamily="18" charset="0"/>
                  </a:rPr>
                  <a:t> u </a:t>
                </a:r>
                <a:r>
                  <a:rPr lang="en-GB" sz="8000" dirty="0" err="1">
                    <a:latin typeface="+mj-lt"/>
                    <a:cs typeface="Times New Roman" panose="02020603050405020304" pitchFamily="18" charset="0"/>
                  </a:rPr>
                  <a:t>svim</a:t>
                </a:r>
                <a:r>
                  <a:rPr lang="en-GB" sz="8000" dirty="0">
                    <a:latin typeface="+mj-lt"/>
                    <a:cs typeface="Times New Roman" panose="02020603050405020304" pitchFamily="18" charset="0"/>
                  </a:rPr>
                  <a:t> </a:t>
                </a:r>
                <a:r>
                  <a:rPr lang="en-GB" sz="8000" dirty="0" err="1">
                    <a:latin typeface="+mj-lt"/>
                    <a:cs typeface="Times New Roman" panose="02020603050405020304" pitchFamily="18" charset="0"/>
                  </a:rPr>
                  <a:t>tačkama</a:t>
                </a:r>
                <a:r>
                  <a:rPr lang="en-GB" sz="8000" dirty="0">
                    <a:latin typeface="+mj-lt"/>
                    <a:cs typeface="Times New Roman" panose="02020603050405020304" pitchFamily="18" charset="0"/>
                  </a:rPr>
                  <a:t> </a:t>
                </a:r>
                <a:r>
                  <a:rPr lang="en-GB" sz="8000" dirty="0" err="1">
                    <a:latin typeface="+mj-lt"/>
                    <a:cs typeface="Times New Roman" panose="02020603050405020304" pitchFamily="18" charset="0"/>
                  </a:rPr>
                  <a:t>segmenta</a:t>
                </a:r>
                <a:r>
                  <a:rPr lang="en-GB" sz="8000" dirty="0">
                    <a:latin typeface="+mj-lt"/>
                    <a:cs typeface="Times New Roman" panose="02020603050405020304" pitchFamily="18" charset="0"/>
                  </a:rPr>
                  <a:t> [𝑎, 𝑏]; </a:t>
                </a:r>
              </a:p>
              <a:p>
                <a:pPr marL="0" indent="0" algn="l">
                  <a:buNone/>
                </a:pPr>
                <a:r>
                  <a:rPr lang="en-GB" sz="8000" dirty="0">
                    <a:latin typeface="+mj-lt"/>
                    <a:cs typeface="Times New Roman" panose="02020603050405020304" pitchFamily="18" charset="0"/>
                  </a:rPr>
                  <a:t>2)  </a:t>
                </a:r>
                <a:r>
                  <a:rPr lang="en-GB" sz="8000" dirty="0" err="1">
                    <a:latin typeface="+mj-lt"/>
                    <a:cs typeface="Times New Roman" panose="02020603050405020304" pitchFamily="18" charset="0"/>
                  </a:rPr>
                  <a:t>diferencijabilna</a:t>
                </a:r>
                <a:r>
                  <a:rPr lang="en-GB" sz="8000" dirty="0">
                    <a:latin typeface="+mj-lt"/>
                    <a:cs typeface="Times New Roman" panose="02020603050405020304" pitchFamily="18" charset="0"/>
                  </a:rPr>
                  <a:t> u </a:t>
                </a:r>
                <a:r>
                  <a:rPr lang="en-GB" sz="8000" dirty="0" err="1">
                    <a:latin typeface="+mj-lt"/>
                    <a:cs typeface="Times New Roman" panose="02020603050405020304" pitchFamily="18" charset="0"/>
                  </a:rPr>
                  <a:t>svim</a:t>
                </a:r>
                <a:r>
                  <a:rPr lang="en-GB" sz="8000" dirty="0">
                    <a:latin typeface="+mj-lt"/>
                    <a:cs typeface="Times New Roman" panose="02020603050405020304" pitchFamily="18" charset="0"/>
                  </a:rPr>
                  <a:t> </a:t>
                </a:r>
                <a:r>
                  <a:rPr lang="en-GB" sz="8000" dirty="0" err="1">
                    <a:latin typeface="+mj-lt"/>
                    <a:cs typeface="Times New Roman" panose="02020603050405020304" pitchFamily="18" charset="0"/>
                  </a:rPr>
                  <a:t>tačkama</a:t>
                </a:r>
                <a:r>
                  <a:rPr lang="en-GB" sz="8000" dirty="0">
                    <a:latin typeface="+mj-lt"/>
                    <a:cs typeface="Times New Roman" panose="02020603050405020304" pitchFamily="18" charset="0"/>
                  </a:rPr>
                  <a:t> </a:t>
                </a:r>
                <a:r>
                  <a:rPr lang="en-GB" sz="8000" dirty="0" err="1">
                    <a:latin typeface="+mj-lt"/>
                    <a:cs typeface="Times New Roman" panose="02020603050405020304" pitchFamily="18" charset="0"/>
                  </a:rPr>
                  <a:t>intervala</a:t>
                </a:r>
                <a:r>
                  <a:rPr lang="en-GB" sz="8000" dirty="0">
                    <a:latin typeface="+mj-lt"/>
                    <a:cs typeface="Times New Roman" panose="02020603050405020304" pitchFamily="18" charset="0"/>
                  </a:rPr>
                  <a:t> (𝑎, 𝑏); </a:t>
                </a:r>
              </a:p>
              <a:p>
                <a:pPr marL="0" indent="0" algn="l">
                  <a:buNone/>
                </a:pPr>
                <a:r>
                  <a:rPr lang="en-GB" sz="8000" dirty="0">
                    <a:latin typeface="+mj-lt"/>
                    <a:cs typeface="Times New Roman" panose="02020603050405020304" pitchFamily="18" charset="0"/>
                  </a:rPr>
                  <a:t>3)  </a:t>
                </a:r>
                <a:r>
                  <a:rPr lang="en-GB" sz="8000" dirty="0" err="1">
                    <a:latin typeface="+mj-lt"/>
                    <a:cs typeface="Times New Roman" panose="02020603050405020304" pitchFamily="18" charset="0"/>
                  </a:rPr>
                  <a:t>ima</a:t>
                </a:r>
                <a:r>
                  <a:rPr lang="en-GB" sz="8000" dirty="0">
                    <a:latin typeface="+mj-lt"/>
                    <a:cs typeface="Times New Roman" panose="02020603050405020304" pitchFamily="18" charset="0"/>
                  </a:rPr>
                  <a:t> </a:t>
                </a:r>
                <a:r>
                  <a:rPr lang="en-GB" sz="8000" dirty="0" err="1">
                    <a:latin typeface="+mj-lt"/>
                    <a:cs typeface="Times New Roman" panose="02020603050405020304" pitchFamily="18" charset="0"/>
                  </a:rPr>
                  <a:t>jednake</a:t>
                </a:r>
                <a:r>
                  <a:rPr lang="en-GB" sz="8000" dirty="0">
                    <a:latin typeface="+mj-lt"/>
                    <a:cs typeface="Times New Roman" panose="02020603050405020304" pitchFamily="18" charset="0"/>
                  </a:rPr>
                  <a:t> </a:t>
                </a:r>
                <a:r>
                  <a:rPr lang="en-GB" sz="8000" dirty="0" err="1">
                    <a:latin typeface="+mj-lt"/>
                    <a:cs typeface="Times New Roman" panose="02020603050405020304" pitchFamily="18" charset="0"/>
                  </a:rPr>
                  <a:t>vrednosti</a:t>
                </a:r>
                <a:r>
                  <a:rPr lang="en-GB" sz="8000" dirty="0">
                    <a:latin typeface="+mj-lt"/>
                    <a:cs typeface="Times New Roman" panose="02020603050405020304" pitchFamily="18" charset="0"/>
                  </a:rPr>
                  <a:t> </a:t>
                </a:r>
                <a:r>
                  <a:rPr lang="en-GB" sz="8000" dirty="0" err="1">
                    <a:latin typeface="+mj-lt"/>
                    <a:cs typeface="Times New Roman" panose="02020603050405020304" pitchFamily="18" charset="0"/>
                  </a:rPr>
                  <a:t>na</a:t>
                </a:r>
                <a:r>
                  <a:rPr lang="en-GB" sz="8000" dirty="0">
                    <a:latin typeface="+mj-lt"/>
                    <a:cs typeface="Times New Roman" panose="02020603050405020304" pitchFamily="18" charset="0"/>
                  </a:rPr>
                  <a:t> </a:t>
                </a:r>
                <a:r>
                  <a:rPr lang="en-GB" sz="8000" dirty="0" err="1">
                    <a:latin typeface="+mj-lt"/>
                    <a:cs typeface="Times New Roman" panose="02020603050405020304" pitchFamily="18" charset="0"/>
                  </a:rPr>
                  <a:t>krajevima</a:t>
                </a:r>
                <a:r>
                  <a:rPr lang="en-GB" sz="8000" dirty="0">
                    <a:latin typeface="+mj-lt"/>
                    <a:cs typeface="Times New Roman" panose="02020603050405020304" pitchFamily="18" charset="0"/>
                  </a:rPr>
                  <a:t> tog </a:t>
                </a:r>
                <a:r>
                  <a:rPr lang="en-GB" sz="8000" dirty="0" err="1">
                    <a:latin typeface="+mj-lt"/>
                    <a:cs typeface="Times New Roman" panose="02020603050405020304" pitchFamily="18" charset="0"/>
                  </a:rPr>
                  <a:t>segmenta</a:t>
                </a:r>
                <a:r>
                  <a:rPr lang="en-GB" sz="8000" dirty="0">
                    <a:latin typeface="+mj-lt"/>
                    <a:cs typeface="Times New Roman" panose="02020603050405020304" pitchFamily="18" charset="0"/>
                  </a:rPr>
                  <a:t>: 𝑓(𝑎) = 𝑓(𝑏). </a:t>
                </a:r>
              </a:p>
              <a:p>
                <a:pPr marL="0" indent="0" algn="l">
                  <a:buNone/>
                </a:pPr>
                <a:r>
                  <a:rPr lang="en-GB" sz="8000" dirty="0">
                    <a:latin typeface="+mj-lt"/>
                    <a:cs typeface="Times New Roman" panose="02020603050405020304" pitchFamily="18" charset="0"/>
                  </a:rPr>
                  <a:t>Tada </a:t>
                </a:r>
                <a:r>
                  <a:rPr lang="en-GB" sz="8000" dirty="0" err="1">
                    <a:latin typeface="+mj-lt"/>
                    <a:cs typeface="Times New Roman" panose="02020603050405020304" pitchFamily="18" charset="0"/>
                  </a:rPr>
                  <a:t>postoji</a:t>
                </a:r>
                <a:r>
                  <a:rPr lang="en-GB" sz="8000" dirty="0">
                    <a:latin typeface="+mj-lt"/>
                    <a:cs typeface="Times New Roman" panose="02020603050405020304" pitchFamily="18" charset="0"/>
                  </a:rPr>
                  <a:t> </a:t>
                </a:r>
                <a:r>
                  <a:rPr lang="en-GB" sz="8000" dirty="0" err="1">
                    <a:latin typeface="+mj-lt"/>
                    <a:cs typeface="Times New Roman" panose="02020603050405020304" pitchFamily="18" charset="0"/>
                  </a:rPr>
                  <a:t>tačka</a:t>
                </a:r>
                <a:r>
                  <a:rPr lang="en-GB" sz="8000" dirty="0">
                    <a:latin typeface="+mj-lt"/>
                    <a:cs typeface="Times New Roman" panose="02020603050405020304" pitchFamily="18" charset="0"/>
                  </a:rPr>
                  <a:t> 𝑐 ∈ (𝑎, 𝑏), </a:t>
                </a:r>
                <a:r>
                  <a:rPr lang="en-GB" sz="8000" dirty="0" err="1">
                    <a:latin typeface="+mj-lt"/>
                    <a:cs typeface="Times New Roman" panose="02020603050405020304" pitchFamily="18" charset="0"/>
                  </a:rPr>
                  <a:t>takva</a:t>
                </a:r>
                <a:r>
                  <a:rPr lang="en-GB" sz="8000" dirty="0">
                    <a:latin typeface="+mj-lt"/>
                    <a:cs typeface="Times New Roman" panose="02020603050405020304" pitchFamily="18" charset="0"/>
                  </a:rPr>
                  <a:t> da je 𝑓′(𝑐) = 0. 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371600" y="1638300"/>
                <a:ext cx="9601200" cy="3581400"/>
              </a:xfrm>
              <a:blipFill rotWithShape="1">
                <a:blip r:embed="rId2"/>
                <a:stretch>
                  <a:fillRect l="-635" t="-3066" r="-1143" b="-323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  <a:endParaRPr lang="en-US">
                  <a:noFill/>
                </a:endParaRPr>
              </a:p>
            </p:txBody>
          </p:sp>
        </mc:Fallback>
      </mc:AlternateContent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156996" y="727788"/>
                <a:ext cx="11035004" cy="55444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indent="0">
                  <a:buNone/>
                </a:pPr>
                <a:r>
                  <a:rPr lang="en-ME" sz="2000" b="1" dirty="0">
                    <a:latin typeface="+mj-lt"/>
                    <a:cs typeface="Times New Roman" panose="02020603050405020304" pitchFamily="18" charset="0"/>
                  </a:rPr>
                  <a:t>3. </a:t>
                </a:r>
                <a:r>
                  <a:rPr lang="en-ME" sz="2000" b="1" u="sng" dirty="0">
                    <a:latin typeface="+mj-lt"/>
                    <a:cs typeface="Times New Roman" panose="02020603050405020304" pitchFamily="18" charset="0"/>
                  </a:rPr>
                  <a:t>LAGRANŽOVA TEOREMA</a:t>
                </a:r>
              </a:p>
              <a:p>
                <a:pPr marL="0" indent="0">
                  <a:buNone/>
                </a:pPr>
                <a:r>
                  <a:rPr lang="en-GB" sz="2000" dirty="0" err="1">
                    <a:latin typeface="+mj-lt"/>
                    <a:cs typeface="Times New Roman" panose="02020603050405020304" pitchFamily="18" charset="0"/>
                  </a:rPr>
                  <a:t>Neka</a:t>
                </a:r>
                <a:r>
                  <a:rPr lang="en-GB" sz="2000" dirty="0">
                    <a:latin typeface="+mj-lt"/>
                    <a:cs typeface="Times New Roman" panose="02020603050405020304" pitchFamily="18" charset="0"/>
                  </a:rPr>
                  <a:t> je </a:t>
                </a:r>
                <a:r>
                  <a:rPr lang="en-GB" sz="2000" dirty="0" err="1">
                    <a:latin typeface="+mj-lt"/>
                    <a:cs typeface="Times New Roman" panose="02020603050405020304" pitchFamily="18" charset="0"/>
                  </a:rPr>
                  <a:t>funkcija</a:t>
                </a:r>
                <a:r>
                  <a:rPr lang="en-GB" sz="2000" dirty="0">
                    <a:latin typeface="+mj-lt"/>
                    <a:cs typeface="Times New Roman" panose="02020603050405020304" pitchFamily="18" charset="0"/>
                  </a:rPr>
                  <a:t> 𝑓: [𝑎, 𝑏] → 𝑹 </a:t>
                </a:r>
              </a:p>
              <a:p>
                <a:pPr marL="0" indent="0">
                  <a:buNone/>
                </a:pPr>
                <a:r>
                  <a:rPr lang="en-GB" sz="2000" dirty="0">
                    <a:latin typeface="+mj-lt"/>
                    <a:cs typeface="Times New Roman" panose="02020603050405020304" pitchFamily="18" charset="0"/>
                  </a:rPr>
                  <a:t>1)  </a:t>
                </a:r>
                <a:r>
                  <a:rPr lang="en-GB" sz="2000" dirty="0" err="1">
                    <a:latin typeface="+mj-lt"/>
                    <a:cs typeface="Times New Roman" panose="02020603050405020304" pitchFamily="18" charset="0"/>
                  </a:rPr>
                  <a:t>neprekidna</a:t>
                </a:r>
                <a:r>
                  <a:rPr lang="en-GB" sz="2000" dirty="0">
                    <a:latin typeface="+mj-lt"/>
                    <a:cs typeface="Times New Roman" panose="02020603050405020304" pitchFamily="18" charset="0"/>
                  </a:rPr>
                  <a:t> u </a:t>
                </a:r>
                <a:r>
                  <a:rPr lang="en-GB" sz="2000" dirty="0" err="1">
                    <a:latin typeface="+mj-lt"/>
                    <a:cs typeface="Times New Roman" panose="02020603050405020304" pitchFamily="18" charset="0"/>
                  </a:rPr>
                  <a:t>svim</a:t>
                </a:r>
                <a:r>
                  <a:rPr lang="en-GB" sz="2000" dirty="0">
                    <a:latin typeface="+mj-lt"/>
                    <a:cs typeface="Times New Roman" panose="02020603050405020304" pitchFamily="18" charset="0"/>
                  </a:rPr>
                  <a:t> </a:t>
                </a:r>
                <a:r>
                  <a:rPr lang="en-GB" sz="2000" dirty="0" err="1">
                    <a:latin typeface="+mj-lt"/>
                    <a:cs typeface="Times New Roman" panose="02020603050405020304" pitchFamily="18" charset="0"/>
                  </a:rPr>
                  <a:t>tačkama</a:t>
                </a:r>
                <a:r>
                  <a:rPr lang="en-GB" sz="2000" dirty="0">
                    <a:latin typeface="+mj-lt"/>
                    <a:cs typeface="Times New Roman" panose="02020603050405020304" pitchFamily="18" charset="0"/>
                  </a:rPr>
                  <a:t> </a:t>
                </a:r>
                <a:r>
                  <a:rPr lang="en-GB" sz="2000" dirty="0" err="1">
                    <a:latin typeface="+mj-lt"/>
                    <a:cs typeface="Times New Roman" panose="02020603050405020304" pitchFamily="18" charset="0"/>
                  </a:rPr>
                  <a:t>segmenta</a:t>
                </a:r>
                <a:r>
                  <a:rPr lang="en-GB" sz="2000" dirty="0">
                    <a:latin typeface="+mj-lt"/>
                    <a:cs typeface="Times New Roman" panose="02020603050405020304" pitchFamily="18" charset="0"/>
                  </a:rPr>
                  <a:t> [𝑎, 𝑏]; </a:t>
                </a:r>
                <a:endParaRPr lang="en-GB" sz="2000" dirty="0">
                  <a:effectLst/>
                  <a:latin typeface="+mj-lt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GB" sz="2000" dirty="0">
                    <a:latin typeface="+mj-lt"/>
                    <a:cs typeface="Times New Roman" panose="02020603050405020304" pitchFamily="18" charset="0"/>
                  </a:rPr>
                  <a:t>2)  </a:t>
                </a:r>
                <a:r>
                  <a:rPr lang="en-GB" sz="2000" dirty="0" err="1">
                    <a:latin typeface="+mj-lt"/>
                    <a:cs typeface="Times New Roman" panose="02020603050405020304" pitchFamily="18" charset="0"/>
                  </a:rPr>
                  <a:t>diferencijabilna</a:t>
                </a:r>
                <a:r>
                  <a:rPr lang="en-GB" sz="2000" dirty="0">
                    <a:latin typeface="+mj-lt"/>
                    <a:cs typeface="Times New Roman" panose="02020603050405020304" pitchFamily="18" charset="0"/>
                  </a:rPr>
                  <a:t> u </a:t>
                </a:r>
                <a:r>
                  <a:rPr lang="en-GB" sz="2000" dirty="0" err="1">
                    <a:latin typeface="+mj-lt"/>
                    <a:cs typeface="Times New Roman" panose="02020603050405020304" pitchFamily="18" charset="0"/>
                  </a:rPr>
                  <a:t>svim</a:t>
                </a:r>
                <a:r>
                  <a:rPr lang="en-GB" sz="2000" dirty="0">
                    <a:latin typeface="+mj-lt"/>
                    <a:cs typeface="Times New Roman" panose="02020603050405020304" pitchFamily="18" charset="0"/>
                  </a:rPr>
                  <a:t> </a:t>
                </a:r>
                <a:r>
                  <a:rPr lang="en-GB" sz="2000" dirty="0" err="1">
                    <a:latin typeface="+mj-lt"/>
                    <a:cs typeface="Times New Roman" panose="02020603050405020304" pitchFamily="18" charset="0"/>
                  </a:rPr>
                  <a:t>tačkama</a:t>
                </a:r>
                <a:r>
                  <a:rPr lang="en-GB" sz="2000" dirty="0">
                    <a:latin typeface="+mj-lt"/>
                    <a:cs typeface="Times New Roman" panose="02020603050405020304" pitchFamily="18" charset="0"/>
                  </a:rPr>
                  <a:t> </a:t>
                </a:r>
                <a:r>
                  <a:rPr lang="en-GB" sz="2000" dirty="0" err="1">
                    <a:latin typeface="+mj-lt"/>
                    <a:cs typeface="Times New Roman" panose="02020603050405020304" pitchFamily="18" charset="0"/>
                  </a:rPr>
                  <a:t>intervala</a:t>
                </a:r>
                <a:r>
                  <a:rPr lang="en-GB" sz="2000" dirty="0">
                    <a:latin typeface="+mj-lt"/>
                    <a:cs typeface="Times New Roman" panose="02020603050405020304" pitchFamily="18" charset="0"/>
                  </a:rPr>
                  <a:t> (𝑎, 𝑏). </a:t>
                </a:r>
                <a:endParaRPr lang="en-GB" sz="2000" dirty="0">
                  <a:effectLst/>
                  <a:latin typeface="+mj-lt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GB" sz="2000" dirty="0">
                    <a:latin typeface="+mj-lt"/>
                    <a:cs typeface="Times New Roman" panose="02020603050405020304" pitchFamily="18" charset="0"/>
                  </a:rPr>
                  <a:t>Tada </a:t>
                </a:r>
                <a:r>
                  <a:rPr lang="en-GB" sz="2000" dirty="0" err="1">
                    <a:latin typeface="+mj-lt"/>
                    <a:cs typeface="Times New Roman" panose="02020603050405020304" pitchFamily="18" charset="0"/>
                  </a:rPr>
                  <a:t>postoji</a:t>
                </a:r>
                <a:r>
                  <a:rPr lang="en-GB" sz="2000" dirty="0">
                    <a:latin typeface="+mj-lt"/>
                    <a:cs typeface="Times New Roman" panose="02020603050405020304" pitchFamily="18" charset="0"/>
                  </a:rPr>
                  <a:t> </a:t>
                </a:r>
                <a:r>
                  <a:rPr lang="en-GB" sz="2000" dirty="0" err="1">
                    <a:latin typeface="+mj-lt"/>
                    <a:cs typeface="Times New Roman" panose="02020603050405020304" pitchFamily="18" charset="0"/>
                  </a:rPr>
                  <a:t>tačka</a:t>
                </a:r>
                <a:r>
                  <a:rPr lang="en-GB" sz="2000" dirty="0">
                    <a:latin typeface="+mj-lt"/>
                    <a:cs typeface="Times New Roman" panose="02020603050405020304" pitchFamily="18" charset="0"/>
                  </a:rPr>
                  <a:t> 𝑐 ∈ (𝑎, 𝑏), </a:t>
                </a:r>
                <a:r>
                  <a:rPr lang="en-GB" sz="2000" dirty="0" err="1">
                    <a:latin typeface="+mj-lt"/>
                    <a:cs typeface="Times New Roman" panose="02020603050405020304" pitchFamily="18" charset="0"/>
                  </a:rPr>
                  <a:t>takva</a:t>
                </a:r>
                <a:r>
                  <a:rPr lang="en-GB" sz="2000" dirty="0">
                    <a:latin typeface="+mj-lt"/>
                    <a:cs typeface="Times New Roman" panose="02020603050405020304" pitchFamily="18" charset="0"/>
                  </a:rPr>
                  <a:t> da je</a:t>
                </a:r>
                <a:br>
                  <a:rPr lang="en-GB" sz="2000" dirty="0">
                    <a:latin typeface="+mj-lt"/>
                    <a:cs typeface="Times New Roman" panose="02020603050405020304" pitchFamily="18" charset="0"/>
                  </a:rPr>
                </a:br>
                <a:r>
                  <a:rPr lang="en-GB" sz="2000" dirty="0">
                    <a:latin typeface="+mj-lt"/>
                    <a:cs typeface="Times New Roman" panose="02020603050405020304" pitchFamily="18" charset="0"/>
                  </a:rPr>
                  <a:t>𝑓(𝑏) − 𝑓(𝑎) = 𝑓′(𝑐)(𝑏 − 𝑎). </a:t>
                </a:r>
              </a:p>
              <a:p>
                <a:pPr marL="0" indent="0">
                  <a:buNone/>
                </a:pPr>
                <a:endParaRPr lang="en-ME" sz="2000" dirty="0">
                  <a:latin typeface="+mj-lt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sz="2000" b="1" dirty="0">
                  <a:latin typeface="+mj-lt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sz="2000" b="1" dirty="0">
                  <a:latin typeface="+mj-lt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ME" sz="2000" b="1" dirty="0">
                    <a:latin typeface="+mj-lt"/>
                    <a:cs typeface="Times New Roman" panose="02020603050405020304" pitchFamily="18" charset="0"/>
                  </a:rPr>
                  <a:t>4. </a:t>
                </a:r>
                <a:r>
                  <a:rPr lang="en-ME" sz="2000" b="1" u="sng" dirty="0">
                    <a:latin typeface="+mj-lt"/>
                    <a:cs typeface="Times New Roman" panose="02020603050405020304" pitchFamily="18" charset="0"/>
                  </a:rPr>
                  <a:t>KOŠIJEVA TEOREMA</a:t>
                </a:r>
              </a:p>
              <a:p>
                <a:pPr marL="0" indent="0">
                  <a:buNone/>
                </a:pPr>
                <a:r>
                  <a:rPr lang="en-GB" sz="2000" dirty="0" err="1">
                    <a:latin typeface="+mj-lt"/>
                    <a:cs typeface="Times New Roman" panose="02020603050405020304" pitchFamily="18" charset="0"/>
                  </a:rPr>
                  <a:t>Košijeva</a:t>
                </a:r>
                <a:r>
                  <a:rPr lang="en-GB" sz="2000" dirty="0">
                    <a:latin typeface="+mj-lt"/>
                    <a:cs typeface="Times New Roman" panose="02020603050405020304" pitchFamily="18" charset="0"/>
                  </a:rPr>
                  <a:t> </a:t>
                </a:r>
                <a:r>
                  <a:rPr lang="en-GB" sz="2000" dirty="0" err="1">
                    <a:latin typeface="+mj-lt"/>
                    <a:cs typeface="Times New Roman" panose="02020603050405020304" pitchFamily="18" charset="0"/>
                  </a:rPr>
                  <a:t>teorema</a:t>
                </a:r>
                <a:r>
                  <a:rPr lang="en-GB" sz="2000" dirty="0">
                    <a:latin typeface="+mj-lt"/>
                    <a:cs typeface="Times New Roman" panose="02020603050405020304" pitchFamily="18" charset="0"/>
                  </a:rPr>
                  <a:t> o </a:t>
                </a:r>
                <a:r>
                  <a:rPr lang="en-GB" sz="2000" dirty="0" err="1">
                    <a:latin typeface="+mj-lt"/>
                    <a:cs typeface="Times New Roman" panose="02020603050405020304" pitchFamily="18" charset="0"/>
                  </a:rPr>
                  <a:t>srednjoj</a:t>
                </a:r>
                <a:r>
                  <a:rPr lang="en-GB" sz="2000" dirty="0">
                    <a:latin typeface="+mj-lt"/>
                    <a:cs typeface="Times New Roman" panose="02020603050405020304" pitchFamily="18" charset="0"/>
                  </a:rPr>
                  <a:t> </a:t>
                </a:r>
                <a:r>
                  <a:rPr lang="en-GB" sz="2000" dirty="0" err="1">
                    <a:latin typeface="+mj-lt"/>
                    <a:cs typeface="Times New Roman" panose="02020603050405020304" pitchFamily="18" charset="0"/>
                  </a:rPr>
                  <a:t>vrednosti</a:t>
                </a:r>
                <a:r>
                  <a:rPr lang="en-GB" sz="2000" dirty="0">
                    <a:latin typeface="+mj-lt"/>
                    <a:cs typeface="Times New Roman" panose="02020603050405020304" pitchFamily="18" charset="0"/>
                  </a:rPr>
                  <a:t> </a:t>
                </a:r>
                <a:r>
                  <a:rPr lang="en-GB" sz="2000" dirty="0" err="1">
                    <a:latin typeface="+mj-lt"/>
                    <a:cs typeface="Times New Roman" panose="02020603050405020304" pitchFamily="18" charset="0"/>
                  </a:rPr>
                  <a:t>predstavlja</a:t>
                </a:r>
                <a:r>
                  <a:rPr lang="en-GB" sz="2000" dirty="0">
                    <a:latin typeface="+mj-lt"/>
                    <a:cs typeface="Times New Roman" panose="02020603050405020304" pitchFamily="18" charset="0"/>
                  </a:rPr>
                  <a:t> </a:t>
                </a:r>
                <a:r>
                  <a:rPr lang="en-GB" sz="2000" dirty="0" err="1">
                    <a:latin typeface="+mj-lt"/>
                    <a:cs typeface="Times New Roman" panose="02020603050405020304" pitchFamily="18" charset="0"/>
                  </a:rPr>
                  <a:t>uopštenje</a:t>
                </a:r>
                <a:r>
                  <a:rPr lang="en-GB" sz="2000" dirty="0">
                    <a:latin typeface="+mj-lt"/>
                    <a:cs typeface="Times New Roman" panose="02020603050405020304" pitchFamily="18" charset="0"/>
                  </a:rPr>
                  <a:t> </a:t>
                </a:r>
                <a:r>
                  <a:rPr lang="en-GB" sz="2000" dirty="0" err="1">
                    <a:latin typeface="+mj-lt"/>
                    <a:cs typeface="Times New Roman" panose="02020603050405020304" pitchFamily="18" charset="0"/>
                  </a:rPr>
                  <a:t>Lagranževe</a:t>
                </a:r>
                <a:r>
                  <a:rPr lang="en-GB" sz="2000" dirty="0">
                    <a:latin typeface="+mj-lt"/>
                    <a:cs typeface="Times New Roman" panose="02020603050405020304" pitchFamily="18" charset="0"/>
                  </a:rPr>
                  <a:t> </a:t>
                </a:r>
                <a:r>
                  <a:rPr lang="en-GB" sz="2000" dirty="0" err="1">
                    <a:latin typeface="+mj-lt"/>
                    <a:cs typeface="Times New Roman" panose="02020603050405020304" pitchFamily="18" charset="0"/>
                  </a:rPr>
                  <a:t>teoreme</a:t>
                </a:r>
                <a:r>
                  <a:rPr lang="en-GB" sz="2000" dirty="0">
                    <a:latin typeface="+mj-lt"/>
                    <a:cs typeface="Times New Roman" panose="02020603050405020304" pitchFamily="18" charset="0"/>
                  </a:rPr>
                  <a:t>. </a:t>
                </a:r>
              </a:p>
              <a:p>
                <a:pPr marL="0" indent="0">
                  <a:buNone/>
                </a:pPr>
                <a:r>
                  <a:rPr lang="en-GB" sz="2000" dirty="0" err="1">
                    <a:latin typeface="+mj-lt"/>
                    <a:cs typeface="Times New Roman" panose="02020603050405020304" pitchFamily="18" charset="0"/>
                  </a:rPr>
                  <a:t>Neka</a:t>
                </a:r>
                <a:r>
                  <a:rPr lang="en-GB" sz="2000" dirty="0">
                    <a:latin typeface="+mj-lt"/>
                    <a:cs typeface="Times New Roman" panose="02020603050405020304" pitchFamily="18" charset="0"/>
                  </a:rPr>
                  <a:t> </a:t>
                </a:r>
                <a:r>
                  <a:rPr lang="en-GB" sz="2000" dirty="0" err="1">
                    <a:latin typeface="+mj-lt"/>
                    <a:cs typeface="Times New Roman" panose="02020603050405020304" pitchFamily="18" charset="0"/>
                  </a:rPr>
                  <a:t>su</a:t>
                </a:r>
                <a:r>
                  <a:rPr lang="en-GB" sz="2000" dirty="0">
                    <a:latin typeface="+mj-lt"/>
                    <a:cs typeface="Times New Roman" panose="02020603050405020304" pitchFamily="18" charset="0"/>
                  </a:rPr>
                  <a:t> </a:t>
                </a:r>
                <a:r>
                  <a:rPr lang="en-GB" sz="2000" dirty="0" err="1">
                    <a:latin typeface="+mj-lt"/>
                    <a:cs typeface="Times New Roman" panose="02020603050405020304" pitchFamily="18" charset="0"/>
                  </a:rPr>
                  <a:t>funkcije</a:t>
                </a:r>
                <a:r>
                  <a:rPr lang="en-GB" sz="2000" dirty="0">
                    <a:latin typeface="+mj-lt"/>
                    <a:cs typeface="Times New Roman" panose="02020603050405020304" pitchFamily="18" charset="0"/>
                  </a:rPr>
                  <a:t> 𝑓, 𝑔: [𝑎, 𝑏] → 𝑹: </a:t>
                </a:r>
              </a:p>
              <a:p>
                <a:pPr marL="0" indent="0">
                  <a:buNone/>
                </a:pPr>
                <a:r>
                  <a:rPr lang="en-GB" sz="2000" dirty="0">
                    <a:latin typeface="+mj-lt"/>
                    <a:cs typeface="Times New Roman" panose="02020603050405020304" pitchFamily="18" charset="0"/>
                  </a:rPr>
                  <a:t>1) </a:t>
                </a:r>
                <a:r>
                  <a:rPr lang="en-GB" sz="2000" dirty="0" err="1">
                    <a:latin typeface="+mj-lt"/>
                    <a:cs typeface="Times New Roman" panose="02020603050405020304" pitchFamily="18" charset="0"/>
                  </a:rPr>
                  <a:t>neprekidne</a:t>
                </a:r>
                <a:r>
                  <a:rPr lang="en-GB" sz="2000" dirty="0">
                    <a:latin typeface="+mj-lt"/>
                    <a:cs typeface="Times New Roman" panose="02020603050405020304" pitchFamily="18" charset="0"/>
                  </a:rPr>
                  <a:t> u </a:t>
                </a:r>
                <a:r>
                  <a:rPr lang="en-GB" sz="2000" dirty="0" err="1">
                    <a:latin typeface="+mj-lt"/>
                    <a:cs typeface="Times New Roman" panose="02020603050405020304" pitchFamily="18" charset="0"/>
                  </a:rPr>
                  <a:t>svim</a:t>
                </a:r>
                <a:r>
                  <a:rPr lang="en-GB" sz="2000" dirty="0">
                    <a:latin typeface="+mj-lt"/>
                    <a:cs typeface="Times New Roman" panose="02020603050405020304" pitchFamily="18" charset="0"/>
                  </a:rPr>
                  <a:t> </a:t>
                </a:r>
                <a:r>
                  <a:rPr lang="en-GB" sz="2000" dirty="0" err="1">
                    <a:latin typeface="+mj-lt"/>
                    <a:cs typeface="Times New Roman" panose="02020603050405020304" pitchFamily="18" charset="0"/>
                  </a:rPr>
                  <a:t>tačkama</a:t>
                </a:r>
                <a:r>
                  <a:rPr lang="en-GB" sz="2000" dirty="0">
                    <a:latin typeface="+mj-lt"/>
                    <a:cs typeface="Times New Roman" panose="02020603050405020304" pitchFamily="18" charset="0"/>
                  </a:rPr>
                  <a:t> </a:t>
                </a:r>
                <a:r>
                  <a:rPr lang="en-GB" sz="2000" dirty="0" err="1">
                    <a:latin typeface="+mj-lt"/>
                    <a:cs typeface="Times New Roman" panose="02020603050405020304" pitchFamily="18" charset="0"/>
                  </a:rPr>
                  <a:t>segmenta</a:t>
                </a:r>
                <a:r>
                  <a:rPr lang="en-GB" sz="2000" dirty="0">
                    <a:latin typeface="+mj-lt"/>
                    <a:cs typeface="Times New Roman" panose="02020603050405020304" pitchFamily="18" charset="0"/>
                  </a:rPr>
                  <a:t> [𝑎, 𝑏]; </a:t>
                </a:r>
              </a:p>
              <a:p>
                <a:pPr marL="0" indent="0">
                  <a:buNone/>
                </a:pPr>
                <a:r>
                  <a:rPr lang="en-GB" sz="2000" dirty="0">
                    <a:latin typeface="+mj-lt"/>
                    <a:cs typeface="Times New Roman" panose="02020603050405020304" pitchFamily="18" charset="0"/>
                  </a:rPr>
                  <a:t>2) </a:t>
                </a:r>
                <a:r>
                  <a:rPr lang="en-GB" sz="2000" dirty="0" err="1">
                    <a:latin typeface="+mj-lt"/>
                    <a:cs typeface="Times New Roman" panose="02020603050405020304" pitchFamily="18" charset="0"/>
                  </a:rPr>
                  <a:t>diferencijabilne</a:t>
                </a:r>
                <a:r>
                  <a:rPr lang="en-GB" sz="2000" dirty="0">
                    <a:latin typeface="+mj-lt"/>
                    <a:cs typeface="Times New Roman" panose="02020603050405020304" pitchFamily="18" charset="0"/>
                  </a:rPr>
                  <a:t> u </a:t>
                </a:r>
                <a:r>
                  <a:rPr lang="en-GB" sz="2000" dirty="0" err="1">
                    <a:latin typeface="+mj-lt"/>
                    <a:cs typeface="Times New Roman" panose="02020603050405020304" pitchFamily="18" charset="0"/>
                  </a:rPr>
                  <a:t>svim</a:t>
                </a:r>
                <a:r>
                  <a:rPr lang="en-GB" sz="2000" dirty="0">
                    <a:latin typeface="+mj-lt"/>
                    <a:cs typeface="Times New Roman" panose="02020603050405020304" pitchFamily="18" charset="0"/>
                  </a:rPr>
                  <a:t> </a:t>
                </a:r>
                <a:r>
                  <a:rPr lang="en-GB" sz="2000" dirty="0" err="1">
                    <a:latin typeface="+mj-lt"/>
                    <a:cs typeface="Times New Roman" panose="02020603050405020304" pitchFamily="18" charset="0"/>
                  </a:rPr>
                  <a:t>tačkama</a:t>
                </a:r>
                <a:r>
                  <a:rPr lang="en-GB" sz="2000" dirty="0">
                    <a:latin typeface="+mj-lt"/>
                    <a:cs typeface="Times New Roman" panose="02020603050405020304" pitchFamily="18" charset="0"/>
                  </a:rPr>
                  <a:t> </a:t>
                </a:r>
                <a:r>
                  <a:rPr lang="en-GB" sz="2000" dirty="0" err="1">
                    <a:latin typeface="+mj-lt"/>
                    <a:cs typeface="Times New Roman" panose="02020603050405020304" pitchFamily="18" charset="0"/>
                  </a:rPr>
                  <a:t>intervala</a:t>
                </a:r>
                <a:r>
                  <a:rPr lang="en-GB" sz="2000" dirty="0">
                    <a:latin typeface="+mj-lt"/>
                    <a:cs typeface="Times New Roman" panose="02020603050405020304" pitchFamily="18" charset="0"/>
                  </a:rPr>
                  <a:t> (𝑎, 𝑏), </a:t>
                </a:r>
                <a:r>
                  <a:rPr lang="en-GB" sz="2000" dirty="0" err="1">
                    <a:latin typeface="+mj-lt"/>
                    <a:cs typeface="Times New Roman" panose="02020603050405020304" pitchFamily="18" charset="0"/>
                  </a:rPr>
                  <a:t>pri</a:t>
                </a:r>
                <a:r>
                  <a:rPr lang="en-GB" sz="2000" dirty="0">
                    <a:latin typeface="+mj-lt"/>
                    <a:cs typeface="Times New Roman" panose="02020603050405020304" pitchFamily="18" charset="0"/>
                  </a:rPr>
                  <a:t> </a:t>
                </a:r>
                <a:r>
                  <a:rPr lang="en-GB" sz="2000" dirty="0" err="1">
                    <a:latin typeface="+mj-lt"/>
                    <a:cs typeface="Times New Roman" panose="02020603050405020304" pitchFamily="18" charset="0"/>
                  </a:rPr>
                  <a:t>čemu</a:t>
                </a:r>
                <a:r>
                  <a:rPr lang="en-GB" sz="2000" dirty="0">
                    <a:latin typeface="+mj-lt"/>
                    <a:cs typeface="Times New Roman" panose="02020603050405020304" pitchFamily="18" charset="0"/>
                  </a:rPr>
                  <a:t> je 𝑔′(𝑥)   0 za 𝑥 ∈ (𝑎, 𝑏). </a:t>
                </a:r>
              </a:p>
              <a:p>
                <a:pPr marL="0" indent="0">
                  <a:buNone/>
                </a:pPr>
                <a:r>
                  <a:rPr lang="en-GB" sz="2000" dirty="0">
                    <a:latin typeface="+mj-lt"/>
                    <a:cs typeface="Times New Roman" panose="02020603050405020304" pitchFamily="18" charset="0"/>
                  </a:rPr>
                  <a:t>Tada </a:t>
                </a:r>
                <a:r>
                  <a:rPr lang="en-GB" sz="2000" dirty="0" err="1">
                    <a:latin typeface="+mj-lt"/>
                    <a:cs typeface="Times New Roman" panose="02020603050405020304" pitchFamily="18" charset="0"/>
                  </a:rPr>
                  <a:t>postoji</a:t>
                </a:r>
                <a:r>
                  <a:rPr lang="en-GB" sz="2000" dirty="0">
                    <a:latin typeface="+mj-lt"/>
                    <a:cs typeface="Times New Roman" panose="02020603050405020304" pitchFamily="18" charset="0"/>
                  </a:rPr>
                  <a:t> </a:t>
                </a:r>
                <a:r>
                  <a:rPr lang="en-GB" sz="2000" dirty="0" err="1">
                    <a:latin typeface="+mj-lt"/>
                    <a:cs typeface="Times New Roman" panose="02020603050405020304" pitchFamily="18" charset="0"/>
                  </a:rPr>
                  <a:t>tačka</a:t>
                </a:r>
                <a:r>
                  <a:rPr lang="en-GB" sz="2000" dirty="0">
                    <a:latin typeface="+mj-lt"/>
                    <a:cs typeface="Times New Roman" panose="02020603050405020304" pitchFamily="18" charset="0"/>
                  </a:rPr>
                  <a:t> 𝑐 ∈ (𝑎, 𝑏), </a:t>
                </a:r>
                <a:r>
                  <a:rPr lang="en-GB" sz="2000" dirty="0" err="1">
                    <a:latin typeface="+mj-lt"/>
                    <a:cs typeface="Times New Roman" panose="02020603050405020304" pitchFamily="18" charset="0"/>
                  </a:rPr>
                  <a:t>takva</a:t>
                </a:r>
                <a:r>
                  <a:rPr lang="en-GB" sz="2000" dirty="0">
                    <a:latin typeface="+mj-lt"/>
                    <a:cs typeface="Times New Roman" panose="02020603050405020304" pitchFamily="18" charset="0"/>
                  </a:rPr>
                  <a:t> da je :</a:t>
                </a:r>
              </a:p>
              <a:p>
                <a:pPr marL="0" indent="0">
                  <a:buNone/>
                </a:pPr>
                <a:r>
                  <a:rPr lang="en-GB" sz="2000" dirty="0">
                    <a:latin typeface="+mj-lt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ME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000" dirty="0">
                            <a:solidFill>
                              <a:prstClr val="black"/>
                            </a:solidFill>
                            <a:latin typeface="+mj-lt"/>
                            <a:cs typeface="Times New Roman" panose="02020603050405020304" pitchFamily="18" charset="0"/>
                          </a:rPr>
                          <m:t>𝑓</m:t>
                        </m:r>
                        <m:r>
                          <m:rPr>
                            <m:nor/>
                          </m:rPr>
                          <a:rPr lang="en-GB" sz="2000" dirty="0">
                            <a:solidFill>
                              <a:prstClr val="black"/>
                            </a:solidFill>
                            <a:latin typeface="+mj-lt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en-GB" sz="2000" dirty="0">
                            <a:solidFill>
                              <a:prstClr val="black"/>
                            </a:solidFill>
                            <a:latin typeface="+mj-lt"/>
                            <a:cs typeface="Times New Roman" panose="02020603050405020304" pitchFamily="18" charset="0"/>
                          </a:rPr>
                          <m:t>𝑏</m:t>
                        </m:r>
                        <m:r>
                          <m:rPr>
                            <m:nor/>
                          </m:rPr>
                          <a:rPr lang="en-GB" sz="2000" dirty="0">
                            <a:solidFill>
                              <a:prstClr val="black"/>
                            </a:solidFill>
                            <a:latin typeface="+mj-lt"/>
                            <a:cs typeface="Times New Roman" panose="02020603050405020304" pitchFamily="18" charset="0"/>
                          </a:rPr>
                          <m:t>)−</m:t>
                        </m:r>
                        <m:r>
                          <m:rPr>
                            <m:nor/>
                          </m:rPr>
                          <a:rPr lang="en-GB" sz="2000" dirty="0">
                            <a:solidFill>
                              <a:prstClr val="black"/>
                            </a:solidFill>
                            <a:latin typeface="+mj-lt"/>
                            <a:cs typeface="Times New Roman" panose="02020603050405020304" pitchFamily="18" charset="0"/>
                          </a:rPr>
                          <m:t>𝑓</m:t>
                        </m:r>
                        <m:r>
                          <m:rPr>
                            <m:nor/>
                          </m:rPr>
                          <a:rPr lang="en-GB" sz="2000" dirty="0">
                            <a:solidFill>
                              <a:prstClr val="black"/>
                            </a:solidFill>
                            <a:latin typeface="+mj-lt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en-GB" sz="2000" dirty="0">
                            <a:solidFill>
                              <a:prstClr val="black"/>
                            </a:solidFill>
                            <a:latin typeface="+mj-lt"/>
                            <a:cs typeface="Times New Roman" panose="02020603050405020304" pitchFamily="18" charset="0"/>
                          </a:rPr>
                          <m:t>𝑎</m:t>
                        </m:r>
                        <m:r>
                          <m:rPr>
                            <m:nor/>
                          </m:rPr>
                          <a:rPr lang="en-GB" sz="2000" dirty="0">
                            <a:solidFill>
                              <a:prstClr val="black"/>
                            </a:solidFill>
                            <a:latin typeface="+mj-lt"/>
                            <a:cs typeface="Times New Roman" panose="02020603050405020304" pitchFamily="18" charset="0"/>
                          </a:rPr>
                          <m:t>)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000" dirty="0">
                            <a:solidFill>
                              <a:prstClr val="black"/>
                            </a:solidFill>
                            <a:latin typeface="+mj-lt"/>
                            <a:cs typeface="Times New Roman" panose="02020603050405020304" pitchFamily="18" charset="0"/>
                          </a:rPr>
                          <m:t>𝑔</m:t>
                        </m:r>
                        <m:r>
                          <m:rPr>
                            <m:nor/>
                          </m:rPr>
                          <a:rPr lang="en-GB" sz="2000" dirty="0">
                            <a:solidFill>
                              <a:prstClr val="black"/>
                            </a:solidFill>
                            <a:latin typeface="+mj-lt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en-GB" sz="2000" dirty="0">
                            <a:solidFill>
                              <a:prstClr val="black"/>
                            </a:solidFill>
                            <a:latin typeface="+mj-lt"/>
                            <a:cs typeface="Times New Roman" panose="02020603050405020304" pitchFamily="18" charset="0"/>
                          </a:rPr>
                          <m:t>𝑏</m:t>
                        </m:r>
                        <m:r>
                          <m:rPr>
                            <m:nor/>
                          </m:rPr>
                          <a:rPr lang="en-GB" sz="2000" dirty="0">
                            <a:solidFill>
                              <a:prstClr val="black"/>
                            </a:solidFill>
                            <a:latin typeface="+mj-lt"/>
                            <a:cs typeface="Times New Roman" panose="02020603050405020304" pitchFamily="18" charset="0"/>
                          </a:rPr>
                          <m:t>)−</m:t>
                        </m:r>
                        <m:r>
                          <m:rPr>
                            <m:nor/>
                          </m:rPr>
                          <a:rPr lang="en-GB" sz="2000" dirty="0">
                            <a:solidFill>
                              <a:prstClr val="black"/>
                            </a:solidFill>
                            <a:latin typeface="+mj-lt"/>
                            <a:cs typeface="Times New Roman" panose="02020603050405020304" pitchFamily="18" charset="0"/>
                          </a:rPr>
                          <m:t>𝑔</m:t>
                        </m:r>
                        <m:r>
                          <m:rPr>
                            <m:nor/>
                          </m:rPr>
                          <a:rPr lang="en-GB" sz="2000" dirty="0">
                            <a:solidFill>
                              <a:prstClr val="black"/>
                            </a:solidFill>
                            <a:latin typeface="+mj-lt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en-GB" sz="2000" dirty="0">
                            <a:solidFill>
                              <a:prstClr val="black"/>
                            </a:solidFill>
                            <a:latin typeface="+mj-lt"/>
                            <a:cs typeface="Times New Roman" panose="02020603050405020304" pitchFamily="18" charset="0"/>
                          </a:rPr>
                          <m:t>𝑎</m:t>
                        </m:r>
                        <m:r>
                          <m:rPr>
                            <m:nor/>
                          </m:rPr>
                          <a:rPr lang="en-GB" sz="2000" dirty="0">
                            <a:solidFill>
                              <a:prstClr val="black"/>
                            </a:solidFill>
                            <a:latin typeface="+mj-lt"/>
                            <a:cs typeface="Times New Roman" panose="02020603050405020304" pitchFamily="18" charset="0"/>
                          </a:rPr>
                          <m:t>)</m:t>
                        </m:r>
                      </m:den>
                    </m:f>
                  </m:oMath>
                </a14:m>
                <a:r>
                  <a:rPr lang="en-GB" sz="2000" dirty="0">
                    <a:latin typeface="+mj-lt"/>
                    <a:cs typeface="Times New Roman" panose="02020603050405020304" pitchFamily="18" charset="0"/>
                  </a:rPr>
                  <a:t>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0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000" dirty="0" smtClean="0">
                            <a:latin typeface="+mj-lt"/>
                            <a:cs typeface="Times New Roman" panose="02020603050405020304" pitchFamily="18" charset="0"/>
                          </a:rPr>
                          <m:t>𝑓</m:t>
                        </m:r>
                        <m:r>
                          <m:rPr>
                            <m:nor/>
                          </m:rPr>
                          <a:rPr lang="en-GB" sz="2000" dirty="0" smtClean="0">
                            <a:latin typeface="+mj-lt"/>
                            <a:cs typeface="Times New Roman" panose="02020603050405020304" pitchFamily="18" charset="0"/>
                          </a:rPr>
                          <m:t>′(</m:t>
                        </m:r>
                        <m:r>
                          <m:rPr>
                            <m:nor/>
                          </m:rPr>
                          <a:rPr lang="en-GB" sz="2000" dirty="0" smtClean="0">
                            <a:latin typeface="+mj-lt"/>
                            <a:cs typeface="Times New Roman" panose="02020603050405020304" pitchFamily="18" charset="0"/>
                          </a:rPr>
                          <m:t>𝑐</m:t>
                        </m:r>
                        <m:r>
                          <m:rPr>
                            <m:nor/>
                          </m:rPr>
                          <a:rPr lang="en-GB" sz="2000" dirty="0" smtClean="0">
                            <a:latin typeface="+mj-lt"/>
                            <a:cs typeface="Times New Roman" panose="02020603050405020304" pitchFamily="18" charset="0"/>
                          </a:rPr>
                          <m:t>)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000" dirty="0" smtClean="0">
                            <a:latin typeface="+mj-lt"/>
                            <a:cs typeface="Times New Roman" panose="02020603050405020304" pitchFamily="18" charset="0"/>
                          </a:rPr>
                          <m:t>𝑔</m:t>
                        </m:r>
                        <m:r>
                          <m:rPr>
                            <m:nor/>
                          </m:rPr>
                          <a:rPr lang="en-GB" sz="2000" dirty="0" smtClean="0">
                            <a:latin typeface="+mj-lt"/>
                            <a:cs typeface="Times New Roman" panose="02020603050405020304" pitchFamily="18" charset="0"/>
                          </a:rPr>
                          <m:t>′(</m:t>
                        </m:r>
                        <m:r>
                          <m:rPr>
                            <m:nor/>
                          </m:rPr>
                          <a:rPr lang="en-GB" sz="2000" dirty="0" smtClean="0">
                            <a:latin typeface="+mj-lt"/>
                            <a:cs typeface="Times New Roman" panose="02020603050405020304" pitchFamily="18" charset="0"/>
                          </a:rPr>
                          <m:t>𝑐</m:t>
                        </m:r>
                        <m:r>
                          <m:rPr>
                            <m:nor/>
                          </m:rPr>
                          <a:rPr lang="en-GB" sz="2000" dirty="0" smtClean="0">
                            <a:latin typeface="+mj-lt"/>
                            <a:cs typeface="Times New Roman" panose="02020603050405020304" pitchFamily="18" charset="0"/>
                          </a:rPr>
                          <m:t>).</m:t>
                        </m:r>
                      </m:den>
                    </m:f>
                  </m:oMath>
                </a14:m>
                <a:endParaRPr lang="en-GB" sz="2000" dirty="0">
                  <a:latin typeface="+mj-lt"/>
                  <a:cs typeface="Times New Roman" panose="02020603050405020304" pitchFamily="18" charset="0"/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6996" y="727788"/>
                <a:ext cx="11035004" cy="5544467"/>
              </a:xfrm>
              <a:prstGeom prst="rect">
                <a:avLst/>
              </a:prstGeom>
              <a:blipFill rotWithShape="1">
                <a:blip r:embed="rId2"/>
                <a:stretch>
                  <a:fillRect l="-608" t="-5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  <a:endParaRPr lang="en-US">
                  <a:noFill/>
                </a:endParaRPr>
              </a:p>
            </p:txBody>
          </p:sp>
        </mc:Fallback>
      </mc:AlternateContent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101012" y="622398"/>
                <a:ext cx="10758196" cy="56132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indent="0">
                  <a:buNone/>
                </a:pPr>
                <a:r>
                  <a:rPr lang="en-GB" sz="2000" b="1" dirty="0">
                    <a:latin typeface="+mj-lt"/>
                    <a:cs typeface="Times New Roman" panose="02020603050405020304" pitchFamily="18" charset="0"/>
                  </a:rPr>
                  <a:t>5. </a:t>
                </a:r>
                <a:r>
                  <a:rPr lang="en-GB" sz="2000" b="1" u="sng" dirty="0">
                    <a:latin typeface="+mj-lt"/>
                    <a:cs typeface="Times New Roman" panose="02020603050405020304" pitchFamily="18" charset="0"/>
                  </a:rPr>
                  <a:t>LOPITALOVA TEOREMA</a:t>
                </a:r>
              </a:p>
              <a:p>
                <a:pPr marL="0" indent="0">
                  <a:buNone/>
                </a:pPr>
                <a:r>
                  <a:rPr lang="en-GB" sz="2000" dirty="0" err="1">
                    <a:latin typeface="+mj-lt"/>
                    <a:cs typeface="Times New Roman" panose="02020603050405020304" pitchFamily="18" charset="0"/>
                  </a:rPr>
                  <a:t>Lopitalova</a:t>
                </a:r>
                <a:r>
                  <a:rPr lang="en-GB" sz="2000" dirty="0">
                    <a:latin typeface="+mj-lt"/>
                    <a:cs typeface="Times New Roman" panose="02020603050405020304" pitchFamily="18" charset="0"/>
                  </a:rPr>
                  <a:t> </a:t>
                </a:r>
                <a:r>
                  <a:rPr lang="en-GB" sz="2000" dirty="0" err="1">
                    <a:latin typeface="+mj-lt"/>
                    <a:cs typeface="Times New Roman" panose="02020603050405020304" pitchFamily="18" charset="0"/>
                  </a:rPr>
                  <a:t>teorema</a:t>
                </a:r>
                <a:r>
                  <a:rPr lang="en-GB" sz="2000" dirty="0">
                    <a:latin typeface="+mj-lt"/>
                    <a:cs typeface="Times New Roman" panose="02020603050405020304" pitchFamily="18" charset="0"/>
                  </a:rPr>
                  <a:t> </a:t>
                </a:r>
                <a:r>
                  <a:rPr lang="en-GB" sz="2000" dirty="0" err="1">
                    <a:latin typeface="+mj-lt"/>
                    <a:cs typeface="Times New Roman" panose="02020603050405020304" pitchFamily="18" charset="0"/>
                  </a:rPr>
                  <a:t>ili</a:t>
                </a:r>
                <a:r>
                  <a:rPr lang="en-GB" sz="2000" dirty="0">
                    <a:latin typeface="+mj-lt"/>
                    <a:cs typeface="Times New Roman" panose="02020603050405020304" pitchFamily="18" charset="0"/>
                  </a:rPr>
                  <a:t> </a:t>
                </a:r>
                <a:r>
                  <a:rPr lang="en-GB" sz="2000" dirty="0" err="1">
                    <a:latin typeface="+mj-lt"/>
                    <a:cs typeface="Times New Roman" panose="02020603050405020304" pitchFamily="18" charset="0"/>
                  </a:rPr>
                  <a:t>Lopitalovo</a:t>
                </a:r>
                <a:r>
                  <a:rPr lang="en-GB" sz="2000" dirty="0">
                    <a:latin typeface="+mj-lt"/>
                    <a:cs typeface="Times New Roman" panose="02020603050405020304" pitchFamily="18" charset="0"/>
                  </a:rPr>
                  <a:t> </a:t>
                </a:r>
                <a:r>
                  <a:rPr lang="en-GB" sz="2000" dirty="0" err="1">
                    <a:latin typeface="+mj-lt"/>
                    <a:cs typeface="Times New Roman" panose="02020603050405020304" pitchFamily="18" charset="0"/>
                  </a:rPr>
                  <a:t>pravilo</a:t>
                </a:r>
                <a:r>
                  <a:rPr lang="en-GB" sz="2000" dirty="0">
                    <a:latin typeface="+mj-lt"/>
                    <a:cs typeface="Times New Roman" panose="02020603050405020304" pitchFamily="18" charset="0"/>
                  </a:rPr>
                  <a:t> se </a:t>
                </a:r>
                <a:r>
                  <a:rPr lang="en-GB" sz="2000" dirty="0" err="1">
                    <a:latin typeface="+mj-lt"/>
                    <a:cs typeface="Times New Roman" panose="02020603050405020304" pitchFamily="18" charset="0"/>
                  </a:rPr>
                  <a:t>najčešće</a:t>
                </a:r>
                <a:r>
                  <a:rPr lang="en-GB" sz="2000" dirty="0">
                    <a:latin typeface="+mj-lt"/>
                    <a:cs typeface="Times New Roman" panose="02020603050405020304" pitchFamily="18" charset="0"/>
                  </a:rPr>
                  <a:t> </a:t>
                </a:r>
                <a:r>
                  <a:rPr lang="en-GB" sz="2000" dirty="0" err="1">
                    <a:latin typeface="+mj-lt"/>
                    <a:cs typeface="Times New Roman" panose="02020603050405020304" pitchFamily="18" charset="0"/>
                  </a:rPr>
                  <a:t>koristi</a:t>
                </a:r>
                <a:r>
                  <a:rPr lang="en-GB" sz="2000" dirty="0">
                    <a:latin typeface="+mj-lt"/>
                    <a:cs typeface="Times New Roman" panose="02020603050405020304" pitchFamily="18" charset="0"/>
                  </a:rPr>
                  <a:t> </a:t>
                </a:r>
                <a:r>
                  <a:rPr lang="en-GB" sz="2000" dirty="0" err="1">
                    <a:latin typeface="+mj-lt"/>
                    <a:cs typeface="Times New Roman" panose="02020603050405020304" pitchFamily="18" charset="0"/>
                  </a:rPr>
                  <a:t>pri</a:t>
                </a:r>
                <a:r>
                  <a:rPr lang="en-GB" sz="2000" dirty="0">
                    <a:latin typeface="+mj-lt"/>
                    <a:cs typeface="Times New Roman" panose="02020603050405020304" pitchFamily="18" charset="0"/>
                  </a:rPr>
                  <a:t> </a:t>
                </a:r>
                <a:r>
                  <a:rPr lang="en-GB" sz="2000" dirty="0" err="1">
                    <a:latin typeface="+mj-lt"/>
                    <a:cs typeface="Times New Roman" panose="02020603050405020304" pitchFamily="18" charset="0"/>
                  </a:rPr>
                  <a:t>određivanju</a:t>
                </a:r>
                <a:r>
                  <a:rPr lang="en-GB" sz="2000" dirty="0">
                    <a:latin typeface="+mj-lt"/>
                    <a:cs typeface="Times New Roman" panose="02020603050405020304" pitchFamily="18" charset="0"/>
                  </a:rPr>
                  <a:t> </a:t>
                </a:r>
                <a:r>
                  <a:rPr lang="en-GB" sz="2000" dirty="0" err="1">
                    <a:latin typeface="+mj-lt"/>
                    <a:cs typeface="Times New Roman" panose="02020603050405020304" pitchFamily="18" charset="0"/>
                  </a:rPr>
                  <a:t>graničnih</a:t>
                </a:r>
                <a:r>
                  <a:rPr lang="en-GB" sz="2000" dirty="0">
                    <a:latin typeface="+mj-lt"/>
                    <a:cs typeface="Times New Roman" panose="02020603050405020304" pitchFamily="18" charset="0"/>
                  </a:rPr>
                  <a:t> </a:t>
                </a:r>
                <a:r>
                  <a:rPr lang="en-GB" sz="2000" dirty="0" err="1">
                    <a:latin typeface="+mj-lt"/>
                    <a:cs typeface="Times New Roman" panose="02020603050405020304" pitchFamily="18" charset="0"/>
                  </a:rPr>
                  <a:t>vrijednosti</a:t>
                </a:r>
                <a:r>
                  <a:rPr lang="en-GB" sz="2000" dirty="0">
                    <a:latin typeface="+mj-lt"/>
                    <a:cs typeface="Times New Roman" panose="02020603050405020304" pitchFamily="18" charset="0"/>
                  </a:rPr>
                  <a:t> u </a:t>
                </a:r>
                <a:r>
                  <a:rPr lang="en-GB" sz="2000" dirty="0" err="1">
                    <a:latin typeface="+mj-lt"/>
                    <a:cs typeface="Times New Roman" panose="02020603050405020304" pitchFamily="18" charset="0"/>
                  </a:rPr>
                  <a:t>kojima</a:t>
                </a:r>
                <a:r>
                  <a:rPr lang="en-GB" sz="2000" dirty="0">
                    <a:latin typeface="+mj-lt"/>
                    <a:cs typeface="Times New Roman" panose="02020603050405020304" pitchFamily="18" charset="0"/>
                  </a:rPr>
                  <a:t> se </a:t>
                </a:r>
                <a:r>
                  <a:rPr lang="en-GB" sz="2000" dirty="0" err="1">
                    <a:latin typeface="+mj-lt"/>
                    <a:cs typeface="Times New Roman" panose="02020603050405020304" pitchFamily="18" charset="0"/>
                  </a:rPr>
                  <a:t>javlja</a:t>
                </a:r>
                <a:r>
                  <a:rPr lang="en-GB" sz="2000" dirty="0">
                    <a:latin typeface="+mj-lt"/>
                    <a:cs typeface="Times New Roman" panose="02020603050405020304" pitchFamily="18" charset="0"/>
                  </a:rPr>
                  <a:t> </a:t>
                </a:r>
                <a:r>
                  <a:rPr lang="en-GB" sz="2000" dirty="0" err="1">
                    <a:latin typeface="+mj-lt"/>
                    <a:cs typeface="Times New Roman" panose="02020603050405020304" pitchFamily="18" charset="0"/>
                  </a:rPr>
                  <a:t>neodređen</a:t>
                </a:r>
                <a:r>
                  <a:rPr lang="en-GB" sz="2000" dirty="0">
                    <a:latin typeface="+mj-lt"/>
                    <a:cs typeface="Times New Roman" panose="02020603050405020304" pitchFamily="18" charset="0"/>
                  </a:rPr>
                  <a:t> </a:t>
                </a:r>
                <a:r>
                  <a:rPr lang="en-GB" sz="2000" dirty="0" err="1">
                    <a:latin typeface="+mj-lt"/>
                    <a:cs typeface="Times New Roman" panose="02020603050405020304" pitchFamily="18" charset="0"/>
                  </a:rPr>
                  <a:t>izraz</a:t>
                </a:r>
                <a:r>
                  <a:rPr lang="en-GB" sz="2000" dirty="0">
                    <a:latin typeface="+mj-lt"/>
                    <a:cs typeface="Times New Roman" panose="02020603050405020304" pitchFamily="18" charset="0"/>
                  </a:rPr>
                  <a:t> (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0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hr-HR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num>
                      <m:den>
                        <m:r>
                          <a:rPr lang="hr-HR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den>
                    </m:f>
                  </m:oMath>
                </a14:m>
                <a:r>
                  <a:rPr lang="en-GB" sz="2000" dirty="0">
                    <a:latin typeface="+mj-lt"/>
                    <a:cs typeface="Times New Roman" panose="02020603050405020304" pitchFamily="18" charset="0"/>
                  </a:rPr>
                  <a:t> 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0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hr-HR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∞</m:t>
                        </m:r>
                      </m:num>
                      <m:den>
                        <m:r>
                          <a:rPr lang="hr-HR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∞</m:t>
                        </m:r>
                      </m:den>
                    </m:f>
                  </m:oMath>
                </a14:m>
                <a:r>
                  <a:rPr lang="en-GB" sz="2000" dirty="0">
                    <a:latin typeface="+mj-lt"/>
                    <a:cs typeface="Times New Roman" panose="02020603050405020304" pitchFamily="18" charset="0"/>
                  </a:rPr>
                  <a:t> , </a:t>
                </a:r>
                <a14:m>
                  <m:oMath xmlns:m="http://schemas.openxmlformats.org/officeDocument/2006/math">
                    <m:r>
                      <a:rPr lang="hr-HR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∞</m:t>
                    </m:r>
                  </m:oMath>
                </a14:m>
                <a:r>
                  <a:rPr lang="en-GB" sz="2000" dirty="0">
                    <a:latin typeface="+mj-lt"/>
                    <a:cs typeface="Times New Roman" panose="02020603050405020304" pitchFamily="18" charset="0"/>
                  </a:rPr>
                  <a:t> − </a:t>
                </a:r>
                <a14:m>
                  <m:oMath xmlns:m="http://schemas.openxmlformats.org/officeDocument/2006/math">
                    <m:r>
                      <a:rPr lang="hr-HR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∞</m:t>
                    </m:r>
                  </m:oMath>
                </a14:m>
                <a:r>
                  <a:rPr lang="en-GB" sz="2000" dirty="0">
                    <a:latin typeface="+mj-lt"/>
                    <a:cs typeface="Times New Roman" panose="02020603050405020304" pitchFamily="18" charset="0"/>
                  </a:rPr>
                  <a:t>, 1</a:t>
                </a:r>
                <a14:m>
                  <m:oMath xmlns:m="http://schemas.openxmlformats.org/officeDocument/2006/math">
                    <m:r>
                      <a:rPr lang="hr-HR" sz="2000" b="0" i="1" baseline="3000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∞</m:t>
                    </m:r>
                    <m:r>
                      <a:rPr lang="hr-HR" sz="2000" b="0" i="0" baseline="3000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GB" sz="2000" dirty="0">
                    <a:latin typeface="+mj-lt"/>
                    <a:cs typeface="Times New Roman" panose="02020603050405020304" pitchFamily="18" charset="0"/>
                  </a:rPr>
                  <a:t> </a:t>
                </a:r>
                <a:r>
                  <a:rPr lang="en-GB" sz="2000" dirty="0" err="1">
                    <a:latin typeface="+mj-lt"/>
                    <a:cs typeface="Times New Roman" panose="02020603050405020304" pitchFamily="18" charset="0"/>
                  </a:rPr>
                  <a:t>i</a:t>
                </a:r>
                <a:r>
                  <a:rPr lang="en-GB" sz="2000" dirty="0">
                    <a:latin typeface="+mj-lt"/>
                    <a:cs typeface="Times New Roman" panose="02020603050405020304" pitchFamily="18" charset="0"/>
                  </a:rPr>
                  <a:t> sl.).</a:t>
                </a:r>
                <a:endParaRPr lang="en-GB" sz="2000" baseline="30000" dirty="0">
                  <a:latin typeface="+mj-lt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GB" sz="2000" dirty="0" err="1">
                    <a:latin typeface="+mj-lt"/>
                    <a:cs typeface="Times New Roman" panose="02020603050405020304" pitchFamily="18" charset="0"/>
                  </a:rPr>
                  <a:t>Neka</a:t>
                </a:r>
                <a:r>
                  <a:rPr lang="en-GB" sz="2000" dirty="0">
                    <a:latin typeface="+mj-lt"/>
                    <a:cs typeface="Times New Roman" panose="02020603050405020304" pitchFamily="18" charset="0"/>
                  </a:rPr>
                  <a:t> </a:t>
                </a:r>
                <a:r>
                  <a:rPr lang="en-GB" sz="2000" dirty="0" err="1">
                    <a:latin typeface="+mj-lt"/>
                    <a:cs typeface="Times New Roman" panose="02020603050405020304" pitchFamily="18" charset="0"/>
                  </a:rPr>
                  <a:t>su</a:t>
                </a:r>
                <a:r>
                  <a:rPr lang="en-GB" sz="2000" dirty="0">
                    <a:latin typeface="+mj-lt"/>
                    <a:cs typeface="Times New Roman" panose="02020603050405020304" pitchFamily="18" charset="0"/>
                  </a:rPr>
                  <a:t> </a:t>
                </a:r>
                <a:r>
                  <a:rPr lang="en-GB" sz="2000" dirty="0" err="1">
                    <a:latin typeface="+mj-lt"/>
                    <a:cs typeface="Times New Roman" panose="02020603050405020304" pitchFamily="18" charset="0"/>
                  </a:rPr>
                  <a:t>funkcije</a:t>
                </a:r>
                <a:r>
                  <a:rPr lang="en-GB" sz="2000" dirty="0">
                    <a:latin typeface="+mj-lt"/>
                    <a:cs typeface="Times New Roman" panose="02020603050405020304" pitchFamily="18" charset="0"/>
                  </a:rPr>
                  <a:t> 𝑓, 𝑔 ∶ [𝑎, 𝑏) → 𝑹: </a:t>
                </a:r>
              </a:p>
              <a:p>
                <a:pPr marL="0" indent="0">
                  <a:buNone/>
                </a:pPr>
                <a:r>
                  <a:rPr lang="en-GB" sz="2000" dirty="0">
                    <a:latin typeface="+mj-lt"/>
                    <a:cs typeface="Times New Roman" panose="02020603050405020304" pitchFamily="18" charset="0"/>
                  </a:rPr>
                  <a:t>1)  </a:t>
                </a:r>
                <a:r>
                  <a:rPr lang="en-GB" sz="2000" dirty="0" err="1">
                    <a:latin typeface="+mj-lt"/>
                    <a:cs typeface="Times New Roman" panose="02020603050405020304" pitchFamily="18" charset="0"/>
                  </a:rPr>
                  <a:t>Neprekidne</a:t>
                </a:r>
                <a:r>
                  <a:rPr lang="en-GB" sz="2000" dirty="0">
                    <a:latin typeface="+mj-lt"/>
                    <a:cs typeface="Times New Roman" panose="02020603050405020304" pitchFamily="18" charset="0"/>
                  </a:rPr>
                  <a:t> u </a:t>
                </a:r>
                <a:r>
                  <a:rPr lang="en-GB" sz="2000" dirty="0" err="1">
                    <a:latin typeface="+mj-lt"/>
                    <a:cs typeface="Times New Roman" panose="02020603050405020304" pitchFamily="18" charset="0"/>
                  </a:rPr>
                  <a:t>intervalu</a:t>
                </a:r>
                <a:r>
                  <a:rPr lang="en-GB" sz="2000" dirty="0">
                    <a:latin typeface="+mj-lt"/>
                    <a:cs typeface="Times New Roman" panose="02020603050405020304" pitchFamily="18" charset="0"/>
                  </a:rPr>
                  <a:t> [𝑎, 𝑏); </a:t>
                </a:r>
                <a:endParaRPr lang="en-GB" sz="2000" dirty="0">
                  <a:effectLst/>
                  <a:latin typeface="+mj-lt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GB" sz="2000" dirty="0">
                    <a:latin typeface="+mj-lt"/>
                    <a:cs typeface="Times New Roman" panose="02020603050405020304" pitchFamily="18" charset="0"/>
                  </a:rPr>
                  <a:t>2)  </a:t>
                </a:r>
                <a:r>
                  <a:rPr lang="en-GB" sz="2000" dirty="0" err="1">
                    <a:latin typeface="+mj-lt"/>
                    <a:cs typeface="Times New Roman" panose="02020603050405020304" pitchFamily="18" charset="0"/>
                  </a:rPr>
                  <a:t>Diferencijabilne</a:t>
                </a:r>
                <a:r>
                  <a:rPr lang="en-GB" sz="2000" dirty="0">
                    <a:latin typeface="+mj-lt"/>
                    <a:cs typeface="Times New Roman" panose="02020603050405020304" pitchFamily="18" charset="0"/>
                  </a:rPr>
                  <a:t> u (𝑎, 𝑏), </a:t>
                </a:r>
                <a:r>
                  <a:rPr lang="en-GB" sz="2000" dirty="0" err="1">
                    <a:latin typeface="+mj-lt"/>
                    <a:cs typeface="Times New Roman" panose="02020603050405020304" pitchFamily="18" charset="0"/>
                  </a:rPr>
                  <a:t>pri</a:t>
                </a:r>
                <a:r>
                  <a:rPr lang="en-GB" sz="2000" dirty="0">
                    <a:latin typeface="+mj-lt"/>
                    <a:cs typeface="Times New Roman" panose="02020603050405020304" pitchFamily="18" charset="0"/>
                  </a:rPr>
                  <a:t> </a:t>
                </a:r>
                <a:r>
                  <a:rPr lang="en-GB" sz="2000" dirty="0" err="1">
                    <a:latin typeface="+mj-lt"/>
                    <a:cs typeface="Times New Roman" panose="02020603050405020304" pitchFamily="18" charset="0"/>
                  </a:rPr>
                  <a:t>čemu</a:t>
                </a:r>
                <a:r>
                  <a:rPr lang="en-GB" sz="2000" dirty="0">
                    <a:latin typeface="+mj-lt"/>
                    <a:cs typeface="Times New Roman" panose="02020603050405020304" pitchFamily="18" charset="0"/>
                  </a:rPr>
                  <a:t> je 𝑔′(𝑥) </a:t>
                </a:r>
                <a14:m>
                  <m:oMath xmlns:m="http://schemas.openxmlformats.org/officeDocument/2006/math">
                    <m:r>
                      <a:rPr lang="en-ME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</m:oMath>
                </a14:m>
                <a:r>
                  <a:rPr lang="en-GB" sz="2000" dirty="0">
                    <a:latin typeface="+mj-lt"/>
                    <a:cs typeface="Times New Roman" panose="02020603050405020304" pitchFamily="18" charset="0"/>
                  </a:rPr>
                  <a:t> 0 za 𝑥 ∈ (𝑎, 𝑏); </a:t>
                </a:r>
                <a:endParaRPr lang="en-GB" sz="2000" dirty="0">
                  <a:effectLst/>
                  <a:latin typeface="+mj-lt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GB" sz="2000" dirty="0">
                    <a:latin typeface="+mj-lt"/>
                    <a:cs typeface="Times New Roman" panose="02020603050405020304" pitchFamily="18" charset="0"/>
                  </a:rPr>
                  <a:t>3) 𝑓(𝑎)=𝑔(𝑎)=0. </a:t>
                </a:r>
              </a:p>
              <a:p>
                <a:pPr marL="0" indent="0">
                  <a:buNone/>
                </a:pPr>
                <a:br>
                  <a:rPr lang="en-GB" sz="2000" dirty="0">
                    <a:latin typeface="+mj-lt"/>
                    <a:cs typeface="Times New Roman" panose="02020603050405020304" pitchFamily="18" charset="0"/>
                  </a:rPr>
                </a:br>
                <a:r>
                  <a:rPr lang="en-GB" sz="2000" dirty="0" err="1">
                    <a:latin typeface="+mj-lt"/>
                    <a:cs typeface="Times New Roman" panose="02020603050405020304" pitchFamily="18" charset="0"/>
                  </a:rPr>
                  <a:t>Ako</a:t>
                </a:r>
                <a:r>
                  <a:rPr lang="en-GB" sz="2000" dirty="0">
                    <a:latin typeface="+mj-lt"/>
                    <a:cs typeface="Times New Roman" panose="02020603050405020304" pitchFamily="18" charset="0"/>
                  </a:rPr>
                  <a:t> </a:t>
                </a:r>
                <a:r>
                  <a:rPr lang="en-GB" sz="2000" dirty="0" err="1">
                    <a:latin typeface="+mj-lt"/>
                    <a:cs typeface="Times New Roman" panose="02020603050405020304" pitchFamily="18" charset="0"/>
                  </a:rPr>
                  <a:t>postoji</a:t>
                </a:r>
                <a:r>
                  <a:rPr lang="en-GB" sz="2000" dirty="0">
                    <a:latin typeface="+mj-lt"/>
                    <a:cs typeface="Times New Roman" panose="02020603050405020304" pitchFamily="18" charset="0"/>
                  </a:rPr>
                  <a:t> (</a:t>
                </a:r>
                <a:r>
                  <a:rPr lang="en-GB" sz="2000" dirty="0" err="1">
                    <a:latin typeface="+mj-lt"/>
                    <a:cs typeface="Times New Roman" panose="02020603050405020304" pitchFamily="18" charset="0"/>
                  </a:rPr>
                  <a:t>konačan</a:t>
                </a:r>
                <a:r>
                  <a:rPr lang="en-GB" sz="2000" dirty="0">
                    <a:latin typeface="+mj-lt"/>
                    <a:cs typeface="Times New Roman" panose="02020603050405020304" pitchFamily="18" charset="0"/>
                  </a:rPr>
                  <a:t> </a:t>
                </a:r>
                <a:r>
                  <a:rPr lang="en-GB" sz="2000" dirty="0" err="1">
                    <a:latin typeface="+mj-lt"/>
                    <a:cs typeface="Times New Roman" panose="02020603050405020304" pitchFamily="18" charset="0"/>
                  </a:rPr>
                  <a:t>ili</a:t>
                </a:r>
                <a:r>
                  <a:rPr lang="en-GB" sz="2000" dirty="0">
                    <a:latin typeface="+mj-lt"/>
                    <a:cs typeface="Times New Roman" panose="02020603050405020304" pitchFamily="18" charset="0"/>
                  </a:rPr>
                  <a:t> </a:t>
                </a:r>
                <a:r>
                  <a:rPr lang="en-GB" sz="2000" dirty="0" err="1">
                    <a:latin typeface="+mj-lt"/>
                    <a:cs typeface="Times New Roman" panose="02020603050405020304" pitchFamily="18" charset="0"/>
                  </a:rPr>
                  <a:t>beskonačan</a:t>
                </a:r>
                <a:r>
                  <a:rPr lang="en-GB" sz="2000" dirty="0">
                    <a:latin typeface="+mj-lt"/>
                    <a:cs typeface="Times New Roman" panose="02020603050405020304" pitchFamily="18" charset="0"/>
                  </a:rPr>
                  <a:t>) </a:t>
                </a:r>
                <a:r>
                  <a:rPr lang="en-GB" sz="2000" dirty="0" err="1">
                    <a:latin typeface="+mj-lt"/>
                    <a:cs typeface="Times New Roman" panose="02020603050405020304" pitchFamily="18" charset="0"/>
                  </a:rPr>
                  <a:t>lim</a:t>
                </a:r>
                <a:r>
                  <a:rPr lang="en-GB" sz="2000" baseline="-25000" dirty="0">
                    <a:latin typeface="+mj-lt"/>
                    <a:cs typeface="Times New Roman" panose="02020603050405020304" pitchFamily="18" charset="0"/>
                  </a:rPr>
                  <a:t>𝑥→𝑎 </a:t>
                </a:r>
                <a:r>
                  <a:rPr lang="en-GB" sz="2000" dirty="0">
                    <a:latin typeface="+mj-lt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0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ME" sz="2000">
                            <a:latin typeface="+mj-lt"/>
                            <a:cs typeface="Times New Roman" panose="02020603050405020304" pitchFamily="18" charset="0"/>
                          </a:rPr>
                          <m:t>𝑓</m:t>
                        </m:r>
                        <m:r>
                          <m:rPr>
                            <m:nor/>
                          </m:rPr>
                          <a:rPr lang="en-ME" sz="2000">
                            <a:latin typeface="+mj-lt"/>
                            <a:cs typeface="Times New Roman" panose="02020603050405020304" pitchFamily="18" charset="0"/>
                          </a:rPr>
                          <m:t>′(</m:t>
                        </m:r>
                        <m:r>
                          <m:rPr>
                            <m:nor/>
                          </m:rPr>
                          <a:rPr lang="en-ME" sz="2000">
                            <a:latin typeface="+mj-lt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m:rPr>
                            <m:nor/>
                          </m:rPr>
                          <a:rPr lang="en-ME" sz="2000">
                            <a:latin typeface="+mj-lt"/>
                            <a:cs typeface="Times New Roman" panose="02020603050405020304" pitchFamily="18" charset="0"/>
                          </a:rPr>
                          <m:t>)  </m:t>
                        </m:r>
                      </m:num>
                      <m:den>
                        <m:r>
                          <m:rPr>
                            <m:nor/>
                          </m:rPr>
                          <a:rPr lang="en-ME" sz="2000">
                            <a:latin typeface="+mj-lt"/>
                            <a:cs typeface="Times New Roman" panose="02020603050405020304" pitchFamily="18" charset="0"/>
                          </a:rPr>
                          <m:t>𝑔</m:t>
                        </m:r>
                        <m:r>
                          <m:rPr>
                            <m:nor/>
                          </m:rPr>
                          <a:rPr lang="en-ME" sz="2000">
                            <a:latin typeface="+mj-lt"/>
                            <a:cs typeface="Times New Roman" panose="02020603050405020304" pitchFamily="18" charset="0"/>
                          </a:rPr>
                          <m:t>′(</m:t>
                        </m:r>
                        <m:r>
                          <m:rPr>
                            <m:nor/>
                          </m:rPr>
                          <a:rPr lang="en-ME" sz="2000">
                            <a:latin typeface="+mj-lt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m:rPr>
                            <m:nor/>
                          </m:rPr>
                          <a:rPr lang="en-ME" sz="2000">
                            <a:latin typeface="+mj-lt"/>
                            <a:cs typeface="Times New Roman" panose="02020603050405020304" pitchFamily="18" charset="0"/>
                          </a:rPr>
                          <m:t>)  </m:t>
                        </m:r>
                      </m:den>
                    </m:f>
                  </m:oMath>
                </a14:m>
                <a:r>
                  <a:rPr lang="en-GB" sz="2000" dirty="0">
                    <a:latin typeface="+mj-lt"/>
                    <a:cs typeface="Times New Roman" panose="02020603050405020304" pitchFamily="18" charset="0"/>
                  </a:rPr>
                  <a:t> , </a:t>
                </a:r>
                <a:r>
                  <a:rPr lang="en-GB" sz="2000" dirty="0" err="1">
                    <a:latin typeface="+mj-lt"/>
                    <a:cs typeface="Times New Roman" panose="02020603050405020304" pitchFamily="18" charset="0"/>
                  </a:rPr>
                  <a:t>onda</a:t>
                </a:r>
                <a:r>
                  <a:rPr lang="en-GB" sz="2000" dirty="0">
                    <a:latin typeface="+mj-lt"/>
                    <a:cs typeface="Times New Roman" panose="02020603050405020304" pitchFamily="18" charset="0"/>
                  </a:rPr>
                  <a:t> </a:t>
                </a:r>
                <a:r>
                  <a:rPr lang="en-GB" sz="2000" dirty="0" err="1">
                    <a:latin typeface="+mj-lt"/>
                    <a:cs typeface="Times New Roman" panose="02020603050405020304" pitchFamily="18" charset="0"/>
                  </a:rPr>
                  <a:t>postoji</a:t>
                </a:r>
                <a:r>
                  <a:rPr lang="en-GB" sz="2000" dirty="0">
                    <a:latin typeface="+mj-lt"/>
                    <a:cs typeface="Times New Roman" panose="02020603050405020304" pitchFamily="18" charset="0"/>
                  </a:rPr>
                  <a:t> </a:t>
                </a:r>
                <a:r>
                  <a:rPr lang="en-GB" sz="2000" dirty="0" err="1">
                    <a:latin typeface="+mj-lt"/>
                    <a:cs typeface="Times New Roman" panose="02020603050405020304" pitchFamily="18" charset="0"/>
                  </a:rPr>
                  <a:t>i</a:t>
                </a:r>
                <a:r>
                  <a:rPr lang="en-GB" sz="2000" dirty="0">
                    <a:latin typeface="+mj-lt"/>
                    <a:cs typeface="Times New Roman" panose="02020603050405020304" pitchFamily="18" charset="0"/>
                  </a:rPr>
                  <a:t>  </a:t>
                </a:r>
                <a:r>
                  <a:rPr lang="en-GB" sz="2000" dirty="0" err="1">
                    <a:latin typeface="+mj-lt"/>
                    <a:cs typeface="Times New Roman" panose="02020603050405020304" pitchFamily="18" charset="0"/>
                  </a:rPr>
                  <a:t>lim</a:t>
                </a:r>
                <a:r>
                  <a:rPr lang="en-GB" sz="2000" baseline="-25000" dirty="0">
                    <a:latin typeface="+mj-lt"/>
                    <a:cs typeface="Times New Roman" panose="02020603050405020304" pitchFamily="18" charset="0"/>
                  </a:rPr>
                  <a:t>𝑥→𝑎+0 </a:t>
                </a:r>
                <a:r>
                  <a:rPr lang="en-GB" sz="2000" dirty="0">
                    <a:latin typeface="+mj-lt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0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000" dirty="0" smtClean="0">
                            <a:latin typeface="+mj-lt"/>
                            <a:cs typeface="Times New Roman" panose="02020603050405020304" pitchFamily="18" charset="0"/>
                          </a:rPr>
                          <m:t>𝑓</m:t>
                        </m:r>
                        <m:r>
                          <m:rPr>
                            <m:nor/>
                          </m:rPr>
                          <a:rPr lang="en-GB" sz="2000" dirty="0" smtClean="0">
                            <a:latin typeface="+mj-lt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en-GB" sz="2000" dirty="0" smtClean="0">
                            <a:latin typeface="+mj-lt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m:rPr>
                            <m:nor/>
                          </m:rPr>
                          <a:rPr lang="en-GB" sz="2000" dirty="0" smtClean="0">
                            <a:latin typeface="+mj-lt"/>
                            <a:cs typeface="Times New Roman" panose="02020603050405020304" pitchFamily="18" charset="0"/>
                          </a:rPr>
                          <m:t>)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000" dirty="0" smtClean="0">
                            <a:latin typeface="+mj-lt"/>
                            <a:cs typeface="Times New Roman" panose="02020603050405020304" pitchFamily="18" charset="0"/>
                          </a:rPr>
                          <m:t>𝑔</m:t>
                        </m:r>
                        <m:r>
                          <m:rPr>
                            <m:nor/>
                          </m:rPr>
                          <a:rPr lang="en-GB" sz="2000" dirty="0" smtClean="0">
                            <a:latin typeface="+mj-lt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en-GB" sz="2000" dirty="0" smtClean="0">
                            <a:latin typeface="+mj-lt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m:rPr>
                            <m:nor/>
                          </m:rPr>
                          <a:rPr lang="en-GB" sz="2000" dirty="0" smtClean="0">
                            <a:latin typeface="+mj-lt"/>
                            <a:cs typeface="Times New Roman" panose="02020603050405020304" pitchFamily="18" charset="0"/>
                          </a:rPr>
                          <m:t>)</m:t>
                        </m:r>
                      </m:den>
                    </m:f>
                  </m:oMath>
                </a14:m>
                <a:r>
                  <a:rPr lang="en-GB" sz="2000" dirty="0">
                    <a:latin typeface="+mj-lt"/>
                    <a:cs typeface="Times New Roman" panose="02020603050405020304" pitchFamily="18" charset="0"/>
                  </a:rPr>
                  <a:t>  </a:t>
                </a:r>
              </a:p>
              <a:p>
                <a:pPr marL="0" indent="0">
                  <a:buNone/>
                </a:pPr>
                <a:r>
                  <a:rPr lang="en-GB" sz="2000" dirty="0">
                    <a:latin typeface="+mj-lt"/>
                    <a:cs typeface="Times New Roman" panose="02020603050405020304" pitchFamily="18" charset="0"/>
                  </a:rPr>
                  <a:t>i </a:t>
                </a:r>
                <a:r>
                  <a:rPr lang="en-GB" sz="2000" dirty="0" err="1">
                    <a:latin typeface="+mj-lt"/>
                    <a:cs typeface="Times New Roman" panose="02020603050405020304" pitchFamily="18" charset="0"/>
                  </a:rPr>
                  <a:t>važi</a:t>
                </a:r>
                <a:r>
                  <a:rPr lang="en-GB" sz="2000" dirty="0">
                    <a:latin typeface="+mj-lt"/>
                    <a:cs typeface="Times New Roman" panose="02020603050405020304" pitchFamily="18" charset="0"/>
                  </a:rPr>
                  <a:t> </a:t>
                </a:r>
                <a:r>
                  <a:rPr lang="en-GB" sz="2000" dirty="0" err="1">
                    <a:latin typeface="+mj-lt"/>
                    <a:cs typeface="Times New Roman" panose="02020603050405020304" pitchFamily="18" charset="0"/>
                  </a:rPr>
                  <a:t>jednakost</a:t>
                </a:r>
                <a:r>
                  <a:rPr lang="en-GB" sz="2000" dirty="0">
                    <a:latin typeface="+mj-lt"/>
                    <a:cs typeface="Times New Roman" panose="02020603050405020304" pitchFamily="18" charset="0"/>
                  </a:rPr>
                  <a:t>  </a:t>
                </a:r>
                <a:r>
                  <a:rPr lang="en-GB" sz="2000" dirty="0" err="1">
                    <a:latin typeface="+mj-lt"/>
                    <a:cs typeface="Times New Roman" panose="02020603050405020304" pitchFamily="18" charset="0"/>
                  </a:rPr>
                  <a:t>lim</a:t>
                </a:r>
                <a:r>
                  <a:rPr lang="en-GB" sz="2000" baseline="-25000" dirty="0">
                    <a:latin typeface="+mj-lt"/>
                    <a:cs typeface="Times New Roman" panose="02020603050405020304" pitchFamily="18" charset="0"/>
                  </a:rPr>
                  <a:t>𝑥→𝑎+0</a:t>
                </a:r>
                <a:r>
                  <a:rPr lang="en-GB" sz="2000" dirty="0">
                    <a:latin typeface="+mj-lt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000" dirty="0">
                            <a:latin typeface="+mj-lt"/>
                            <a:cs typeface="Times New Roman" panose="02020603050405020304" pitchFamily="18" charset="0"/>
                          </a:rPr>
                          <m:t>𝑓</m:t>
                        </m:r>
                        <m:r>
                          <m:rPr>
                            <m:nor/>
                          </m:rPr>
                          <a:rPr lang="en-GB" sz="2000" dirty="0">
                            <a:latin typeface="+mj-lt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en-GB" sz="2000" dirty="0">
                            <a:latin typeface="+mj-lt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m:rPr>
                            <m:nor/>
                          </m:rPr>
                          <a:rPr lang="en-GB" sz="2000" dirty="0">
                            <a:latin typeface="+mj-lt"/>
                            <a:cs typeface="Times New Roman" panose="02020603050405020304" pitchFamily="18" charset="0"/>
                          </a:rPr>
                          <m:t>)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000" dirty="0">
                            <a:latin typeface="+mj-lt"/>
                            <a:cs typeface="Times New Roman" panose="02020603050405020304" pitchFamily="18" charset="0"/>
                          </a:rPr>
                          <m:t>𝑔</m:t>
                        </m:r>
                        <m:r>
                          <m:rPr>
                            <m:nor/>
                          </m:rPr>
                          <a:rPr lang="en-GB" sz="2000" dirty="0">
                            <a:latin typeface="+mj-lt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en-GB" sz="2000" dirty="0">
                            <a:latin typeface="+mj-lt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m:rPr>
                            <m:nor/>
                          </m:rPr>
                          <a:rPr lang="en-GB" sz="2000" dirty="0" smtClean="0">
                            <a:latin typeface="+mj-lt"/>
                            <a:cs typeface="Times New Roman" panose="02020603050405020304" pitchFamily="18" charset="0"/>
                          </a:rPr>
                          <m:t>)</m:t>
                        </m:r>
                      </m:den>
                    </m:f>
                  </m:oMath>
                </a14:m>
                <a:r>
                  <a:rPr lang="en-GB" sz="2000" dirty="0">
                    <a:latin typeface="+mj-lt"/>
                    <a:cs typeface="Times New Roman" panose="02020603050405020304" pitchFamily="18" charset="0"/>
                  </a:rPr>
                  <a:t> = </a:t>
                </a:r>
                <a:r>
                  <a:rPr lang="en-GB" sz="2000" dirty="0" err="1">
                    <a:latin typeface="+mj-lt"/>
                    <a:cs typeface="Times New Roman" panose="02020603050405020304" pitchFamily="18" charset="0"/>
                  </a:rPr>
                  <a:t>lim</a:t>
                </a:r>
                <a:r>
                  <a:rPr lang="en-GB" sz="2000" baseline="-25000" dirty="0">
                    <a:latin typeface="+mj-lt"/>
                    <a:cs typeface="Times New Roman" panose="02020603050405020304" pitchFamily="18" charset="0"/>
                  </a:rPr>
                  <a:t>𝑥→𝑎+0</a:t>
                </a:r>
                <a:r>
                  <a:rPr lang="en-GB" sz="2000" dirty="0">
                    <a:latin typeface="+mj-lt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ME" sz="2000">
                            <a:latin typeface="+mj-lt"/>
                            <a:cs typeface="Times New Roman" panose="02020603050405020304" pitchFamily="18" charset="0"/>
                          </a:rPr>
                          <m:t>𝑓</m:t>
                        </m:r>
                        <m:r>
                          <m:rPr>
                            <m:nor/>
                          </m:rPr>
                          <a:rPr lang="en-ME" sz="2000">
                            <a:latin typeface="+mj-lt"/>
                            <a:cs typeface="Times New Roman" panose="02020603050405020304" pitchFamily="18" charset="0"/>
                          </a:rPr>
                          <m:t>′(</m:t>
                        </m:r>
                        <m:r>
                          <m:rPr>
                            <m:nor/>
                          </m:rPr>
                          <a:rPr lang="en-ME" sz="2000">
                            <a:latin typeface="+mj-lt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m:rPr>
                            <m:nor/>
                          </m:rPr>
                          <a:rPr lang="en-ME" sz="2000">
                            <a:latin typeface="+mj-lt"/>
                            <a:cs typeface="Times New Roman" panose="02020603050405020304" pitchFamily="18" charset="0"/>
                          </a:rPr>
                          <m:t>)  </m:t>
                        </m:r>
                      </m:num>
                      <m:den>
                        <m:r>
                          <m:rPr>
                            <m:nor/>
                          </m:rPr>
                          <a:rPr lang="en-ME" sz="2000">
                            <a:latin typeface="+mj-lt"/>
                            <a:cs typeface="Times New Roman" panose="02020603050405020304" pitchFamily="18" charset="0"/>
                          </a:rPr>
                          <m:t>𝑔</m:t>
                        </m:r>
                        <m:r>
                          <m:rPr>
                            <m:nor/>
                          </m:rPr>
                          <a:rPr lang="en-ME" sz="2000">
                            <a:latin typeface="+mj-lt"/>
                            <a:cs typeface="Times New Roman" panose="02020603050405020304" pitchFamily="18" charset="0"/>
                          </a:rPr>
                          <m:t>′(</m:t>
                        </m:r>
                        <m:r>
                          <m:rPr>
                            <m:nor/>
                          </m:rPr>
                          <a:rPr lang="en-ME" sz="2000">
                            <a:latin typeface="+mj-lt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m:rPr>
                            <m:nor/>
                          </m:rPr>
                          <a:rPr lang="en-ME" sz="2000">
                            <a:latin typeface="+mj-lt"/>
                            <a:cs typeface="Times New Roman" panose="02020603050405020304" pitchFamily="18" charset="0"/>
                          </a:rPr>
                          <m:t>)  </m:t>
                        </m:r>
                      </m:den>
                    </m:f>
                  </m:oMath>
                </a14:m>
                <a:r>
                  <a:rPr lang="en-ME" sz="2000" dirty="0">
                    <a:latin typeface="+mj-lt"/>
                    <a:cs typeface="Times New Roman" panose="02020603050405020304" pitchFamily="18" charset="0"/>
                  </a:rPr>
                  <a:t> .</a:t>
                </a:r>
              </a:p>
              <a:p>
                <a:pPr marL="0" indent="0">
                  <a:buNone/>
                </a:pPr>
                <a:endParaRPr lang="en-ME" sz="2000" dirty="0">
                  <a:latin typeface="+mj-lt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ME" sz="2000" b="1" dirty="0">
                    <a:latin typeface="+mj-lt"/>
                    <a:cs typeface="Times New Roman" panose="02020603050405020304" pitchFamily="18" charset="0"/>
                  </a:rPr>
                  <a:t>6. </a:t>
                </a:r>
                <a:r>
                  <a:rPr lang="en-ME" sz="2000" b="1" u="sng" dirty="0">
                    <a:latin typeface="+mj-lt"/>
                    <a:cs typeface="Times New Roman" panose="02020603050405020304" pitchFamily="18" charset="0"/>
                  </a:rPr>
                  <a:t>ISPITIVANJE TOKA FUNKCIJE</a:t>
                </a:r>
              </a:p>
              <a:p>
                <a:pPr marL="0" indent="0">
                  <a:buNone/>
                </a:pPr>
                <a:r>
                  <a:rPr lang="en-GB" sz="2000" dirty="0" err="1">
                    <a:latin typeface="+mj-lt"/>
                    <a:cs typeface="Times New Roman" panose="02020603050405020304" pitchFamily="18" charset="0"/>
                  </a:rPr>
                  <a:t>Neka</a:t>
                </a:r>
                <a:r>
                  <a:rPr lang="en-GB" sz="2000" dirty="0">
                    <a:latin typeface="+mj-lt"/>
                    <a:cs typeface="Times New Roman" panose="02020603050405020304" pitchFamily="18" charset="0"/>
                  </a:rPr>
                  <a:t> je </a:t>
                </a:r>
                <a:r>
                  <a:rPr lang="en-GB" sz="2000" dirty="0" err="1">
                    <a:latin typeface="+mj-lt"/>
                    <a:cs typeface="Times New Roman" panose="02020603050405020304" pitchFamily="18" charset="0"/>
                  </a:rPr>
                  <a:t>funkcija</a:t>
                </a:r>
                <a:r>
                  <a:rPr lang="en-GB" sz="2000" dirty="0">
                    <a:latin typeface="+mj-lt"/>
                    <a:cs typeface="Times New Roman" panose="02020603050405020304" pitchFamily="18" charset="0"/>
                  </a:rPr>
                  <a:t> 𝑓 </a:t>
                </a:r>
                <a:r>
                  <a:rPr lang="en-GB" sz="2000" dirty="0" err="1">
                    <a:latin typeface="+mj-lt"/>
                    <a:cs typeface="Times New Roman" panose="02020603050405020304" pitchFamily="18" charset="0"/>
                  </a:rPr>
                  <a:t>diferencijabilna</a:t>
                </a:r>
                <a:r>
                  <a:rPr lang="en-GB" sz="2000" dirty="0">
                    <a:latin typeface="+mj-lt"/>
                    <a:cs typeface="Times New Roman" panose="02020603050405020304" pitchFamily="18" charset="0"/>
                  </a:rPr>
                  <a:t> u </a:t>
                </a:r>
                <a:r>
                  <a:rPr lang="en-GB" sz="2000" dirty="0" err="1">
                    <a:latin typeface="+mj-lt"/>
                    <a:cs typeface="Times New Roman" panose="02020603050405020304" pitchFamily="18" charset="0"/>
                  </a:rPr>
                  <a:t>intervalu</a:t>
                </a:r>
                <a:r>
                  <a:rPr lang="en-GB" sz="2000" dirty="0">
                    <a:latin typeface="+mj-lt"/>
                    <a:cs typeface="Times New Roman" panose="02020603050405020304" pitchFamily="18" charset="0"/>
                  </a:rPr>
                  <a:t> (𝑎, 𝑏). </a:t>
                </a:r>
                <a:r>
                  <a:rPr lang="en-GB" sz="2000" dirty="0" err="1">
                    <a:latin typeface="+mj-lt"/>
                    <a:cs typeface="Times New Roman" panose="02020603050405020304" pitchFamily="18" charset="0"/>
                  </a:rPr>
                  <a:t>Ako</a:t>
                </a:r>
                <a:r>
                  <a:rPr lang="en-GB" sz="2000" dirty="0">
                    <a:latin typeface="+mj-lt"/>
                    <a:cs typeface="Times New Roman" panose="02020603050405020304" pitchFamily="18" charset="0"/>
                  </a:rPr>
                  <a:t> je 𝑓′(𝑥) &gt; 0, za </a:t>
                </a:r>
                <a:r>
                  <a:rPr lang="en-GB" sz="2000" dirty="0" err="1">
                    <a:latin typeface="+mj-lt"/>
                    <a:cs typeface="Times New Roman" panose="02020603050405020304" pitchFamily="18" charset="0"/>
                  </a:rPr>
                  <a:t>svako</a:t>
                </a:r>
                <a:r>
                  <a:rPr lang="en-GB" sz="2000" dirty="0">
                    <a:latin typeface="+mj-lt"/>
                    <a:cs typeface="Times New Roman" panose="02020603050405020304" pitchFamily="18" charset="0"/>
                  </a:rPr>
                  <a:t> 𝑥 ∈ (𝑎, 𝑏), </a:t>
                </a:r>
                <a:r>
                  <a:rPr lang="en-GB" sz="2000" dirty="0" err="1">
                    <a:latin typeface="+mj-lt"/>
                    <a:cs typeface="Times New Roman" panose="02020603050405020304" pitchFamily="18" charset="0"/>
                  </a:rPr>
                  <a:t>tada</a:t>
                </a:r>
                <a:r>
                  <a:rPr lang="en-GB" sz="2000" dirty="0">
                    <a:latin typeface="+mj-lt"/>
                    <a:cs typeface="Times New Roman" panose="02020603050405020304" pitchFamily="18" charset="0"/>
                  </a:rPr>
                  <a:t> je </a:t>
                </a:r>
                <a:r>
                  <a:rPr lang="en-GB" sz="2000" dirty="0" err="1">
                    <a:latin typeface="+mj-lt"/>
                    <a:cs typeface="Times New Roman" panose="02020603050405020304" pitchFamily="18" charset="0"/>
                  </a:rPr>
                  <a:t>funkcija</a:t>
                </a:r>
                <a:r>
                  <a:rPr lang="en-GB" sz="2000" dirty="0">
                    <a:latin typeface="+mj-lt"/>
                    <a:cs typeface="Times New Roman" panose="02020603050405020304" pitchFamily="18" charset="0"/>
                  </a:rPr>
                  <a:t> 𝑓 </a:t>
                </a:r>
                <a:r>
                  <a:rPr lang="en-GB" sz="2000" dirty="0" err="1">
                    <a:latin typeface="+mj-lt"/>
                    <a:cs typeface="Times New Roman" panose="02020603050405020304" pitchFamily="18" charset="0"/>
                  </a:rPr>
                  <a:t>rastuća</a:t>
                </a:r>
                <a:r>
                  <a:rPr lang="en-GB" sz="2000" dirty="0">
                    <a:latin typeface="+mj-lt"/>
                    <a:cs typeface="Times New Roman" panose="02020603050405020304" pitchFamily="18" charset="0"/>
                  </a:rPr>
                  <a:t> u tom </a:t>
                </a:r>
                <a:r>
                  <a:rPr lang="en-GB" sz="2000" dirty="0" err="1">
                    <a:latin typeface="+mj-lt"/>
                    <a:cs typeface="Times New Roman" panose="02020603050405020304" pitchFamily="18" charset="0"/>
                  </a:rPr>
                  <a:t>intervalu</a:t>
                </a:r>
                <a:r>
                  <a:rPr lang="en-GB" sz="2000" dirty="0">
                    <a:latin typeface="+mj-lt"/>
                    <a:cs typeface="Times New Roman" panose="02020603050405020304" pitchFamily="18" charset="0"/>
                  </a:rPr>
                  <a:t>. </a:t>
                </a:r>
                <a:r>
                  <a:rPr lang="en-GB" sz="2000" dirty="0" err="1">
                    <a:latin typeface="+mj-lt"/>
                    <a:cs typeface="Times New Roman" panose="02020603050405020304" pitchFamily="18" charset="0"/>
                  </a:rPr>
                  <a:t>Ako</a:t>
                </a:r>
                <a:r>
                  <a:rPr lang="en-GB" sz="2000" dirty="0">
                    <a:latin typeface="+mj-lt"/>
                    <a:cs typeface="Times New Roman" panose="02020603050405020304" pitchFamily="18" charset="0"/>
                  </a:rPr>
                  <a:t> je 𝑓′(𝑥) &lt; 0, za </a:t>
                </a:r>
                <a:r>
                  <a:rPr lang="en-GB" sz="2000" dirty="0" err="1">
                    <a:latin typeface="+mj-lt"/>
                    <a:cs typeface="Times New Roman" panose="02020603050405020304" pitchFamily="18" charset="0"/>
                  </a:rPr>
                  <a:t>svako</a:t>
                </a:r>
                <a:r>
                  <a:rPr lang="en-GB" sz="2000" dirty="0">
                    <a:latin typeface="+mj-lt"/>
                    <a:cs typeface="Times New Roman" panose="02020603050405020304" pitchFamily="18" charset="0"/>
                  </a:rPr>
                  <a:t> 𝑥 ∈ (𝑎, 𝑏), </a:t>
                </a:r>
                <a:r>
                  <a:rPr lang="en-GB" sz="2000" dirty="0" err="1">
                    <a:latin typeface="+mj-lt"/>
                    <a:cs typeface="Times New Roman" panose="02020603050405020304" pitchFamily="18" charset="0"/>
                  </a:rPr>
                  <a:t>onda</a:t>
                </a:r>
                <a:r>
                  <a:rPr lang="en-GB" sz="2000" dirty="0">
                    <a:latin typeface="+mj-lt"/>
                    <a:cs typeface="Times New Roman" panose="02020603050405020304" pitchFamily="18" charset="0"/>
                  </a:rPr>
                  <a:t> je </a:t>
                </a:r>
                <a:r>
                  <a:rPr lang="en-GB" sz="2000" dirty="0" err="1">
                    <a:latin typeface="+mj-lt"/>
                    <a:cs typeface="Times New Roman" panose="02020603050405020304" pitchFamily="18" charset="0"/>
                  </a:rPr>
                  <a:t>funkcija</a:t>
                </a:r>
                <a:r>
                  <a:rPr lang="en-GB" sz="2000" dirty="0">
                    <a:latin typeface="+mj-lt"/>
                    <a:cs typeface="Times New Roman" panose="02020603050405020304" pitchFamily="18" charset="0"/>
                  </a:rPr>
                  <a:t> 𝑓 </a:t>
                </a:r>
                <a:r>
                  <a:rPr lang="en-GB" sz="2000" dirty="0" err="1">
                    <a:latin typeface="+mj-lt"/>
                    <a:cs typeface="Times New Roman" panose="02020603050405020304" pitchFamily="18" charset="0"/>
                  </a:rPr>
                  <a:t>opadajuća</a:t>
                </a:r>
                <a:r>
                  <a:rPr lang="en-GB" sz="2000" dirty="0">
                    <a:latin typeface="+mj-lt"/>
                    <a:cs typeface="Times New Roman" panose="02020603050405020304" pitchFamily="18" charset="0"/>
                  </a:rPr>
                  <a:t> u tom </a:t>
                </a:r>
                <a:r>
                  <a:rPr lang="en-GB" sz="2000" dirty="0" err="1">
                    <a:latin typeface="+mj-lt"/>
                    <a:cs typeface="Times New Roman" panose="02020603050405020304" pitchFamily="18" charset="0"/>
                  </a:rPr>
                  <a:t>intervalu</a:t>
                </a:r>
                <a:r>
                  <a:rPr lang="en-GB" sz="2000" dirty="0">
                    <a:latin typeface="+mj-lt"/>
                    <a:cs typeface="Times New Roman" panose="02020603050405020304" pitchFamily="18" charset="0"/>
                  </a:rPr>
                  <a:t>. U </a:t>
                </a:r>
                <a:r>
                  <a:rPr lang="en-GB" sz="2000" dirty="0" err="1">
                    <a:latin typeface="+mj-lt"/>
                    <a:cs typeface="Times New Roman" panose="02020603050405020304" pitchFamily="18" charset="0"/>
                  </a:rPr>
                  <a:t>tački</a:t>
                </a:r>
                <a:r>
                  <a:rPr lang="en-GB" sz="2000" dirty="0">
                    <a:latin typeface="+mj-lt"/>
                    <a:cs typeface="Times New Roman" panose="02020603050405020304" pitchFamily="18" charset="0"/>
                  </a:rPr>
                  <a:t> 𝑓′(𝑥) = 0 </a:t>
                </a:r>
                <a:r>
                  <a:rPr lang="en-GB" sz="2000" dirty="0" err="1">
                    <a:latin typeface="+mj-lt"/>
                    <a:cs typeface="Times New Roman" panose="02020603050405020304" pitchFamily="18" charset="0"/>
                  </a:rPr>
                  <a:t>nalazi</a:t>
                </a:r>
                <a:r>
                  <a:rPr lang="en-GB" sz="2000" dirty="0">
                    <a:latin typeface="+mj-lt"/>
                    <a:cs typeface="Times New Roman" panose="02020603050405020304" pitchFamily="18" charset="0"/>
                  </a:rPr>
                  <a:t> se </a:t>
                </a:r>
                <a:r>
                  <a:rPr lang="en-GB" sz="2000" dirty="0" err="1">
                    <a:latin typeface="+mj-lt"/>
                    <a:cs typeface="Times New Roman" panose="02020603050405020304" pitchFamily="18" charset="0"/>
                  </a:rPr>
                  <a:t>maksimum</a:t>
                </a:r>
                <a:r>
                  <a:rPr lang="en-GB" sz="2000" dirty="0">
                    <a:latin typeface="+mj-lt"/>
                    <a:cs typeface="Times New Roman" panose="02020603050405020304" pitchFamily="18" charset="0"/>
                  </a:rPr>
                  <a:t> </a:t>
                </a:r>
                <a:r>
                  <a:rPr lang="en-GB" sz="2000" dirty="0" err="1">
                    <a:latin typeface="+mj-lt"/>
                    <a:cs typeface="Times New Roman" panose="02020603050405020304" pitchFamily="18" charset="0"/>
                  </a:rPr>
                  <a:t>ili</a:t>
                </a:r>
                <a:r>
                  <a:rPr lang="en-GB" sz="2000" dirty="0">
                    <a:latin typeface="+mj-lt"/>
                    <a:cs typeface="Times New Roman" panose="02020603050405020304" pitchFamily="18" charset="0"/>
                  </a:rPr>
                  <a:t> minimum </a:t>
                </a:r>
                <a:r>
                  <a:rPr lang="en-GB" sz="2000" dirty="0" err="1">
                    <a:latin typeface="+mj-lt"/>
                    <a:cs typeface="Times New Roman" panose="02020603050405020304" pitchFamily="18" charset="0"/>
                  </a:rPr>
                  <a:t>funkcije</a:t>
                </a:r>
                <a:r>
                  <a:rPr lang="en-GB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1012" y="622398"/>
                <a:ext cx="10758196" cy="5613203"/>
              </a:xfrm>
              <a:prstGeom prst="rect">
                <a:avLst/>
              </a:prstGeom>
              <a:blipFill rotWithShape="1">
                <a:blip r:embed="rId2"/>
                <a:stretch>
                  <a:fillRect l="-624" t="-5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  <a:endParaRPr lang="en-US">
                  <a:noFill/>
                </a:endParaRPr>
              </a:p>
            </p:txBody>
          </p:sp>
        </mc:Fallback>
      </mc:AlternateContent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Primjeri</a:t>
            </a:r>
            <a:r>
              <a:rPr lang="en-US" dirty="0"/>
              <a:t> </a:t>
            </a:r>
            <a:r>
              <a:rPr lang="en-US" dirty="0" err="1"/>
              <a:t>riješenih</a:t>
            </a:r>
            <a:r>
              <a:rPr lang="en-US" dirty="0"/>
              <a:t> </a:t>
            </a:r>
            <a:r>
              <a:rPr lang="en-US" dirty="0" err="1"/>
              <a:t>zadataka</a:t>
            </a:r>
            <a:r>
              <a:rPr lang="en-US" dirty="0"/>
              <a:t>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371600" y="1698171"/>
            <a:ext cx="6382139" cy="4637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1">
                <a:lumMod val="40000"/>
                <a:lumOff val="60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460823"/>
            <a:ext cx="6434358" cy="5112009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Crop</Template>
  <TotalTime>0</TotalTime>
  <Words>2298</Words>
  <Application>Microsoft Office PowerPoint</Application>
  <PresentationFormat>Widescreen</PresentationFormat>
  <Paragraphs>78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Crop</vt:lpstr>
      <vt:lpstr>Primjena izvoda u svakodnevnom životu</vt:lpstr>
      <vt:lpstr>Osnovna definicija izvoda:</vt:lpstr>
      <vt:lpstr>Izvod funkcije:</vt:lpstr>
      <vt:lpstr>PowerPoint Presentation</vt:lpstr>
      <vt:lpstr>Geometrijski prikaz izvoda:</vt:lpstr>
      <vt:lpstr>Pet teorema matematičkih izvoda i tok funkcije:</vt:lpstr>
      <vt:lpstr>PowerPoint Presentation</vt:lpstr>
      <vt:lpstr>PowerPoint Presentation</vt:lpstr>
      <vt:lpstr>Primjeri riješenih zadataka:</vt:lpstr>
      <vt:lpstr>PowerPoint Presentation</vt:lpstr>
      <vt:lpstr>PowerPoint Presentation</vt:lpstr>
      <vt:lpstr>PowerPoint Presentation</vt:lpstr>
      <vt:lpstr>PowerPoint Presentation</vt:lpstr>
      <vt:lpstr>Praktična primjena izvoda u svakodnevnom životu: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Primjena izvoda u svakodnevnom životu</dc:title>
  <dc:creator>Zvezdana</dc:creator>
  <cp:lastModifiedBy>gordana pejovic</cp:lastModifiedBy>
  <cp:revision>89</cp:revision>
  <dcterms:created xsi:type="dcterms:W3CDTF">2021-01-31T22:49:00Z</dcterms:created>
  <dcterms:modified xsi:type="dcterms:W3CDTF">2021-04-23T23:45:11Z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1033-11.2.0.9070</vt:lpwstr>
  </property>
</Properties>
</file>