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76" r:id="rId4"/>
    <p:sldId id="277" r:id="rId5"/>
    <p:sldId id="278" r:id="rId6"/>
    <p:sldId id="275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6312"/>
    <a:srgbClr val="30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6" autoAdjust="0"/>
    <p:restoredTop sz="94660"/>
  </p:normalViewPr>
  <p:slideViewPr>
    <p:cSldViewPr snapToGrid="0">
      <p:cViewPr>
        <p:scale>
          <a:sx n="69" d="100"/>
          <a:sy n="69" d="100"/>
        </p:scale>
        <p:origin x="-9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B9EAA-10A4-4405-B63D-892CF4A76E3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F61A240-92E8-4F91-98B1-EE0871981E1E}">
      <dgm:prSet phldrT="[Text]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GB" b="1" dirty="0" err="1" smtClean="0"/>
            <a:t>Ja</a:t>
          </a:r>
          <a:r>
            <a:rPr lang="sr-Latn-CS" b="1" dirty="0" smtClean="0"/>
            <a:t>čina zvuka</a:t>
          </a:r>
          <a:endParaRPr lang="en-GB" b="1" dirty="0"/>
        </a:p>
      </dgm:t>
    </dgm:pt>
    <dgm:pt modelId="{FFE57C32-C5E5-4442-A532-29E8631FBA02}" type="parTrans" cxnId="{22BD413B-5C91-4719-A10A-640B10E7B35D}">
      <dgm:prSet/>
      <dgm:spPr/>
      <dgm:t>
        <a:bodyPr/>
        <a:lstStyle/>
        <a:p>
          <a:endParaRPr lang="en-GB"/>
        </a:p>
      </dgm:t>
    </dgm:pt>
    <dgm:pt modelId="{D3710A3A-0071-4553-98B3-F636D238105C}" type="sibTrans" cxnId="{22BD413B-5C91-4719-A10A-640B10E7B35D}">
      <dgm:prSet/>
      <dgm:spPr/>
      <dgm:t>
        <a:bodyPr/>
        <a:lstStyle/>
        <a:p>
          <a:endParaRPr lang="en-GB"/>
        </a:p>
      </dgm:t>
    </dgm:pt>
    <dgm:pt modelId="{01031EAA-58B5-4AFD-877C-B4AEE3DDC02B}">
      <dgm:prSet phldrT="[Text]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sr-Latn-CS" b="1" dirty="0" smtClean="0"/>
            <a:t>Boja zvuka</a:t>
          </a:r>
          <a:endParaRPr lang="en-GB" b="1" dirty="0"/>
        </a:p>
      </dgm:t>
    </dgm:pt>
    <dgm:pt modelId="{D6BE0853-B22E-4C24-B037-BC8092FCD2AF}" type="parTrans" cxnId="{02635F12-E823-4445-8D6C-B43E9A29786A}">
      <dgm:prSet/>
      <dgm:spPr/>
      <dgm:t>
        <a:bodyPr/>
        <a:lstStyle/>
        <a:p>
          <a:endParaRPr lang="en-GB"/>
        </a:p>
      </dgm:t>
    </dgm:pt>
    <dgm:pt modelId="{0C095D45-77F6-487D-8FBC-531DB6EA5A8B}" type="sibTrans" cxnId="{02635F12-E823-4445-8D6C-B43E9A29786A}">
      <dgm:prSet/>
      <dgm:spPr/>
      <dgm:t>
        <a:bodyPr/>
        <a:lstStyle/>
        <a:p>
          <a:endParaRPr lang="en-GB"/>
        </a:p>
      </dgm:t>
    </dgm:pt>
    <dgm:pt modelId="{82F38165-4426-4D8F-846B-9753C068E1D1}">
      <dgm:prSet phldrT="[Text]"/>
      <dgm:spPr>
        <a:solidFill>
          <a:srgbClr val="7030A0">
            <a:alpha val="90000"/>
          </a:srgbClr>
        </a:solidFill>
        <a:ln>
          <a:solidFill>
            <a:srgbClr val="7030A0"/>
          </a:solidFill>
        </a:ln>
      </dgm:spPr>
      <dgm:t>
        <a:bodyPr/>
        <a:lstStyle/>
        <a:p>
          <a:r>
            <a:rPr lang="sr-Latn-CS" b="1" dirty="0" smtClean="0"/>
            <a:t>Visina tona</a:t>
          </a:r>
          <a:endParaRPr lang="en-GB" b="1" dirty="0"/>
        </a:p>
      </dgm:t>
    </dgm:pt>
    <dgm:pt modelId="{222884AE-2A35-4337-90AA-4290863F0E72}" type="parTrans" cxnId="{2967E8CD-58BA-4D7A-83EE-4120AFF4382D}">
      <dgm:prSet/>
      <dgm:spPr/>
      <dgm:t>
        <a:bodyPr/>
        <a:lstStyle/>
        <a:p>
          <a:endParaRPr lang="en-GB"/>
        </a:p>
      </dgm:t>
    </dgm:pt>
    <dgm:pt modelId="{138DB34F-AAE3-485B-AAD0-159AF2B49243}" type="sibTrans" cxnId="{2967E8CD-58BA-4D7A-83EE-4120AFF4382D}">
      <dgm:prSet/>
      <dgm:spPr/>
      <dgm:t>
        <a:bodyPr/>
        <a:lstStyle/>
        <a:p>
          <a:endParaRPr lang="en-GB"/>
        </a:p>
      </dgm:t>
    </dgm:pt>
    <dgm:pt modelId="{1E787478-757C-43A9-8E6B-5880061FBD82}" type="pres">
      <dgm:prSet presAssocID="{A50B9EAA-10A4-4405-B63D-892CF4A76E34}" presName="compositeShape" presStyleCnt="0">
        <dgm:presLayoutVars>
          <dgm:dir/>
          <dgm:resizeHandles/>
        </dgm:presLayoutVars>
      </dgm:prSet>
      <dgm:spPr/>
    </dgm:pt>
    <dgm:pt modelId="{1D8AB97B-7125-4F9E-8A52-D693F5E5DF15}" type="pres">
      <dgm:prSet presAssocID="{A50B9EAA-10A4-4405-B63D-892CF4A76E34}" presName="pyramid" presStyleLbl="node1" presStyleIdx="0" presStyleCnt="1"/>
      <dgm:spPr>
        <a:solidFill>
          <a:srgbClr val="00B050"/>
        </a:solidFill>
      </dgm:spPr>
    </dgm:pt>
    <dgm:pt modelId="{1D8939BB-93D2-4D27-8FA2-D9AA6EF211B9}" type="pres">
      <dgm:prSet presAssocID="{A50B9EAA-10A4-4405-B63D-892CF4A76E34}" presName="theList" presStyleCnt="0"/>
      <dgm:spPr/>
    </dgm:pt>
    <dgm:pt modelId="{4115B17F-1EE5-4B7B-BE1B-DEBE4AB9F31A}" type="pres">
      <dgm:prSet presAssocID="{CF61A240-92E8-4F91-98B1-EE0871981E1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E8961C-4C20-409D-B277-C12FC046325A}" type="pres">
      <dgm:prSet presAssocID="{CF61A240-92E8-4F91-98B1-EE0871981E1E}" presName="aSpace" presStyleCnt="0"/>
      <dgm:spPr/>
    </dgm:pt>
    <dgm:pt modelId="{41106522-9CA4-47FA-AA34-FB8E480AC20D}" type="pres">
      <dgm:prSet presAssocID="{01031EAA-58B5-4AFD-877C-B4AEE3DDC02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C6B713-D0DD-4A28-8159-6660B56D16B9}" type="pres">
      <dgm:prSet presAssocID="{01031EAA-58B5-4AFD-877C-B4AEE3DDC02B}" presName="aSpace" presStyleCnt="0"/>
      <dgm:spPr/>
    </dgm:pt>
    <dgm:pt modelId="{09CA8E81-66C6-4276-9755-CE1CCAFECDAE}" type="pres">
      <dgm:prSet presAssocID="{82F38165-4426-4D8F-846B-9753C068E1D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4E0711-471A-4E7F-869C-68201D08A639}" type="pres">
      <dgm:prSet presAssocID="{82F38165-4426-4D8F-846B-9753C068E1D1}" presName="aSpace" presStyleCnt="0"/>
      <dgm:spPr/>
    </dgm:pt>
  </dgm:ptLst>
  <dgm:cxnLst>
    <dgm:cxn modelId="{15B3CF4C-44FA-4C16-87AD-541A91FAA2BC}" type="presOf" srcId="{CF61A240-92E8-4F91-98B1-EE0871981E1E}" destId="{4115B17F-1EE5-4B7B-BE1B-DEBE4AB9F31A}" srcOrd="0" destOrd="0" presId="urn:microsoft.com/office/officeart/2005/8/layout/pyramid2"/>
    <dgm:cxn modelId="{02635F12-E823-4445-8D6C-B43E9A29786A}" srcId="{A50B9EAA-10A4-4405-B63D-892CF4A76E34}" destId="{01031EAA-58B5-4AFD-877C-B4AEE3DDC02B}" srcOrd="1" destOrd="0" parTransId="{D6BE0853-B22E-4C24-B037-BC8092FCD2AF}" sibTransId="{0C095D45-77F6-487D-8FBC-531DB6EA5A8B}"/>
    <dgm:cxn modelId="{2967E8CD-58BA-4D7A-83EE-4120AFF4382D}" srcId="{A50B9EAA-10A4-4405-B63D-892CF4A76E34}" destId="{82F38165-4426-4D8F-846B-9753C068E1D1}" srcOrd="2" destOrd="0" parTransId="{222884AE-2A35-4337-90AA-4290863F0E72}" sibTransId="{138DB34F-AAE3-485B-AAD0-159AF2B49243}"/>
    <dgm:cxn modelId="{E3E04819-6758-40FB-BBD9-E033C42AC5F5}" type="presOf" srcId="{82F38165-4426-4D8F-846B-9753C068E1D1}" destId="{09CA8E81-66C6-4276-9755-CE1CCAFECDAE}" srcOrd="0" destOrd="0" presId="urn:microsoft.com/office/officeart/2005/8/layout/pyramid2"/>
    <dgm:cxn modelId="{D814AE69-8F11-43A9-B403-1E5D91F93F1E}" type="presOf" srcId="{01031EAA-58B5-4AFD-877C-B4AEE3DDC02B}" destId="{41106522-9CA4-47FA-AA34-FB8E480AC20D}" srcOrd="0" destOrd="0" presId="urn:microsoft.com/office/officeart/2005/8/layout/pyramid2"/>
    <dgm:cxn modelId="{88A863AB-23E1-4915-A5B7-6C65A2F71276}" type="presOf" srcId="{A50B9EAA-10A4-4405-B63D-892CF4A76E34}" destId="{1E787478-757C-43A9-8E6B-5880061FBD82}" srcOrd="0" destOrd="0" presId="urn:microsoft.com/office/officeart/2005/8/layout/pyramid2"/>
    <dgm:cxn modelId="{22BD413B-5C91-4719-A10A-640B10E7B35D}" srcId="{A50B9EAA-10A4-4405-B63D-892CF4A76E34}" destId="{CF61A240-92E8-4F91-98B1-EE0871981E1E}" srcOrd="0" destOrd="0" parTransId="{FFE57C32-C5E5-4442-A532-29E8631FBA02}" sibTransId="{D3710A3A-0071-4553-98B3-F636D238105C}"/>
    <dgm:cxn modelId="{F0E7DED5-CE92-4C73-A841-DAD9D53FE6EE}" type="presParOf" srcId="{1E787478-757C-43A9-8E6B-5880061FBD82}" destId="{1D8AB97B-7125-4F9E-8A52-D693F5E5DF15}" srcOrd="0" destOrd="0" presId="urn:microsoft.com/office/officeart/2005/8/layout/pyramid2"/>
    <dgm:cxn modelId="{0816C11B-8D4B-4932-AC89-897037C6D350}" type="presParOf" srcId="{1E787478-757C-43A9-8E6B-5880061FBD82}" destId="{1D8939BB-93D2-4D27-8FA2-D9AA6EF211B9}" srcOrd="1" destOrd="0" presId="urn:microsoft.com/office/officeart/2005/8/layout/pyramid2"/>
    <dgm:cxn modelId="{5218C8DF-C2B1-40EA-B61C-03EA8266CCA4}" type="presParOf" srcId="{1D8939BB-93D2-4D27-8FA2-D9AA6EF211B9}" destId="{4115B17F-1EE5-4B7B-BE1B-DEBE4AB9F31A}" srcOrd="0" destOrd="0" presId="urn:microsoft.com/office/officeart/2005/8/layout/pyramid2"/>
    <dgm:cxn modelId="{DE5F83CE-9BEB-4CFE-8A57-466C9B758A81}" type="presParOf" srcId="{1D8939BB-93D2-4D27-8FA2-D9AA6EF211B9}" destId="{B5E8961C-4C20-409D-B277-C12FC046325A}" srcOrd="1" destOrd="0" presId="urn:microsoft.com/office/officeart/2005/8/layout/pyramid2"/>
    <dgm:cxn modelId="{8E499C0A-209B-4716-87ED-C76D639C09A4}" type="presParOf" srcId="{1D8939BB-93D2-4D27-8FA2-D9AA6EF211B9}" destId="{41106522-9CA4-47FA-AA34-FB8E480AC20D}" srcOrd="2" destOrd="0" presId="urn:microsoft.com/office/officeart/2005/8/layout/pyramid2"/>
    <dgm:cxn modelId="{8B7F07C0-7E9B-410F-8FFC-70196764DAAA}" type="presParOf" srcId="{1D8939BB-93D2-4D27-8FA2-D9AA6EF211B9}" destId="{2EC6B713-D0DD-4A28-8159-6660B56D16B9}" srcOrd="3" destOrd="0" presId="urn:microsoft.com/office/officeart/2005/8/layout/pyramid2"/>
    <dgm:cxn modelId="{D83853CE-736B-4873-90C3-C2C0B0BB2C67}" type="presParOf" srcId="{1D8939BB-93D2-4D27-8FA2-D9AA6EF211B9}" destId="{09CA8E81-66C6-4276-9755-CE1CCAFECDAE}" srcOrd="4" destOrd="0" presId="urn:microsoft.com/office/officeart/2005/8/layout/pyramid2"/>
    <dgm:cxn modelId="{4EC06C01-A195-4808-B38E-EF90AC25D9DE}" type="presParOf" srcId="{1D8939BB-93D2-4D27-8FA2-D9AA6EF211B9}" destId="{F44E0711-471A-4E7F-869C-68201D08A63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A4D305-FD50-4BFE-8DC1-7C3E81E0C53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47458A-4B4F-49F5-9684-6AAE7589C84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r-Latn-CS" b="1" u="none" dirty="0" smtClean="0"/>
            <a:t>Zvuk</a:t>
          </a:r>
          <a:endParaRPr lang="en-GB" b="1" u="none" dirty="0"/>
        </a:p>
      </dgm:t>
    </dgm:pt>
    <dgm:pt modelId="{10F00496-848E-4CB9-9197-C272C4CF0827}" type="parTrans" cxnId="{8D1DA60E-16CB-412C-B0A1-118B6EAC6B71}">
      <dgm:prSet/>
      <dgm:spPr/>
      <dgm:t>
        <a:bodyPr/>
        <a:lstStyle/>
        <a:p>
          <a:endParaRPr lang="en-GB"/>
        </a:p>
      </dgm:t>
    </dgm:pt>
    <dgm:pt modelId="{7D376F32-19AD-4A77-B2AF-24F7FF4FC9F4}" type="sibTrans" cxnId="{8D1DA60E-16CB-412C-B0A1-118B6EAC6B71}">
      <dgm:prSet/>
      <dgm:spPr/>
      <dgm:t>
        <a:bodyPr/>
        <a:lstStyle/>
        <a:p>
          <a:endParaRPr lang="en-GB"/>
        </a:p>
      </dgm:t>
    </dgm:pt>
    <dgm:pt modelId="{2A9C5A07-9CC5-42C8-A8D8-9AE39DF0011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r-Latn-CS" dirty="0" smtClean="0"/>
            <a:t>Čovjek čulom sluha registruje zvučne talase čija frekvencija iznosi od 20Hz do </a:t>
          </a:r>
          <a:r>
            <a:rPr lang="sr-Latn-CS" dirty="0" smtClean="0"/>
            <a:t>20000Hz</a:t>
          </a:r>
          <a:r>
            <a:rPr lang="en-GB" dirty="0" smtClean="0"/>
            <a:t>.</a:t>
          </a:r>
          <a:endParaRPr lang="en-GB" dirty="0"/>
        </a:p>
      </dgm:t>
    </dgm:pt>
    <dgm:pt modelId="{25DBCD18-07AD-4A9A-BD68-E9CF9C8CE2F7}" type="parTrans" cxnId="{D5A92FA6-5671-4910-A9A1-40DBCD372AFE}">
      <dgm:prSet/>
      <dgm:spPr/>
      <dgm:t>
        <a:bodyPr/>
        <a:lstStyle/>
        <a:p>
          <a:endParaRPr lang="en-GB"/>
        </a:p>
      </dgm:t>
    </dgm:pt>
    <dgm:pt modelId="{22E8B4D0-6802-48CF-8AFA-189DC19738FD}" type="sibTrans" cxnId="{D5A92FA6-5671-4910-A9A1-40DBCD372AFE}">
      <dgm:prSet/>
      <dgm:spPr/>
      <dgm:t>
        <a:bodyPr/>
        <a:lstStyle/>
        <a:p>
          <a:endParaRPr lang="en-GB"/>
        </a:p>
      </dgm:t>
    </dgm:pt>
    <dgm:pt modelId="{41F69495-92EA-4881-84D8-AA7C01405B4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sr-Latn-CS" b="1" dirty="0" smtClean="0"/>
            <a:t>Infrazvuk</a:t>
          </a:r>
          <a:endParaRPr lang="en-GB" b="1" dirty="0"/>
        </a:p>
      </dgm:t>
    </dgm:pt>
    <dgm:pt modelId="{F4F77AFB-9058-45C0-B022-148E635B4B87}" type="parTrans" cxnId="{276156A4-B430-4871-9604-D2FBA0A7BBED}">
      <dgm:prSet/>
      <dgm:spPr/>
      <dgm:t>
        <a:bodyPr/>
        <a:lstStyle/>
        <a:p>
          <a:endParaRPr lang="en-GB"/>
        </a:p>
      </dgm:t>
    </dgm:pt>
    <dgm:pt modelId="{EE89F9B8-F008-4485-914C-40AA0D428CFE}" type="sibTrans" cxnId="{276156A4-B430-4871-9604-D2FBA0A7BBED}">
      <dgm:prSet/>
      <dgm:spPr/>
      <dgm:t>
        <a:bodyPr/>
        <a:lstStyle/>
        <a:p>
          <a:endParaRPr lang="en-GB"/>
        </a:p>
      </dgm:t>
    </dgm:pt>
    <dgm:pt modelId="{B7B1A044-5EB3-4A83-BC0E-79D0B5B6E096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sr-Latn-CS" dirty="0" smtClean="0"/>
            <a:t>Zvučni talasi frekvencija manjih od </a:t>
          </a:r>
          <a:r>
            <a:rPr lang="sr-Latn-CS" dirty="0" smtClean="0"/>
            <a:t>20Hz</a:t>
          </a:r>
          <a:r>
            <a:rPr lang="en-GB" dirty="0" smtClean="0"/>
            <a:t>.</a:t>
          </a:r>
          <a:endParaRPr lang="en-GB" dirty="0"/>
        </a:p>
      </dgm:t>
    </dgm:pt>
    <dgm:pt modelId="{708046D3-754A-4D80-9604-20B2CB41FC09}" type="parTrans" cxnId="{BEB58A57-ACEA-4D15-BA5C-70EB1A5012BE}">
      <dgm:prSet/>
      <dgm:spPr/>
      <dgm:t>
        <a:bodyPr/>
        <a:lstStyle/>
        <a:p>
          <a:endParaRPr lang="en-GB"/>
        </a:p>
      </dgm:t>
    </dgm:pt>
    <dgm:pt modelId="{4EAC655F-4C35-48AA-B0A4-6E6CD7A0E439}" type="sibTrans" cxnId="{BEB58A57-ACEA-4D15-BA5C-70EB1A5012BE}">
      <dgm:prSet/>
      <dgm:spPr/>
      <dgm:t>
        <a:bodyPr/>
        <a:lstStyle/>
        <a:p>
          <a:endParaRPr lang="en-GB"/>
        </a:p>
      </dgm:t>
    </dgm:pt>
    <dgm:pt modelId="{2C6144CA-AFEE-41F3-A850-382A94A644C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sr-Latn-CS" b="1" dirty="0" smtClean="0"/>
            <a:t>Ultrazvuk</a:t>
          </a:r>
          <a:endParaRPr lang="en-GB" b="1" dirty="0"/>
        </a:p>
      </dgm:t>
    </dgm:pt>
    <dgm:pt modelId="{5C17E26B-D6AD-49D8-8E84-F766629FAAFA}" type="parTrans" cxnId="{B033E10C-367F-4F15-A948-41C9FA3038A1}">
      <dgm:prSet/>
      <dgm:spPr/>
      <dgm:t>
        <a:bodyPr/>
        <a:lstStyle/>
        <a:p>
          <a:endParaRPr lang="en-GB"/>
        </a:p>
      </dgm:t>
    </dgm:pt>
    <dgm:pt modelId="{7C5EEE25-2037-456F-9ABE-F16A95FECBAE}" type="sibTrans" cxnId="{B033E10C-367F-4F15-A948-41C9FA3038A1}">
      <dgm:prSet/>
      <dgm:spPr/>
      <dgm:t>
        <a:bodyPr/>
        <a:lstStyle/>
        <a:p>
          <a:endParaRPr lang="en-GB"/>
        </a:p>
      </dgm:t>
    </dgm:pt>
    <dgm:pt modelId="{F878D158-3E10-4D49-98DE-250AF3DCB9E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sr-Latn-CS" dirty="0" smtClean="0"/>
            <a:t>Zvučni talasi frekvencija većih od 20kHz.</a:t>
          </a:r>
          <a:endParaRPr lang="en-GB" dirty="0"/>
        </a:p>
      </dgm:t>
    </dgm:pt>
    <dgm:pt modelId="{318E33E0-A3E9-4FFC-A8F2-17112AB1C586}" type="parTrans" cxnId="{B6201FB1-1DD4-4E83-AE4D-A04E9663C119}">
      <dgm:prSet/>
      <dgm:spPr/>
      <dgm:t>
        <a:bodyPr/>
        <a:lstStyle/>
        <a:p>
          <a:endParaRPr lang="en-GB"/>
        </a:p>
      </dgm:t>
    </dgm:pt>
    <dgm:pt modelId="{F2458D5E-DD80-492F-A172-AD97F7D01918}" type="sibTrans" cxnId="{B6201FB1-1DD4-4E83-AE4D-A04E9663C119}">
      <dgm:prSet/>
      <dgm:spPr/>
      <dgm:t>
        <a:bodyPr/>
        <a:lstStyle/>
        <a:p>
          <a:endParaRPr lang="en-GB"/>
        </a:p>
      </dgm:t>
    </dgm:pt>
    <dgm:pt modelId="{2BAD6387-F8CE-4672-A8AB-B0E3C0260D4C}" type="pres">
      <dgm:prSet presAssocID="{30A4D305-FD50-4BFE-8DC1-7C3E81E0C5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57C3EE2-D8D6-4A69-A783-E8D7422FE847}" type="pres">
      <dgm:prSet presAssocID="{2247458A-4B4F-49F5-9684-6AAE7589C84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408A17-5C1F-4063-A778-53799E1EFD4B}" type="pres">
      <dgm:prSet presAssocID="{7D376F32-19AD-4A77-B2AF-24F7FF4FC9F4}" presName="sibTrans" presStyleCnt="0"/>
      <dgm:spPr/>
    </dgm:pt>
    <dgm:pt modelId="{BAAB4913-414D-4FBD-A3A9-1E901A7A6160}" type="pres">
      <dgm:prSet presAssocID="{41F69495-92EA-4881-84D8-AA7C01405B4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BD5442-9B28-4ACE-8330-F8509F30DBC2}" type="pres">
      <dgm:prSet presAssocID="{EE89F9B8-F008-4485-914C-40AA0D428CFE}" presName="sibTrans" presStyleCnt="0"/>
      <dgm:spPr/>
    </dgm:pt>
    <dgm:pt modelId="{732EB1B4-ED72-4B47-BF05-FD3B7ED80971}" type="pres">
      <dgm:prSet presAssocID="{2C6144CA-AFEE-41F3-A850-382A94A644C4}" presName="node" presStyleLbl="node1" presStyleIdx="2" presStyleCnt="3" custLinFactNeighborX="-5271" custLinFactNeighborY="6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76156A4-B430-4871-9604-D2FBA0A7BBED}" srcId="{30A4D305-FD50-4BFE-8DC1-7C3E81E0C530}" destId="{41F69495-92EA-4881-84D8-AA7C01405B40}" srcOrd="1" destOrd="0" parTransId="{F4F77AFB-9058-45C0-B022-148E635B4B87}" sibTransId="{EE89F9B8-F008-4485-914C-40AA0D428CFE}"/>
    <dgm:cxn modelId="{D1534E5E-3E1F-402B-AA44-7F66A7AC714A}" type="presOf" srcId="{41F69495-92EA-4881-84D8-AA7C01405B40}" destId="{BAAB4913-414D-4FBD-A3A9-1E901A7A6160}" srcOrd="0" destOrd="0" presId="urn:microsoft.com/office/officeart/2005/8/layout/hList6"/>
    <dgm:cxn modelId="{8D1DA60E-16CB-412C-B0A1-118B6EAC6B71}" srcId="{30A4D305-FD50-4BFE-8DC1-7C3E81E0C530}" destId="{2247458A-4B4F-49F5-9684-6AAE7589C841}" srcOrd="0" destOrd="0" parTransId="{10F00496-848E-4CB9-9197-C272C4CF0827}" sibTransId="{7D376F32-19AD-4A77-B2AF-24F7FF4FC9F4}"/>
    <dgm:cxn modelId="{3BED1C7F-0C12-4BC9-B7B6-12AD76F7C46B}" type="presOf" srcId="{30A4D305-FD50-4BFE-8DC1-7C3E81E0C530}" destId="{2BAD6387-F8CE-4672-A8AB-B0E3C0260D4C}" srcOrd="0" destOrd="0" presId="urn:microsoft.com/office/officeart/2005/8/layout/hList6"/>
    <dgm:cxn modelId="{5A264E53-4D7A-4D37-80EF-41313680B1F2}" type="presOf" srcId="{2247458A-4B4F-49F5-9684-6AAE7589C841}" destId="{357C3EE2-D8D6-4A69-A783-E8D7422FE847}" srcOrd="0" destOrd="0" presId="urn:microsoft.com/office/officeart/2005/8/layout/hList6"/>
    <dgm:cxn modelId="{6AEC55F1-1FF1-4B2B-A038-E2E15C4EB355}" type="presOf" srcId="{F878D158-3E10-4D49-98DE-250AF3DCB9E0}" destId="{732EB1B4-ED72-4B47-BF05-FD3B7ED80971}" srcOrd="0" destOrd="1" presId="urn:microsoft.com/office/officeart/2005/8/layout/hList6"/>
    <dgm:cxn modelId="{B033E10C-367F-4F15-A948-41C9FA3038A1}" srcId="{30A4D305-FD50-4BFE-8DC1-7C3E81E0C530}" destId="{2C6144CA-AFEE-41F3-A850-382A94A644C4}" srcOrd="2" destOrd="0" parTransId="{5C17E26B-D6AD-49D8-8E84-F766629FAAFA}" sibTransId="{7C5EEE25-2037-456F-9ABE-F16A95FECBAE}"/>
    <dgm:cxn modelId="{600CB9A0-59FD-49E4-AB62-2AAAB306FB89}" type="presOf" srcId="{B7B1A044-5EB3-4A83-BC0E-79D0B5B6E096}" destId="{BAAB4913-414D-4FBD-A3A9-1E901A7A6160}" srcOrd="0" destOrd="1" presId="urn:microsoft.com/office/officeart/2005/8/layout/hList6"/>
    <dgm:cxn modelId="{D5A92FA6-5671-4910-A9A1-40DBCD372AFE}" srcId="{2247458A-4B4F-49F5-9684-6AAE7589C841}" destId="{2A9C5A07-9CC5-42C8-A8D8-9AE39DF00119}" srcOrd="0" destOrd="0" parTransId="{25DBCD18-07AD-4A9A-BD68-E9CF9C8CE2F7}" sibTransId="{22E8B4D0-6802-48CF-8AFA-189DC19738FD}"/>
    <dgm:cxn modelId="{BEB58A57-ACEA-4D15-BA5C-70EB1A5012BE}" srcId="{41F69495-92EA-4881-84D8-AA7C01405B40}" destId="{B7B1A044-5EB3-4A83-BC0E-79D0B5B6E096}" srcOrd="0" destOrd="0" parTransId="{708046D3-754A-4D80-9604-20B2CB41FC09}" sibTransId="{4EAC655F-4C35-48AA-B0A4-6E6CD7A0E439}"/>
    <dgm:cxn modelId="{62D07C1C-27DC-4752-AD39-C7A6B5E1D668}" type="presOf" srcId="{2A9C5A07-9CC5-42C8-A8D8-9AE39DF00119}" destId="{357C3EE2-D8D6-4A69-A783-E8D7422FE847}" srcOrd="0" destOrd="1" presId="urn:microsoft.com/office/officeart/2005/8/layout/hList6"/>
    <dgm:cxn modelId="{B6201FB1-1DD4-4E83-AE4D-A04E9663C119}" srcId="{2C6144CA-AFEE-41F3-A850-382A94A644C4}" destId="{F878D158-3E10-4D49-98DE-250AF3DCB9E0}" srcOrd="0" destOrd="0" parTransId="{318E33E0-A3E9-4FFC-A8F2-17112AB1C586}" sibTransId="{F2458D5E-DD80-492F-A172-AD97F7D01918}"/>
    <dgm:cxn modelId="{6472FE40-15ED-4094-A008-3F0CB8D8EA46}" type="presOf" srcId="{2C6144CA-AFEE-41F3-A850-382A94A644C4}" destId="{732EB1B4-ED72-4B47-BF05-FD3B7ED80971}" srcOrd="0" destOrd="0" presId="urn:microsoft.com/office/officeart/2005/8/layout/hList6"/>
    <dgm:cxn modelId="{D8FC37BE-510A-4593-896E-A618097AC3C2}" type="presParOf" srcId="{2BAD6387-F8CE-4672-A8AB-B0E3C0260D4C}" destId="{357C3EE2-D8D6-4A69-A783-E8D7422FE847}" srcOrd="0" destOrd="0" presId="urn:microsoft.com/office/officeart/2005/8/layout/hList6"/>
    <dgm:cxn modelId="{919F7F1B-A7C2-46D2-BBE9-A400395C9A38}" type="presParOf" srcId="{2BAD6387-F8CE-4672-A8AB-B0E3C0260D4C}" destId="{2B408A17-5C1F-4063-A778-53799E1EFD4B}" srcOrd="1" destOrd="0" presId="urn:microsoft.com/office/officeart/2005/8/layout/hList6"/>
    <dgm:cxn modelId="{2E52DF7A-2FDF-4908-B810-7D778843C102}" type="presParOf" srcId="{2BAD6387-F8CE-4672-A8AB-B0E3C0260D4C}" destId="{BAAB4913-414D-4FBD-A3A9-1E901A7A6160}" srcOrd="2" destOrd="0" presId="urn:microsoft.com/office/officeart/2005/8/layout/hList6"/>
    <dgm:cxn modelId="{EC7CB0D6-913A-41BB-BB03-AA67CEA64F56}" type="presParOf" srcId="{2BAD6387-F8CE-4672-A8AB-B0E3C0260D4C}" destId="{8ABD5442-9B28-4ACE-8330-F8509F30DBC2}" srcOrd="3" destOrd="0" presId="urn:microsoft.com/office/officeart/2005/8/layout/hList6"/>
    <dgm:cxn modelId="{716F2645-B0F1-4784-A8D1-11228F3FE8C4}" type="presParOf" srcId="{2BAD6387-F8CE-4672-A8AB-B0E3C0260D4C}" destId="{732EB1B4-ED72-4B47-BF05-FD3B7ED8097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8AB97B-7125-4F9E-8A52-D693F5E5DF15}">
      <dsp:nvSpPr>
        <dsp:cNvPr id="0" name=""/>
        <dsp:cNvSpPr/>
      </dsp:nvSpPr>
      <dsp:spPr>
        <a:xfrm>
          <a:off x="1852352" y="0"/>
          <a:ext cx="5320146" cy="5320146"/>
        </a:xfrm>
        <a:prstGeom prst="triangle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5B17F-1EE5-4B7B-BE1B-DEBE4AB9F31A}">
      <dsp:nvSpPr>
        <dsp:cNvPr id="0" name=""/>
        <dsp:cNvSpPr/>
      </dsp:nvSpPr>
      <dsp:spPr>
        <a:xfrm>
          <a:off x="4512425" y="534872"/>
          <a:ext cx="3458094" cy="1259378"/>
        </a:xfrm>
        <a:prstGeom prst="roundRect">
          <a:avLst/>
        </a:prstGeom>
        <a:solidFill>
          <a:srgbClr val="FF0000">
            <a:alpha val="90000"/>
          </a:srgbClr>
        </a:solidFill>
        <a:ln w="1905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b="1" kern="1200" dirty="0" err="1" smtClean="0"/>
            <a:t>Ja</a:t>
          </a:r>
          <a:r>
            <a:rPr lang="sr-Latn-CS" sz="3700" b="1" kern="1200" dirty="0" smtClean="0"/>
            <a:t>čina zvuka</a:t>
          </a:r>
          <a:endParaRPr lang="en-GB" sz="3700" b="1" kern="1200" dirty="0"/>
        </a:p>
      </dsp:txBody>
      <dsp:txXfrm>
        <a:off x="4512425" y="534872"/>
        <a:ext cx="3458094" cy="1259378"/>
      </dsp:txXfrm>
    </dsp:sp>
    <dsp:sp modelId="{41106522-9CA4-47FA-AA34-FB8E480AC20D}">
      <dsp:nvSpPr>
        <dsp:cNvPr id="0" name=""/>
        <dsp:cNvSpPr/>
      </dsp:nvSpPr>
      <dsp:spPr>
        <a:xfrm>
          <a:off x="4512425" y="1951672"/>
          <a:ext cx="3458094" cy="1259378"/>
        </a:xfrm>
        <a:prstGeom prst="roundRect">
          <a:avLst/>
        </a:prstGeom>
        <a:solidFill>
          <a:srgbClr val="00B0F0">
            <a:alpha val="90000"/>
          </a:srgbClr>
        </a:solidFill>
        <a:ln w="1905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3700" b="1" kern="1200" dirty="0" smtClean="0"/>
            <a:t>Boja zvuka</a:t>
          </a:r>
          <a:endParaRPr lang="en-GB" sz="3700" b="1" kern="1200" dirty="0"/>
        </a:p>
      </dsp:txBody>
      <dsp:txXfrm>
        <a:off x="4512425" y="1951672"/>
        <a:ext cx="3458094" cy="1259378"/>
      </dsp:txXfrm>
    </dsp:sp>
    <dsp:sp modelId="{09CA8E81-66C6-4276-9755-CE1CCAFECDAE}">
      <dsp:nvSpPr>
        <dsp:cNvPr id="0" name=""/>
        <dsp:cNvSpPr/>
      </dsp:nvSpPr>
      <dsp:spPr>
        <a:xfrm>
          <a:off x="4512425" y="3368473"/>
          <a:ext cx="3458094" cy="1259378"/>
        </a:xfrm>
        <a:prstGeom prst="roundRect">
          <a:avLst/>
        </a:prstGeom>
        <a:solidFill>
          <a:srgbClr val="7030A0">
            <a:alpha val="90000"/>
          </a:srgbClr>
        </a:solidFill>
        <a:ln w="19050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3700" b="1" kern="1200" dirty="0" smtClean="0"/>
            <a:t>Visina tona</a:t>
          </a:r>
          <a:endParaRPr lang="en-GB" sz="3700" b="1" kern="1200" dirty="0"/>
        </a:p>
      </dsp:txBody>
      <dsp:txXfrm>
        <a:off x="4512425" y="3368473"/>
        <a:ext cx="3458094" cy="12593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7C3EE2-D8D6-4A69-A783-E8D7422FE847}">
      <dsp:nvSpPr>
        <dsp:cNvPr id="0" name=""/>
        <dsp:cNvSpPr/>
      </dsp:nvSpPr>
      <dsp:spPr>
        <a:xfrm rot="16200000">
          <a:off x="-550760" y="552108"/>
          <a:ext cx="4608512" cy="3504295"/>
        </a:xfrm>
        <a:prstGeom prst="flowChartManualOperation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253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3200" b="1" u="none" kern="1200" dirty="0" smtClean="0"/>
            <a:t>Zvuk</a:t>
          </a:r>
          <a:endParaRPr lang="en-GB" sz="3200" b="1" u="none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2500" kern="1200" dirty="0" smtClean="0"/>
            <a:t>Čovjek čulom sluha registruje zvučne talase čija frekvencija iznosi od 20Hz do </a:t>
          </a:r>
          <a:r>
            <a:rPr lang="sr-Latn-CS" sz="2500" kern="1200" dirty="0" smtClean="0"/>
            <a:t>20000Hz</a:t>
          </a:r>
          <a:r>
            <a:rPr lang="en-GB" sz="2500" kern="1200" dirty="0" smtClean="0"/>
            <a:t>.</a:t>
          </a:r>
          <a:endParaRPr lang="en-GB" sz="2500" kern="1200" dirty="0"/>
        </a:p>
      </dsp:txBody>
      <dsp:txXfrm rot="16200000">
        <a:off x="-550760" y="552108"/>
        <a:ext cx="4608512" cy="3504295"/>
      </dsp:txXfrm>
    </dsp:sp>
    <dsp:sp modelId="{BAAB4913-414D-4FBD-A3A9-1E901A7A6160}">
      <dsp:nvSpPr>
        <dsp:cNvPr id="0" name=""/>
        <dsp:cNvSpPr/>
      </dsp:nvSpPr>
      <dsp:spPr>
        <a:xfrm rot="16200000">
          <a:off x="3216357" y="552108"/>
          <a:ext cx="4608512" cy="3504295"/>
        </a:xfrm>
        <a:prstGeom prst="flowChartManualOperation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253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3200" b="1" kern="1200" dirty="0" smtClean="0"/>
            <a:t>Infrazvuk</a:t>
          </a:r>
          <a:endParaRPr lang="en-GB" sz="32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2500" kern="1200" dirty="0" smtClean="0"/>
            <a:t>Zvučni talasi frekvencija manjih od </a:t>
          </a:r>
          <a:r>
            <a:rPr lang="sr-Latn-CS" sz="2500" kern="1200" dirty="0" smtClean="0"/>
            <a:t>20Hz</a:t>
          </a:r>
          <a:r>
            <a:rPr lang="en-GB" sz="2500" kern="1200" dirty="0" smtClean="0"/>
            <a:t>.</a:t>
          </a:r>
          <a:endParaRPr lang="en-GB" sz="2500" kern="1200" dirty="0"/>
        </a:p>
      </dsp:txBody>
      <dsp:txXfrm rot="16200000">
        <a:off x="3216357" y="552108"/>
        <a:ext cx="4608512" cy="3504295"/>
      </dsp:txXfrm>
    </dsp:sp>
    <dsp:sp modelId="{732EB1B4-ED72-4B47-BF05-FD3B7ED80971}">
      <dsp:nvSpPr>
        <dsp:cNvPr id="0" name=""/>
        <dsp:cNvSpPr/>
      </dsp:nvSpPr>
      <dsp:spPr>
        <a:xfrm rot="16200000">
          <a:off x="6969621" y="552108"/>
          <a:ext cx="4608512" cy="3504295"/>
        </a:xfrm>
        <a:prstGeom prst="flowChartManualOperation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253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3200" b="1" kern="1200" dirty="0" smtClean="0"/>
            <a:t>Ultrazvuk</a:t>
          </a:r>
          <a:endParaRPr lang="en-GB" sz="32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2500" kern="1200" dirty="0" smtClean="0"/>
            <a:t>Zvučni talasi frekvencija većih od 20kHz.</a:t>
          </a:r>
          <a:endParaRPr lang="en-GB" sz="2500" kern="1200" dirty="0"/>
        </a:p>
      </dsp:txBody>
      <dsp:txXfrm rot="16200000">
        <a:off x="6969621" y="552108"/>
        <a:ext cx="4608512" cy="3504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8BC8D-858F-4394-9319-726E9D6970E4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92AC7-3EE0-485C-BC29-307FBB0E7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14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999" y="3702478"/>
            <a:ext cx="10390909" cy="1897655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n-US" b="1" dirty="0" smtClean="0">
                <a:ln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ZVU</a:t>
            </a:r>
            <a:r>
              <a:rPr lang="sr-Latn-CS" b="1" dirty="0" smtClean="0">
                <a:ln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ČNI TALAS I BUKA</a:t>
            </a:r>
            <a:endParaRPr lang="en-US" b="1" dirty="0">
              <a:ln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4109" y="5996580"/>
            <a:ext cx="5985165" cy="861420"/>
          </a:xfrm>
        </p:spPr>
        <p:txBody>
          <a:bodyPr>
            <a:normAutofit/>
          </a:bodyPr>
          <a:lstStyle/>
          <a:p>
            <a:r>
              <a:rPr lang="sr-Latn-ME" sz="2400" b="1" dirty="0"/>
              <a:t>          </a:t>
            </a:r>
            <a:r>
              <a:rPr lang="sr-Latn-ME" sz="2400" b="1" dirty="0" smtClean="0"/>
              <a:t>V</a:t>
            </a:r>
            <a:r>
              <a:rPr lang="sr-Latn-ME" sz="2400" b="1" cap="none" dirty="0" smtClean="0"/>
              <a:t>esna Ćalasan, dipl. </a:t>
            </a:r>
            <a:r>
              <a:rPr lang="sr-Latn-CS" sz="2400" b="1" cap="none" dirty="0" smtClean="0"/>
              <a:t>i</a:t>
            </a:r>
            <a:r>
              <a:rPr lang="sr-Latn-ME" sz="2400" b="1" cap="none" dirty="0" smtClean="0"/>
              <a:t>ng. </a:t>
            </a:r>
            <a:r>
              <a:rPr lang="sr-Latn-CS" sz="2400" b="1" cap="none" dirty="0" smtClean="0"/>
              <a:t>e</a:t>
            </a:r>
            <a:r>
              <a:rPr lang="sr-Latn-ME" sz="2400" b="1" cap="none" dirty="0" smtClean="0"/>
              <a:t>l.</a:t>
            </a:r>
            <a:endParaRPr lang="en-US" sz="2400" b="1" dirty="0"/>
          </a:p>
        </p:txBody>
      </p:sp>
      <p:pic>
        <p:nvPicPr>
          <p:cNvPr id="10" name="Picture 9" descr="CG534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7818" y="1"/>
            <a:ext cx="2202873" cy="21197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902036" y="0"/>
            <a:ext cx="6289964" cy="119149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068291" y="332509"/>
            <a:ext cx="6123709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GB" sz="2800" b="1" i="1" dirty="0" smtClean="0"/>
              <a:t>ELEKTROMOTORNI </a:t>
            </a:r>
            <a:r>
              <a:rPr lang="en-GB" sz="2800" b="1" i="1" dirty="0" smtClean="0"/>
              <a:t>POGONI</a:t>
            </a:r>
            <a:r>
              <a:rPr lang="sr-Latn-CS" sz="2800" b="1" i="1" dirty="0" smtClean="0"/>
              <a:t> (E3a</a:t>
            </a:r>
            <a:r>
              <a:rPr lang="sr-Latn-CS" sz="2800" b="1" i="1" dirty="0" smtClean="0"/>
              <a:t>)</a:t>
            </a:r>
          </a:p>
          <a:p>
            <a:pPr algn="ctr"/>
            <a:endParaRPr lang="en-GB" sz="2800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t="21818" b="14222"/>
          <a:stretch>
            <a:fillRect/>
          </a:stretch>
        </p:blipFill>
        <p:spPr bwMode="auto">
          <a:xfrm>
            <a:off x="2479964" y="1953994"/>
            <a:ext cx="7606145" cy="23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3230451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6" y="221673"/>
            <a:ext cx="10972800" cy="1052736"/>
          </a:xfrm>
        </p:spPr>
        <p:txBody>
          <a:bodyPr/>
          <a:lstStyle/>
          <a:p>
            <a:pPr algn="l"/>
            <a:r>
              <a:rPr lang="sr-Latn-CS" dirty="0" smtClean="0">
                <a:solidFill>
                  <a:srgbClr val="FFFF00"/>
                </a:solidFill>
              </a:rPr>
              <a:t>Zanimljivosti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20/04/2021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548875" y="376776"/>
            <a:ext cx="5088565" cy="523220"/>
          </a:xfrm>
          <a:prstGeom prst="rect">
            <a:avLst/>
          </a:prstGeom>
          <a:solidFill>
            <a:schemeClr val="accent4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sr-Latn-CS" sz="2800" b="1" dirty="0" smtClean="0">
                <a:solidFill>
                  <a:schemeClr val="bg1"/>
                </a:solidFill>
              </a:rPr>
              <a:t>  U svemiru nema zvuka!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113709"/>
            <a:ext cx="2543605" cy="193899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sr-Latn-CS" sz="2400" dirty="0" smtClean="0"/>
              <a:t>Muzičari filharmonija i orkestra često rano izgube čulo sluha.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1236" y="5288340"/>
            <a:ext cx="10945216" cy="1569660"/>
          </a:xfrm>
          <a:prstGeom prst="rect">
            <a:avLst/>
          </a:prstGeom>
          <a:solidFill>
            <a:srgbClr val="FF0000"/>
          </a:solidFill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sr-Latn-CS" sz="2400" dirty="0" smtClean="0"/>
              <a:t>Najjači zvuk u prirodi ikada zabilježen bio je erupcija vulkana Krakatau 1883.godine. Zvuk vulkana je odjeknuo 7 puta svijetom prije nego što je utihnuo, a mogao se čuti na udaljenosti od 6500km, dok su ljudi koji su živjeli na 160km od mjesta erupcije imali trajni gubitak sluha.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803929" y="3443032"/>
            <a:ext cx="5376597" cy="120032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 smtClean="0"/>
              <a:t>Plavi kitovi proizvode možda i najglasniji zvuk među svim životinjama.</a:t>
            </a:r>
            <a:endParaRPr lang="en-GB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037514" y="1900422"/>
            <a:ext cx="5088565" cy="830997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 smtClean="0">
                <a:solidFill>
                  <a:schemeClr val="bg1"/>
                </a:solidFill>
              </a:rPr>
              <a:t>Patološki strah od muzike naziva se melafobija.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2117" y="2399008"/>
            <a:ext cx="3769883" cy="266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1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9" y="0"/>
            <a:ext cx="3602182" cy="980728"/>
          </a:xfrm>
          <a:solidFill>
            <a:schemeClr val="accent4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r>
              <a:rPr lang="sr-Latn-CS" sz="5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Buka</a:t>
            </a:r>
            <a:endParaRPr lang="en-GB" sz="5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248446"/>
            <a:ext cx="11239544" cy="560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263237"/>
            <a:ext cx="10972800" cy="1052736"/>
          </a:xfrm>
        </p:spPr>
        <p:txBody>
          <a:bodyPr/>
          <a:lstStyle/>
          <a:p>
            <a:pPr algn="l"/>
            <a:r>
              <a:rPr lang="sr-Latn-CS" dirty="0" smtClean="0">
                <a:solidFill>
                  <a:srgbClr val="FFFF00"/>
                </a:solidFill>
              </a:rPr>
              <a:t>Buka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80" y="1473843"/>
            <a:ext cx="6439512" cy="5040560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Buka je bilo koji nepoželjan i neprijatan zvuk, koji se jačinom izdvaja od ostalih i tako ometa rad ili odmor, a može izazvati negativne uticaje na zdravlje ljudi.</a:t>
            </a:r>
          </a:p>
          <a:p>
            <a:pPr marL="514350" indent="-514350" algn="just"/>
            <a:endParaRPr lang="sr-Latn-CS" sz="5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algn="just"/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Buka predstavlja prateću pojavu savremenog načina života, naročito u uslovima gradske i industrijske sredine.</a:t>
            </a:r>
          </a:p>
          <a:p>
            <a:pPr marL="514350" indent="-514350" algn="just">
              <a:buFont typeface="+mj-lt"/>
              <a:buAutoNum type="arabicPeriod"/>
            </a:pP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20/04/2021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0289" y="2292547"/>
            <a:ext cx="4890656" cy="266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304800"/>
            <a:ext cx="11343051" cy="1052736"/>
          </a:xfrm>
        </p:spPr>
        <p:txBody>
          <a:bodyPr/>
          <a:lstStyle/>
          <a:p>
            <a:pPr algn="l"/>
            <a:r>
              <a:rPr lang="sr-Latn-CS" dirty="0" smtClean="0">
                <a:solidFill>
                  <a:srgbClr val="FFFF00"/>
                </a:solidFill>
              </a:rPr>
              <a:t>Izvori buke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20/04/2021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3726873" y="1551711"/>
            <a:ext cx="3796146" cy="1205345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800" b="1" dirty="0" smtClean="0"/>
              <a:t>Izvori buke mogu biti:</a:t>
            </a:r>
            <a:endParaRPr lang="en-GB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00545" y="4156364"/>
            <a:ext cx="3796146" cy="1205345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800" b="1" dirty="0" smtClean="0"/>
              <a:t>Prirodni</a:t>
            </a:r>
            <a:endParaRPr lang="en-GB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580908" y="4156364"/>
            <a:ext cx="3796146" cy="1205345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800" b="1" dirty="0" smtClean="0"/>
              <a:t>Vještački</a:t>
            </a:r>
            <a:endParaRPr lang="en-GB" sz="2800" b="1" dirty="0"/>
          </a:p>
        </p:txBody>
      </p:sp>
      <p:cxnSp>
        <p:nvCxnSpPr>
          <p:cNvPr id="11" name="Straight Arrow Connector 10"/>
          <p:cNvCxnSpPr>
            <a:endCxn id="8" idx="0"/>
          </p:cNvCxnSpPr>
          <p:nvPr/>
        </p:nvCxnSpPr>
        <p:spPr>
          <a:xfrm flipH="1">
            <a:off x="2798618" y="2784764"/>
            <a:ext cx="2576946" cy="1371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9" idx="0"/>
          </p:cNvCxnSpPr>
          <p:nvPr/>
        </p:nvCxnSpPr>
        <p:spPr>
          <a:xfrm>
            <a:off x="5444837" y="2757055"/>
            <a:ext cx="3034144" cy="139930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40" y="180109"/>
            <a:ext cx="11343051" cy="1052736"/>
          </a:xfrm>
        </p:spPr>
        <p:txBody>
          <a:bodyPr/>
          <a:lstStyle/>
          <a:p>
            <a:pPr algn="l"/>
            <a:r>
              <a:rPr lang="sr-Latn-CS" sz="4300" dirty="0" smtClean="0">
                <a:solidFill>
                  <a:srgbClr val="FFFF00"/>
                </a:solidFill>
              </a:rPr>
              <a:t>Izvori buke</a:t>
            </a:r>
            <a:endParaRPr lang="en-GB" sz="43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196752"/>
            <a:ext cx="4704523" cy="500141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sr-Latn-CS" sz="3600" b="1" dirty="0" smtClean="0">
                <a:solidFill>
                  <a:srgbClr val="FF0000"/>
                </a:solidFill>
              </a:rPr>
              <a:t>Prirodni izvori: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sr-Latn-CS" sz="3200" dirty="0" smtClean="0"/>
              <a:t>Zvuci životinja,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sr-Latn-CS" sz="3200" dirty="0" smtClean="0"/>
              <a:t>Zvuci talasa,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sr-Latn-CS" sz="3200" dirty="0" smtClean="0"/>
              <a:t>Zvuci vjetra,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sr-Latn-CS" sz="3200" dirty="0" smtClean="0"/>
              <a:t>Grmljavina,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sr-Latn-CS" sz="3200" dirty="0" smtClean="0"/>
              <a:t>Vulkani...</a:t>
            </a:r>
          </a:p>
          <a:p>
            <a:pPr marL="514350" indent="-514350">
              <a:buNone/>
            </a:pPr>
            <a:endParaRPr lang="sr-Latn-C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20/04/2021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7234" y="4221088"/>
            <a:ext cx="321504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4297" y="2348880"/>
            <a:ext cx="340770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7235" y="2348880"/>
            <a:ext cx="3212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84297" y="4221088"/>
            <a:ext cx="340770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5945" y="0"/>
            <a:ext cx="6576053" cy="2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30" y="180109"/>
            <a:ext cx="11343051" cy="878275"/>
          </a:xfrm>
        </p:spPr>
        <p:txBody>
          <a:bodyPr/>
          <a:lstStyle/>
          <a:p>
            <a:pPr algn="l"/>
            <a:r>
              <a:rPr lang="sr-Latn-CS" sz="4300" dirty="0" smtClean="0">
                <a:solidFill>
                  <a:srgbClr val="FFFF00"/>
                </a:solidFill>
              </a:rPr>
              <a:t>Izvori buke</a:t>
            </a:r>
            <a:endParaRPr lang="en-GB" sz="43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20/04/2021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8654" y="1218990"/>
            <a:ext cx="7152117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C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Vještački izvori: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Saobraćaj,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Industrijska postrojenja,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Građevinske mašine,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Detonacije,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Sportske aktivnosti,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Koncerti,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Kućni aparati,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Alarmi...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Latn-C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Latn-C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2559" y="3076632"/>
            <a:ext cx="835944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180109"/>
            <a:ext cx="11343051" cy="1052736"/>
          </a:xfrm>
        </p:spPr>
        <p:txBody>
          <a:bodyPr/>
          <a:lstStyle/>
          <a:p>
            <a:pPr algn="l"/>
            <a:r>
              <a:rPr lang="sr-Latn-CS" dirty="0" smtClean="0">
                <a:solidFill>
                  <a:srgbClr val="FFFF00"/>
                </a:solidFill>
              </a:rPr>
              <a:t>Izvori buke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20/04/2021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061120"/>
            <a:ext cx="1185664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Nivo</a:t>
            </a:r>
            <a:r>
              <a:rPr kumimoji="0" lang="sr-Latn-CS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buke u industriji može premašiti 100dB.</a:t>
            </a:r>
            <a:endParaRPr kumimoji="0" lang="sr-Latn-C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Latn-C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780" y="1996399"/>
            <a:ext cx="11122347" cy="4634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964"/>
            <a:ext cx="11343051" cy="1052736"/>
          </a:xfrm>
        </p:spPr>
        <p:txBody>
          <a:bodyPr/>
          <a:lstStyle/>
          <a:p>
            <a:pPr algn="l"/>
            <a:r>
              <a:rPr lang="sr-Latn-CS" dirty="0" smtClean="0">
                <a:solidFill>
                  <a:srgbClr val="FFFF00"/>
                </a:solidFill>
              </a:rPr>
              <a:t>Uticaj buke na ljudski organizam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69" y="1163781"/>
            <a:ext cx="11521280" cy="5516697"/>
          </a:xfrm>
        </p:spPr>
        <p:txBody>
          <a:bodyPr>
            <a:normAutofit lnSpcReduction="10000"/>
          </a:bodyPr>
          <a:lstStyle/>
          <a:p>
            <a:pPr marL="514350" indent="-514350" algn="just"/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Prema uticaju na ljudski organizam, buka se može klasifikovati na četiri stepena jačine:</a:t>
            </a:r>
          </a:p>
          <a:p>
            <a:pPr marL="914400" lvl="1" indent="-514350"/>
            <a:r>
              <a:rPr lang="sr-Latn-CS" sz="2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Prvi </a:t>
            </a:r>
            <a:r>
              <a:rPr lang="sr-Latn-CS" sz="2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stepen</a:t>
            </a:r>
          </a:p>
          <a:p>
            <a:pPr marL="1314450" lvl="2" indent="-514350">
              <a:buFont typeface="Courier New" pitchFamily="49" charset="0"/>
              <a:buChar char="o"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Buka jačine do 65dB ne izaziva negativne posledice.</a:t>
            </a:r>
          </a:p>
          <a:p>
            <a:pPr marL="914400" lvl="1" indent="-514350"/>
            <a:r>
              <a:rPr lang="sr-Latn-CS" sz="2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Drugi stepen</a:t>
            </a:r>
          </a:p>
          <a:p>
            <a:pPr marL="1314450" lvl="2" indent="-514350" algn="just">
              <a:buFont typeface="Courier New" pitchFamily="49" charset="0"/>
              <a:buChar char="o"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Buka jačine od 65-90dB izaziva glavobolju, pojačano znojenje, ubrzano </a:t>
            </a: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disanje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...</a:t>
            </a:r>
            <a:endParaRPr lang="sr-Latn-CS" sz="2400" dirty="0" smtClean="0">
              <a:latin typeface="Calibri" pitchFamily="34" charset="0"/>
              <a:cs typeface="Calibri" pitchFamily="34" charset="0"/>
            </a:endParaRPr>
          </a:p>
          <a:p>
            <a:pPr marL="914400" lvl="1" indent="-514350"/>
            <a:r>
              <a:rPr lang="sr-Latn-CS" sz="2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Treći stepen</a:t>
            </a:r>
          </a:p>
          <a:p>
            <a:pPr marL="1314450" lvl="2" indent="-514350">
              <a:buFont typeface="Courier New" pitchFamily="49" charset="0"/>
              <a:buChar char="o"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Buka jačine od 90-100dB izaziva oštećenje </a:t>
            </a: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sluha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sr-Latn-CS" sz="2400" dirty="0" smtClean="0">
              <a:latin typeface="Calibri" pitchFamily="34" charset="0"/>
              <a:cs typeface="Calibri" pitchFamily="34" charset="0"/>
            </a:endParaRPr>
          </a:p>
          <a:p>
            <a:pPr marL="914400" lvl="1" indent="-514350"/>
            <a:r>
              <a:rPr lang="sr-Latn-CS" sz="2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Četvrti stepen</a:t>
            </a:r>
          </a:p>
          <a:p>
            <a:pPr marL="1314450" lvl="2" indent="-514350" algn="just">
              <a:buFont typeface="Courier New" pitchFamily="49" charset="0"/>
              <a:buChar char="o"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Buka jačine preko 100dB izaziva trajno </a:t>
            </a: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oštećenje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sluha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sr-Latn-CS" sz="2400" dirty="0" smtClean="0">
              <a:latin typeface="Calibri" pitchFamily="34" charset="0"/>
              <a:cs typeface="Calibri" pitchFamily="34" charset="0"/>
            </a:endParaRPr>
          </a:p>
          <a:p>
            <a:pPr marL="1314450" lvl="2" indent="-514350" algn="just">
              <a:buFont typeface="Courier New" pitchFamily="49" charset="0"/>
              <a:buChar char="o"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Buka jačine 150dB izaziva mehaničke povrede slušnog aparata, dok buka od 170dB izaziva smrt. </a:t>
            </a:r>
          </a:p>
          <a:p>
            <a:pPr marL="514350" indent="-514350">
              <a:buNone/>
            </a:pPr>
            <a:endParaRPr lang="sr-Latn-C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20/04/2021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85" y="360217"/>
            <a:ext cx="11343051" cy="1052736"/>
          </a:xfrm>
        </p:spPr>
        <p:txBody>
          <a:bodyPr/>
          <a:lstStyle/>
          <a:p>
            <a:pPr algn="l"/>
            <a:r>
              <a:rPr lang="sr-Latn-CS" sz="4400" dirty="0" smtClean="0">
                <a:solidFill>
                  <a:srgbClr val="FFFF00"/>
                </a:solidFill>
              </a:rPr>
              <a:t>Mjere zaštite od buke</a:t>
            </a:r>
            <a:endParaRPr lang="en-GB" sz="44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20/04/2021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23287" y="1839532"/>
            <a:ext cx="836529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4000" dirty="0" smtClean="0">
                <a:latin typeface="Calibri" pitchFamily="34" charset="0"/>
                <a:cs typeface="Calibri" pitchFamily="34" charset="0"/>
              </a:rPr>
              <a:t>U cilju zaštite od buke primjenjuju se različite mjere mjere koje mogu biti:</a:t>
            </a:r>
          </a:p>
          <a:p>
            <a:pPr algn="ctr"/>
            <a:endParaRPr lang="sr-Latn-CS" sz="3000" dirty="0" smtClean="0">
              <a:latin typeface="Calibri" pitchFamily="34" charset="0"/>
              <a:cs typeface="Calibri" pitchFamily="34" charset="0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sr-Latn-CS" sz="4000" dirty="0" smtClean="0">
                <a:latin typeface="Calibri" pitchFamily="34" charset="0"/>
                <a:cs typeface="Calibri" pitchFamily="34" charset="0"/>
              </a:rPr>
              <a:t> opšte, </a:t>
            </a:r>
          </a:p>
          <a:p>
            <a:pPr marL="1200150" lvl="1" indent="-742950">
              <a:buFont typeface="+mj-lt"/>
              <a:buAutoNum type="arabicPeriod"/>
            </a:pPr>
            <a:endParaRPr lang="sr-Latn-CS" sz="700" dirty="0" smtClean="0">
              <a:latin typeface="Calibri" pitchFamily="34" charset="0"/>
              <a:cs typeface="Calibri" pitchFamily="34" charset="0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sr-Latn-CS" sz="4000" dirty="0" smtClean="0">
                <a:latin typeface="Calibri" pitchFamily="34" charset="0"/>
                <a:cs typeface="Calibri" pitchFamily="34" charset="0"/>
              </a:rPr>
              <a:t>individualne i </a:t>
            </a:r>
          </a:p>
          <a:p>
            <a:pPr marL="1200150" lvl="1" indent="-742950">
              <a:buFont typeface="+mj-lt"/>
              <a:buAutoNum type="arabicPeriod"/>
            </a:pPr>
            <a:endParaRPr lang="sr-Latn-CS" sz="700" dirty="0" smtClean="0">
              <a:latin typeface="Calibri" pitchFamily="34" charset="0"/>
              <a:cs typeface="Calibri" pitchFamily="34" charset="0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sr-Latn-CS" sz="4000" dirty="0" smtClean="0">
                <a:latin typeface="Calibri" pitchFamily="34" charset="0"/>
                <a:cs typeface="Calibri" pitchFamily="34" charset="0"/>
              </a:rPr>
              <a:t>ekološke </a:t>
            </a:r>
            <a:endParaRPr lang="en-GB" sz="4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35527"/>
            <a:ext cx="11343051" cy="1052736"/>
          </a:xfrm>
        </p:spPr>
        <p:txBody>
          <a:bodyPr/>
          <a:lstStyle/>
          <a:p>
            <a:pPr algn="l"/>
            <a:r>
              <a:rPr lang="sr-Latn-CS" dirty="0" smtClean="0">
                <a:solidFill>
                  <a:srgbClr val="FFFF00"/>
                </a:solidFill>
              </a:rPr>
              <a:t>Mjere zaštite od buke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20/04/2021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31371" y="1427018"/>
            <a:ext cx="11425269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sr-Latn-CS" sz="2800" b="1" dirty="0" smtClean="0">
                <a:latin typeface="Calibri" pitchFamily="34" charset="0"/>
                <a:cs typeface="Calibri" pitchFamily="34" charset="0"/>
              </a:rPr>
              <a:t>Opšte mjere zaštite </a:t>
            </a: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obuhvataju niz mjera koje služe za ublažavanje ili sprečavanje buke</a:t>
            </a: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/>
            <a:endParaRPr lang="sr-Latn-CS" sz="1500" dirty="0" smtClean="0">
              <a:latin typeface="Calibri" pitchFamily="34" charset="0"/>
              <a:cs typeface="Calibri" pitchFamily="34" charset="0"/>
            </a:endParaRPr>
          </a:p>
          <a:p>
            <a:pPr marL="971550" lvl="1" indent="-514350">
              <a:buFont typeface="Wingdings" pitchFamily="2" charset="2"/>
              <a:buChar char="q"/>
            </a:pPr>
            <a:r>
              <a:rPr lang="sr-Latn-CS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Apsorbcione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Oblaganje izvora buke materijalima koji upijaju zvuk.</a:t>
            </a:r>
          </a:p>
          <a:p>
            <a:pPr marL="514350" indent="-514350">
              <a:buFont typeface="Arial" pitchFamily="34" charset="0"/>
              <a:buChar char="•"/>
            </a:pPr>
            <a:endParaRPr lang="sr-Latn-CS" sz="2800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marL="971550" lvl="1" indent="-514350">
              <a:buFont typeface="Wingdings" pitchFamily="2" charset="2"/>
              <a:buChar char="q"/>
            </a:pPr>
            <a:r>
              <a:rPr lang="sr-Latn-CS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Izolacione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Izmještanje saobraćajnica i industrije van grada, podzemni saobraćaj.</a:t>
            </a:r>
          </a:p>
          <a:p>
            <a:pPr marL="514350" indent="-514350">
              <a:buFont typeface="Arial" pitchFamily="34" charset="0"/>
              <a:buChar char="•"/>
            </a:pPr>
            <a:endParaRPr lang="sr-Latn-CS" sz="2800" dirty="0" smtClean="0">
              <a:latin typeface="Calibri" pitchFamily="34" charset="0"/>
              <a:cs typeface="Calibri" pitchFamily="34" charset="0"/>
            </a:endParaRPr>
          </a:p>
          <a:p>
            <a:pPr marL="971550" lvl="1" indent="-514350">
              <a:buFont typeface="Wingdings" pitchFamily="2" charset="2"/>
              <a:buChar char="q"/>
            </a:pPr>
            <a:r>
              <a:rPr lang="sr-Latn-CS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Tehnološke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Bešumne mašine.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3" y="193964"/>
            <a:ext cx="10972800" cy="1052736"/>
          </a:xfrm>
        </p:spPr>
        <p:txBody>
          <a:bodyPr/>
          <a:lstStyle/>
          <a:p>
            <a:pPr algn="l"/>
            <a:r>
              <a:rPr lang="sr-Latn-CS" dirty="0" smtClean="0">
                <a:solidFill>
                  <a:srgbClr val="FFFF00"/>
                </a:solidFill>
              </a:rPr>
              <a:t>Pregled: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3782"/>
            <a:ext cx="10972800" cy="52175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2800" b="1" dirty="0" smtClean="0">
                <a:latin typeface="Calibri" pitchFamily="34" charset="0"/>
                <a:cs typeface="Calibri" pitchFamily="34" charset="0"/>
              </a:rPr>
              <a:t>1. Zvučni talas</a:t>
            </a:r>
          </a:p>
          <a:p>
            <a:pPr marL="914400" lvl="1" indent="-457200">
              <a:buFont typeface="+mj-lt"/>
              <a:buAutoNum type="arabicParenR"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Osnovne veličine zvučnog talasa</a:t>
            </a:r>
          </a:p>
          <a:p>
            <a:pPr marL="914400" lvl="1" indent="-457200">
              <a:buFont typeface="+mj-lt"/>
              <a:buAutoNum type="arabicParenR"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Osobine zvuka</a:t>
            </a:r>
          </a:p>
          <a:p>
            <a:pPr marL="914400" lvl="1" indent="-457200">
              <a:buFont typeface="+mj-lt"/>
              <a:buAutoNum type="arabicParenR"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Zvuk, infrazvuk i ultrazvuk </a:t>
            </a:r>
          </a:p>
          <a:p>
            <a:pPr marL="914400" lvl="1" indent="-457200">
              <a:buFont typeface="+mj-lt"/>
              <a:buAutoNum type="arabicParenR"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Zanimljivosti</a:t>
            </a:r>
          </a:p>
          <a:p>
            <a:pPr>
              <a:buNone/>
            </a:pPr>
            <a:r>
              <a:rPr lang="sr-Latn-CS" sz="2800" b="1" dirty="0" smtClean="0">
                <a:latin typeface="Calibri" pitchFamily="34" charset="0"/>
                <a:cs typeface="Calibri" pitchFamily="34" charset="0"/>
              </a:rPr>
              <a:t>2. Buka</a:t>
            </a:r>
          </a:p>
          <a:p>
            <a:pPr marL="914400" lvl="1" indent="-457200">
              <a:buFont typeface="+mj-lt"/>
              <a:buAutoNum type="arabicParenR"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Izvori buke</a:t>
            </a:r>
          </a:p>
          <a:p>
            <a:pPr marL="914400" lvl="1" indent="-457200">
              <a:buFont typeface="+mj-lt"/>
              <a:buAutoNum type="arabicParenR"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Uticaj buke na ljudski organizam</a:t>
            </a:r>
          </a:p>
          <a:p>
            <a:pPr marL="914400" lvl="1" indent="-457200">
              <a:buFont typeface="+mj-lt"/>
              <a:buAutoNum type="arabicParenR"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Mjere zaštite od buke</a:t>
            </a:r>
          </a:p>
          <a:p>
            <a:endParaRPr lang="sr-Latn-CS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None/>
            </a:pPr>
            <a:endParaRPr lang="sr-Latn-CS" dirty="0" smtClean="0">
              <a:latin typeface="Calibri" pitchFamily="34" charset="0"/>
              <a:cs typeface="Calibri" pitchFamily="34" charset="0"/>
            </a:endParaRP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20/04/2021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0873" y="3195493"/>
            <a:ext cx="6165273" cy="296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85" y="207818"/>
            <a:ext cx="11343051" cy="1052736"/>
          </a:xfrm>
        </p:spPr>
        <p:txBody>
          <a:bodyPr/>
          <a:lstStyle/>
          <a:p>
            <a:pPr algn="l"/>
            <a:r>
              <a:rPr lang="sr-Latn-CS" dirty="0" smtClean="0">
                <a:solidFill>
                  <a:srgbClr val="FFFF00"/>
                </a:solidFill>
              </a:rPr>
              <a:t>Mjere zaštite od buke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20/04/2021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3797" y="1604004"/>
            <a:ext cx="102772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Latn-CS" sz="2800" b="1" dirty="0" smtClean="0">
                <a:latin typeface="Calibri" pitchFamily="34" charset="0"/>
                <a:cs typeface="Calibri" pitchFamily="34" charset="0"/>
              </a:rPr>
              <a:t>Individualne mjere zaštite </a:t>
            </a: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predstavljaju primjenu sredstava za ličnu zaštitu (slušalice, čepovi, 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tamponi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poklopci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za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uši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obavezni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odmori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tokom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radnog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vremena</a:t>
            </a: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).</a:t>
            </a:r>
            <a:endParaRPr lang="sr-Latn-CS" sz="2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sr-Latn-CS" sz="2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Latn-CS" sz="2800" b="1" dirty="0" smtClean="0">
                <a:latin typeface="Calibri" pitchFamily="34" charset="0"/>
                <a:cs typeface="Calibri" pitchFamily="34" charset="0"/>
              </a:rPr>
              <a:t>Ekološke mjere zaštite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obuhvataju</a:t>
            </a: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prim</a:t>
            </a: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j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enu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najpovoljnijeg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prostornog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rasporeda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radi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ublažavanja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dejstva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buke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. </a:t>
            </a:r>
            <a:endParaRPr lang="sr-Latn-CS" sz="2800" dirty="0" smtClean="0">
              <a:latin typeface="Calibri" pitchFamily="34" charset="0"/>
              <a:cs typeface="Calibri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Tako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se u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naseljima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problemi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buke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mo</a:t>
            </a: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gu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ublažiti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pojasom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visokog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rastinja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ili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zaštitnih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barijera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. 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86" y="235528"/>
            <a:ext cx="11343051" cy="1052736"/>
          </a:xfrm>
        </p:spPr>
        <p:txBody>
          <a:bodyPr/>
          <a:lstStyle/>
          <a:p>
            <a:pPr algn="l"/>
            <a:r>
              <a:rPr lang="sr-Latn-CS" dirty="0" smtClean="0">
                <a:solidFill>
                  <a:srgbClr val="FFFF00"/>
                </a:solidFill>
              </a:rPr>
              <a:t>Mjere zaštite od buke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20/04/2021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0328" y="1933778"/>
            <a:ext cx="6248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800" dirty="0" smtClean="0"/>
              <a:t>Dozvoljen nivo buke u životnoj sredini je propisan </a:t>
            </a:r>
            <a:r>
              <a:rPr lang="sr-Latn-CS" sz="2800" b="1" dirty="0" smtClean="0"/>
              <a:t>Zakonom o zaštiti od buke u životnoj sredini</a:t>
            </a:r>
          </a:p>
          <a:p>
            <a:pPr>
              <a:buFont typeface="Arial" pitchFamily="34" charset="0"/>
              <a:buChar char="•"/>
            </a:pPr>
            <a:endParaRPr lang="sr-Latn-CS" sz="2800" b="1" dirty="0" smtClean="0"/>
          </a:p>
          <a:p>
            <a:pPr>
              <a:buFont typeface="Arial" pitchFamily="34" charset="0"/>
              <a:buChar char="•"/>
            </a:pPr>
            <a:r>
              <a:rPr lang="sr-Latn-CS" sz="2800" dirty="0" smtClean="0"/>
              <a:t>Dozvoljena granica buke je </a:t>
            </a:r>
            <a:r>
              <a:rPr lang="sr-Latn-CS" sz="2800" b="1" dirty="0" smtClean="0"/>
              <a:t>do 65dB.</a:t>
            </a:r>
            <a:endParaRPr lang="en-GB" sz="2800" b="1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59" y="2695331"/>
            <a:ext cx="4261631" cy="3114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337733"/>
            <a:ext cx="8825657" cy="1915647"/>
          </a:xfrm>
        </p:spPr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sr-Latn-ME" sz="6600" b="1" dirty="0">
                <a:ln/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HVALA NA PAŽNJI</a:t>
            </a:r>
            <a:endParaRPr lang="en-US" sz="6600" b="1" dirty="0">
              <a:ln/>
              <a:solidFill>
                <a:schemeClr val="accent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373" y="3504635"/>
            <a:ext cx="8825658" cy="8604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sr-Latn-ME" sz="4000" b="1" cap="none" dirty="0">
                <a:ln/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PITANJA</a:t>
            </a:r>
            <a:r>
              <a:rPr lang="en-US" sz="4000" b="1" cap="none" dirty="0">
                <a:ln/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3443" y="5266481"/>
            <a:ext cx="7384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e-mail: </a:t>
            </a:r>
            <a:r>
              <a:rPr lang="sr-Latn-CS" sz="2800" b="1" dirty="0" smtClean="0">
                <a:solidFill>
                  <a:srgbClr val="FF0000"/>
                </a:solidFill>
              </a:rPr>
              <a:t>calasan.vesna</a:t>
            </a:r>
            <a:r>
              <a:rPr lang="en-GB" sz="2800" b="1" dirty="0" smtClean="0">
                <a:solidFill>
                  <a:srgbClr val="FF0000"/>
                </a:solidFill>
              </a:rPr>
              <a:t>@</a:t>
            </a:r>
            <a:r>
              <a:rPr lang="en-GB" sz="2800" b="1" dirty="0" err="1" smtClean="0">
                <a:solidFill>
                  <a:srgbClr val="FF0000"/>
                </a:solidFill>
              </a:rPr>
              <a:t>ets-pg.edu.me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38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193963"/>
            <a:ext cx="10972800" cy="1052736"/>
          </a:xfrm>
        </p:spPr>
        <p:txBody>
          <a:bodyPr/>
          <a:lstStyle/>
          <a:p>
            <a:pPr algn="l"/>
            <a:r>
              <a:rPr lang="sr-Latn-CS" dirty="0" smtClean="0">
                <a:solidFill>
                  <a:srgbClr val="FFFF00"/>
                </a:solidFill>
              </a:rPr>
              <a:t>Zvučni talas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02326"/>
            <a:ext cx="11343051" cy="4823837"/>
          </a:xfrm>
        </p:spPr>
        <p:txBody>
          <a:bodyPr>
            <a:normAutofit/>
          </a:bodyPr>
          <a:lstStyle/>
          <a:p>
            <a:pPr algn="just"/>
            <a:r>
              <a:rPr lang="sr-Latn-CS" sz="2800" i="1" dirty="0" smtClean="0">
                <a:latin typeface="Calibri" pitchFamily="34" charset="0"/>
                <a:cs typeface="Calibri" pitchFamily="34" charset="0"/>
              </a:rPr>
              <a:t>Mehanički talas koji nastaje kada dođe do poremećaja stacionarnog stanja čestica neke elastične sredine</a:t>
            </a:r>
            <a:r>
              <a:rPr lang="sr-Latn-CS" sz="2800" i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sr-Latn-CS" sz="500" i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Oblast fizike koja se bavi proučavanjem zvuka naziva se </a:t>
            </a:r>
            <a:r>
              <a:rPr lang="sr-Latn-CS" sz="2800" b="1" dirty="0" smtClean="0">
                <a:latin typeface="Calibri" pitchFamily="34" charset="0"/>
                <a:cs typeface="Calibri" pitchFamily="34" charset="0"/>
              </a:rPr>
              <a:t>akustika</a:t>
            </a: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 i obuhvata sve oblasti generisanja, rasprostiranja i percepcije zvuka, bez obzira na prirodu njegovog izvora i prijemnika.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20/04/2021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0368" y="3946911"/>
            <a:ext cx="794034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374072"/>
            <a:ext cx="10972800" cy="1052736"/>
          </a:xfrm>
        </p:spPr>
        <p:txBody>
          <a:bodyPr/>
          <a:lstStyle/>
          <a:p>
            <a:pPr algn="l"/>
            <a:r>
              <a:rPr lang="sr-Latn-CS" dirty="0" smtClean="0">
                <a:solidFill>
                  <a:srgbClr val="FFFF00"/>
                </a:solidFill>
              </a:rPr>
              <a:t>Zvučni talas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772816"/>
            <a:ext cx="11247040" cy="4353347"/>
          </a:xfrm>
        </p:spPr>
        <p:txBody>
          <a:bodyPr/>
          <a:lstStyle/>
          <a:p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Prostire se kroz medijume</a:t>
            </a:r>
          </a:p>
          <a:p>
            <a:pPr>
              <a:buNone/>
            </a:pP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    u sva tri agregatna stanja.</a:t>
            </a:r>
          </a:p>
          <a:p>
            <a:pPr>
              <a:buNone/>
            </a:pPr>
            <a:endParaRPr lang="sr-Latn-CS" sz="500" dirty="0" smtClean="0">
              <a:latin typeface="Calibri" pitchFamily="34" charset="0"/>
              <a:cs typeface="Calibri" pitchFamily="34" charset="0"/>
            </a:endParaRPr>
          </a:p>
          <a:p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Ne može se prostirati kroz vakum!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20/04/2021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450" y="3994216"/>
            <a:ext cx="3168352" cy="2503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5578" y="2604655"/>
            <a:ext cx="5328932" cy="236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4245" cy="1052736"/>
          </a:xfrm>
        </p:spPr>
        <p:txBody>
          <a:bodyPr>
            <a:normAutofit/>
          </a:bodyPr>
          <a:lstStyle/>
          <a:p>
            <a:pPr algn="l"/>
            <a:r>
              <a:rPr lang="sr-Latn-CS" sz="3600" dirty="0" smtClean="0">
                <a:solidFill>
                  <a:srgbClr val="FFFF00"/>
                </a:solidFill>
              </a:rPr>
              <a:t>Osnovne veličine zvučnog talasa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64137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Talasna dužina - </a:t>
            </a:r>
            <a:r>
              <a:rPr lang="el-G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n-GB" sz="28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[</a:t>
            </a:r>
            <a:r>
              <a:rPr lang="sr-Latn-CS" sz="28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GB" sz="28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]</a:t>
            </a:r>
            <a:endParaRPr lang="sr-Latn-CS" sz="2800" b="1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sr-Latn-CS" sz="6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Frekvencija - </a:t>
            </a:r>
            <a:r>
              <a:rPr lang="sr-Latn-C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 </a:t>
            </a:r>
            <a:r>
              <a:rPr lang="en-GB" sz="28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sr-Latn-CS" sz="28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Hz</a:t>
            </a:r>
            <a:r>
              <a:rPr lang="en-GB" sz="28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]</a:t>
            </a:r>
            <a:endParaRPr lang="sr-Latn-CS" sz="2800" b="1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6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Period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oscilovanja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 </a:t>
            </a:r>
            <a:r>
              <a:rPr lang="en-GB" sz="28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[s]</a:t>
            </a:r>
            <a:endParaRPr lang="sr-Latn-CS" sz="2800" b="1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6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Brzina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prostiranja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zvuka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[m/s]</a:t>
            </a:r>
            <a:endParaRPr lang="en-GB" sz="2800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20/04/2021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2563" y="2599589"/>
            <a:ext cx="4290855" cy="3995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80109"/>
            <a:ext cx="10972800" cy="1052736"/>
          </a:xfrm>
        </p:spPr>
        <p:txBody>
          <a:bodyPr/>
          <a:lstStyle/>
          <a:p>
            <a:pPr algn="l"/>
            <a:r>
              <a:rPr lang="en-GB" dirty="0" err="1" smtClean="0">
                <a:solidFill>
                  <a:srgbClr val="FFFF00"/>
                </a:solidFill>
              </a:rPr>
              <a:t>Osobine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zvuka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20/04/2021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817418" y="1177636"/>
          <a:ext cx="9822873" cy="5320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6" y="235527"/>
            <a:ext cx="10972800" cy="1052736"/>
          </a:xfrm>
        </p:spPr>
        <p:txBody>
          <a:bodyPr/>
          <a:lstStyle/>
          <a:p>
            <a:pPr algn="l"/>
            <a:r>
              <a:rPr lang="en-GB" dirty="0" err="1" smtClean="0">
                <a:solidFill>
                  <a:srgbClr val="FFFF00"/>
                </a:solidFill>
              </a:rPr>
              <a:t>Osobine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zvuka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25" y="1468582"/>
            <a:ext cx="10374202" cy="4906964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sr-Latn-CS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Jačina zvuka </a:t>
            </a: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zavisi od energije koja se prenese kroz normalnu površinu od 1m² za </a:t>
            </a: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1s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sr-Latn-CS" sz="2800" dirty="0" smtClean="0">
              <a:latin typeface="Calibri" pitchFamily="34" charset="0"/>
              <a:cs typeface="Calibri" pitchFamily="34" charset="0"/>
            </a:endParaRPr>
          </a:p>
          <a:p>
            <a:pPr marL="914400" lvl="1" indent="-514350" algn="just"/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Jedinica je decibel 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[dB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].</a:t>
            </a:r>
            <a:endParaRPr lang="sr-Latn-CS" sz="28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sr-Latn-CS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Boja zvuka </a:t>
            </a: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zavisi od osobina izvora.</a:t>
            </a:r>
          </a:p>
          <a:p>
            <a:pPr marL="914400" lvl="1" indent="-514350" algn="just"/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Isti ton različito zvuči kod različitih </a:t>
            </a: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instrumenata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sr-Latn-CS" sz="28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sr-Latn-CS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Visina tona </a:t>
            </a: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zavisi od frekvencije izvora.</a:t>
            </a:r>
            <a:endParaRPr lang="en-GB" sz="2800" dirty="0" smtClean="0">
              <a:latin typeface="Calibri" pitchFamily="34" charset="0"/>
              <a:cs typeface="Calibri" pitchFamily="34" charset="0"/>
            </a:endParaRPr>
          </a:p>
          <a:p>
            <a:pPr marL="914400" lvl="1" indent="-514350" algn="just"/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Frekvencija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zvu</a:t>
            </a: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čnih talasa se procjenjuje uvom kao visina tona.</a:t>
            </a:r>
          </a:p>
          <a:p>
            <a:pPr marL="514350" indent="-514350" algn="just">
              <a:buFont typeface="+mj-lt"/>
              <a:buAutoNum type="arabicPeriod"/>
            </a:pP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20/04/2021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180109"/>
            <a:ext cx="10972800" cy="1052736"/>
          </a:xfrm>
        </p:spPr>
        <p:txBody>
          <a:bodyPr/>
          <a:lstStyle/>
          <a:p>
            <a:pPr algn="l"/>
            <a:r>
              <a:rPr lang="en-GB" dirty="0" err="1" smtClean="0">
                <a:solidFill>
                  <a:srgbClr val="FFFF00"/>
                </a:solidFill>
              </a:rPr>
              <a:t>Osobine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zvuka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20/04/2021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72330" y="3887818"/>
            <a:ext cx="6528725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sr-Latn-CS" sz="3200" dirty="0" smtClean="0"/>
              <a:t>DA BI ZVUČNI TALAS IZAZVAO OSJEĆAJ ZVUKA, MORA DA IMA NEKU MINIMALNU JAČINU KOJA SE ZOVE </a:t>
            </a:r>
          </a:p>
          <a:p>
            <a:pPr algn="ctr"/>
            <a:r>
              <a:rPr lang="sr-Latn-CS" sz="3200" b="1" dirty="0" smtClean="0"/>
              <a:t>PRAG ČUJNOSTI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8400" y="1667271"/>
            <a:ext cx="3840363" cy="156966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sr-Latn-CS" sz="3200" dirty="0" smtClean="0"/>
              <a:t>ŠTO JE VEĆA FREKVENCIJA TON JE </a:t>
            </a:r>
            <a:r>
              <a:rPr lang="sr-Latn-CS" sz="3200" b="1" dirty="0" smtClean="0"/>
              <a:t>VIŠI</a:t>
            </a:r>
            <a:r>
              <a:rPr lang="sr-Latn-CS" sz="3200" dirty="0" smtClean="0"/>
              <a:t>!</a:t>
            </a:r>
            <a:endParaRPr lang="en-GB" sz="32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218" y="3859693"/>
            <a:ext cx="3477490" cy="25965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4455" y="1648690"/>
            <a:ext cx="2921000" cy="159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7" y="277091"/>
            <a:ext cx="10972800" cy="1052736"/>
          </a:xfrm>
        </p:spPr>
        <p:txBody>
          <a:bodyPr/>
          <a:lstStyle/>
          <a:p>
            <a:pPr algn="l"/>
            <a:r>
              <a:rPr lang="sr-Latn-CS" dirty="0" smtClean="0">
                <a:solidFill>
                  <a:srgbClr val="FFFF00"/>
                </a:solidFill>
              </a:rPr>
              <a:t>Zvuk, infrazvuk i ultrazvuk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20/04/2021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9</a:t>
            </a:fld>
            <a:endParaRPr lang="en-GB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692664" y="1720311"/>
          <a:ext cx="1104122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4662</TotalTime>
  <Words>724</Words>
  <Application>Microsoft Office PowerPoint</Application>
  <PresentationFormat>Custom</PresentationFormat>
  <Paragraphs>167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Ion</vt:lpstr>
      <vt:lpstr>ZVUČNI TALAS I BUKA</vt:lpstr>
      <vt:lpstr>Pregled:</vt:lpstr>
      <vt:lpstr>Zvučni talas</vt:lpstr>
      <vt:lpstr>Zvučni talas</vt:lpstr>
      <vt:lpstr>Osnovne veličine zvučnog talasa</vt:lpstr>
      <vt:lpstr>Osobine zvuka</vt:lpstr>
      <vt:lpstr>Osobine zvuka</vt:lpstr>
      <vt:lpstr>Osobine zvuka</vt:lpstr>
      <vt:lpstr>Zvuk, infrazvuk i ultrazvuk</vt:lpstr>
      <vt:lpstr>Zanimljivosti</vt:lpstr>
      <vt:lpstr>Buka</vt:lpstr>
      <vt:lpstr>Buka</vt:lpstr>
      <vt:lpstr>Izvori buke</vt:lpstr>
      <vt:lpstr>Izvori buke</vt:lpstr>
      <vt:lpstr>Izvori buke</vt:lpstr>
      <vt:lpstr>Izvori buke</vt:lpstr>
      <vt:lpstr>Uticaj buke na ljudski organizam</vt:lpstr>
      <vt:lpstr>Mjere zaštite od buke</vt:lpstr>
      <vt:lpstr>Mjere zaštite od buke</vt:lpstr>
      <vt:lpstr>Mjere zaštite od buke</vt:lpstr>
      <vt:lpstr>Mjere zaštite od buke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</dc:title>
  <dc:creator>Windows User</dc:creator>
  <cp:lastModifiedBy>VESNA</cp:lastModifiedBy>
  <cp:revision>353</cp:revision>
  <dcterms:created xsi:type="dcterms:W3CDTF">2019-04-29T14:30:43Z</dcterms:created>
  <dcterms:modified xsi:type="dcterms:W3CDTF">2021-04-20T21:04:56Z</dcterms:modified>
</cp:coreProperties>
</file>