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17"/>
  </p:notesMasterIdLst>
  <p:sldIdLst>
    <p:sldId id="256" r:id="rId2"/>
    <p:sldId id="257" r:id="rId3"/>
    <p:sldId id="265" r:id="rId4"/>
    <p:sldId id="266" r:id="rId5"/>
    <p:sldId id="259" r:id="rId6"/>
    <p:sldId id="261" r:id="rId7"/>
    <p:sldId id="262" r:id="rId8"/>
    <p:sldId id="264" r:id="rId9"/>
    <p:sldId id="263" r:id="rId10"/>
    <p:sldId id="267" r:id="rId11"/>
    <p:sldId id="269" r:id="rId12"/>
    <p:sldId id="270" r:id="rId13"/>
    <p:sldId id="272" r:id="rId14"/>
    <p:sldId id="273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CBFB5-D53A-41B2-BA2D-55695B958F7A}" type="datetimeFigureOut">
              <a:rPr lang="en-GB" smtClean="0"/>
              <a:pPr/>
              <a:t>22/04/2021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1BF7-98DC-4D24-8CA6-DC954E91B1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11443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D6CF4C7-0371-4DBD-8E28-12C5760744A6}" type="datetime1">
              <a:rPr lang="en-GB" smtClean="0"/>
              <a:pPr/>
              <a:t>22/04/2021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BE29C5-38D6-4B00-A6D8-914E577FE1C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576D0-A63D-4FF8-8C69-BA984AFA78EC}" type="datetime1">
              <a:rPr lang="en-GB" smtClean="0"/>
              <a:pPr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E29C5-38D6-4B00-A6D8-914E577FE1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3A9CD-CB04-44F0-A3E3-4D15DA715008}" type="datetime1">
              <a:rPr lang="en-GB" smtClean="0"/>
              <a:pPr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E29C5-38D6-4B00-A6D8-914E577FE1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720EB6-4B6B-4DFA-B43B-E8D90FC0A545}" type="datetime1">
              <a:rPr lang="en-GB" smtClean="0"/>
              <a:pPr/>
              <a:t>22/04/2021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E29C5-38D6-4B00-A6D8-914E577FE1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4343DEC-549F-44B2-B2ED-520BB5715040}" type="datetime1">
              <a:rPr lang="en-GB" smtClean="0"/>
              <a:pPr/>
              <a:t>22/04/2021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BE29C5-38D6-4B00-A6D8-914E577FE1C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06671-6D33-4DDB-A4FD-1C7F20BC2C79}" type="datetime1">
              <a:rPr lang="en-GB" smtClean="0"/>
              <a:pPr/>
              <a:t>22/04/2021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FBE29C5-38D6-4B00-A6D8-914E577FE1C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ED9C5A-ABE4-446E-A624-E2B24A93BA93}" type="datetime1">
              <a:rPr lang="en-GB" smtClean="0"/>
              <a:pPr/>
              <a:t>22/04/2021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FBE29C5-38D6-4B00-A6D8-914E577FE1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58986C-63BF-44A4-A9D9-C6D3DA2AE13F}" type="datetime1">
              <a:rPr lang="en-GB" smtClean="0"/>
              <a:pPr/>
              <a:t>22/04/2021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E29C5-38D6-4B00-A6D8-914E577FE1C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7BC39-621F-427A-9759-6572EC55B3F7}" type="datetime1">
              <a:rPr lang="en-GB" smtClean="0"/>
              <a:pPr/>
              <a:t>22/04/2021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E29C5-38D6-4B00-A6D8-914E577FE1C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08A27F5-5302-4B5F-BE12-B3299758BF2D}" type="datetime1">
              <a:rPr lang="en-GB" smtClean="0"/>
              <a:pPr/>
              <a:t>22/04/2021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BE29C5-38D6-4B00-A6D8-914E577FE1C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1C5EE97-091E-46B4-ACBC-E0B5B802D02C}" type="datetime1">
              <a:rPr lang="en-GB" smtClean="0"/>
              <a:pPr/>
              <a:t>22/04/2021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FBE29C5-38D6-4B00-A6D8-914E577FE1C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B4F9993-8C7F-48C0-A4DC-0979521FA3DB}" type="datetime1">
              <a:rPr lang="en-GB" smtClean="0"/>
              <a:pPr/>
              <a:t>22/04/2021</a:t>
            </a:fld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FBE29C5-38D6-4B00-A6D8-914E577FE1C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http://www.t-commerce.rs/zastita_sluha/2.jpg" TargetMode="External"/><Relationship Id="rId7" Type="http://schemas.openxmlformats.org/officeDocument/2006/relationships/image" Target="http://www.t-commerce.rs/zastita_sluha/6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http://www.t-commerce.rs/zastita_sluha/5.jpg" TargetMode="External"/><Relationship Id="rId4" Type="http://schemas.openxmlformats.org/officeDocument/2006/relationships/image" Target="../media/image11.jpeg"/><Relationship Id="rId9" Type="http://schemas.openxmlformats.org/officeDocument/2006/relationships/image" Target="http://www.totum.co.rs/slike/antifoni/f9_HB_650_1.jp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636912"/>
            <a:ext cx="8568952" cy="1296144"/>
          </a:xfrm>
        </p:spPr>
        <p:txBody>
          <a:bodyPr>
            <a:noAutofit/>
          </a:bodyPr>
          <a:lstStyle/>
          <a:p>
            <a:pPr algn="ctr"/>
            <a:r>
              <a:rPr lang="en-GB" sz="4000" b="1" i="1" dirty="0" err="1" smtClean="0">
                <a:solidFill>
                  <a:schemeClr val="bg1"/>
                </a:solidFill>
                <a:effectLst/>
              </a:rPr>
              <a:t>Uticaj</a:t>
            </a:r>
            <a:r>
              <a:rPr lang="en-GB" sz="4000" b="1" i="1" dirty="0" smtClean="0">
                <a:solidFill>
                  <a:schemeClr val="bg1"/>
                </a:solidFill>
                <a:effectLst/>
              </a:rPr>
              <a:t> </a:t>
            </a:r>
            <a:r>
              <a:rPr lang="en-GB" sz="4000" b="1" i="1" dirty="0" err="1" smtClean="0">
                <a:solidFill>
                  <a:schemeClr val="bg1"/>
                </a:solidFill>
                <a:effectLst/>
              </a:rPr>
              <a:t>buke</a:t>
            </a:r>
            <a:r>
              <a:rPr lang="en-GB" sz="4000" b="1" i="1" dirty="0" smtClean="0">
                <a:solidFill>
                  <a:schemeClr val="bg1"/>
                </a:solidFill>
                <a:effectLst/>
              </a:rPr>
              <a:t> </a:t>
            </a:r>
            <a:r>
              <a:rPr lang="en-GB" sz="4000" b="1" i="1" dirty="0" err="1" smtClean="0">
                <a:solidFill>
                  <a:schemeClr val="bg1"/>
                </a:solidFill>
                <a:effectLst/>
              </a:rPr>
              <a:t>na</a:t>
            </a:r>
            <a:r>
              <a:rPr lang="en-GB" sz="4000" b="1" i="1" dirty="0" smtClean="0">
                <a:solidFill>
                  <a:schemeClr val="bg1"/>
                </a:solidFill>
                <a:effectLst/>
              </a:rPr>
              <a:t> </a:t>
            </a:r>
            <a:r>
              <a:rPr lang="en-GB" sz="4000" b="1" i="1" dirty="0" err="1" smtClean="0">
                <a:solidFill>
                  <a:schemeClr val="bg1"/>
                </a:solidFill>
                <a:effectLst/>
              </a:rPr>
              <a:t>zdravlje</a:t>
            </a:r>
            <a:r>
              <a:rPr lang="en-GB" sz="4000" b="1" i="1" dirty="0" smtClean="0">
                <a:solidFill>
                  <a:schemeClr val="bg1"/>
                </a:solidFill>
                <a:effectLst/>
              </a:rPr>
              <a:t> </a:t>
            </a:r>
            <a:r>
              <a:rPr lang="en-GB" sz="4000" b="1" i="1" dirty="0" err="1" smtClean="0">
                <a:solidFill>
                  <a:schemeClr val="bg1"/>
                </a:solidFill>
                <a:effectLst/>
              </a:rPr>
              <a:t>zaposlenih</a:t>
            </a:r>
            <a:r>
              <a:rPr lang="en-GB" sz="4000" b="1" i="1" dirty="0" smtClean="0">
                <a:solidFill>
                  <a:schemeClr val="bg1"/>
                </a:solidFill>
                <a:effectLst/>
              </a:rPr>
              <a:t> u </a:t>
            </a:r>
            <a:r>
              <a:rPr lang="en-GB" sz="4000" b="1" i="1" dirty="0" err="1" smtClean="0">
                <a:solidFill>
                  <a:schemeClr val="bg1"/>
                </a:solidFill>
                <a:effectLst/>
              </a:rPr>
              <a:t>termoelektranama</a:t>
            </a:r>
            <a:endParaRPr lang="en-GB" sz="4000" b="1" i="1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3848" y="908720"/>
            <a:ext cx="5608712" cy="1080120"/>
          </a:xfrm>
        </p:spPr>
        <p:txBody>
          <a:bodyPr>
            <a:normAutofit/>
          </a:bodyPr>
          <a:lstStyle/>
          <a:p>
            <a:pPr algn="ctr"/>
            <a:r>
              <a:rPr lang="en-GB" sz="3600" i="1" dirty="0" smtClean="0">
                <a:latin typeface="Calibri" pitchFamily="34" charset="0"/>
                <a:cs typeface="Calibri" pitchFamily="34" charset="0"/>
              </a:rPr>
              <a:t>ELEKTROMOTORNI POGONI</a:t>
            </a:r>
            <a:endParaRPr lang="sr-Latn-CS" sz="3600" i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92080" y="4365104"/>
            <a:ext cx="3635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b="1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en-GB" sz="2800" b="1" dirty="0" smtClean="0">
                <a:latin typeface="Calibri" pitchFamily="34" charset="0"/>
                <a:cs typeface="Calibri" pitchFamily="34" charset="0"/>
              </a:rPr>
              <a:t>U</a:t>
            </a:r>
            <a:r>
              <a:rPr lang="sr-Latn-CS" sz="2800" b="1" dirty="0" smtClean="0">
                <a:latin typeface="Calibri" pitchFamily="34" charset="0"/>
                <a:cs typeface="Calibri" pitchFamily="34" charset="0"/>
              </a:rPr>
              <a:t>čenici:  </a:t>
            </a:r>
          </a:p>
          <a:p>
            <a:pPr lvl="1"/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Prelevi</a:t>
            </a: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ć Nikola </a:t>
            </a:r>
          </a:p>
          <a:p>
            <a:pPr lvl="1"/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Radulović Aleksa</a:t>
            </a:r>
          </a:p>
          <a:p>
            <a:pPr lvl="1"/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Radenović Lazar</a:t>
            </a:r>
          </a:p>
          <a:p>
            <a:pPr lvl="1"/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Radinović Bogdan</a:t>
            </a:r>
            <a:endParaRPr lang="en-GB" sz="2000" dirty="0"/>
          </a:p>
        </p:txBody>
      </p:sp>
      <p:pic>
        <p:nvPicPr>
          <p:cNvPr id="5" name="Picture 4" descr="CG53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2448272" cy="20882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88524"/>
            <a:ext cx="4644008" cy="26694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Zaštita od b</a:t>
            </a:r>
            <a:r>
              <a:rPr lang="en-GB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uk</a:t>
            </a:r>
            <a:r>
              <a:rPr lang="sr-Latn-CS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</a:t>
            </a:r>
            <a:endParaRPr lang="en-GB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42AE-49C4-4C5A-9976-1E1B23B07ADD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6FBE29C5-38D6-4B00-A6D8-914E577FE1C7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683568" y="1556792"/>
            <a:ext cx="8064896" cy="2592288"/>
          </a:xfrm>
          <a:prstGeom prst="ellipse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83568" y="2276872"/>
            <a:ext cx="8064896" cy="18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kumimoji="0" lang="vi-VN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Zakonom o zaštiti od buke utvrđuju se mjere u cilju izbjegavanja, sprječavanja ili smanjivanj</a:t>
            </a:r>
            <a:r>
              <a:rPr kumimoji="0" lang="sr-Latn-C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</a:t>
            </a:r>
            <a:r>
              <a:rPr kumimoji="0" lang="vi-VN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štetnih </a:t>
            </a:r>
            <a:r>
              <a:rPr kumimoji="0" lang="sr-Latn-C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posledica</a:t>
            </a:r>
            <a:r>
              <a:rPr kumimoji="0" lang="vi-VN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na zdravlje ljudi</a:t>
            </a:r>
            <a:r>
              <a:rPr kumimoji="0" lang="sr-Latn-C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.</a:t>
            </a:r>
          </a:p>
          <a:p>
            <a:pPr marL="292100" marR="0" lvl="0" indent="-2921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tabLst/>
              <a:defRPr/>
            </a:pPr>
            <a:endParaRPr kumimoji="0" lang="sr-Latn-C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437112"/>
            <a:ext cx="5218061" cy="1232613"/>
          </a:xfrm>
          <a:prstGeom prst="rect">
            <a:avLst/>
          </a:prstGeom>
          <a:noFill/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</p:spTree>
    <p:extLst>
      <p:ext uri="{BB962C8B-B14F-4D97-AF65-F5344CB8AC3E}">
        <p14:creationId xmlns:p14="http://schemas.microsoft.com/office/powerpoint/2010/main" xmlns="" val="136161928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Zaštita od b</a:t>
            </a:r>
            <a:r>
              <a:rPr lang="en-GB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uk</a:t>
            </a:r>
            <a:r>
              <a:rPr lang="sr-Latn-CS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</a:t>
            </a:r>
            <a:endParaRPr lang="en-GB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1"/>
            <a:ext cx="8064896" cy="47720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sr-Latn-CS" sz="2600" dirty="0" smtClean="0">
                <a:latin typeface="Calibri" pitchFamily="34" charset="0"/>
                <a:cs typeface="Calibri" pitchFamily="34" charset="0"/>
              </a:rPr>
              <a:t>Mašine</a:t>
            </a:r>
            <a:r>
              <a:rPr lang="en-GB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6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GB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600" dirty="0" err="1" smtClean="0">
                <a:latin typeface="Calibri" pitchFamily="34" charset="0"/>
                <a:cs typeface="Calibri" pitchFamily="34" charset="0"/>
              </a:rPr>
              <a:t>procese</a:t>
            </a:r>
            <a:r>
              <a:rPr lang="en-GB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600" dirty="0" err="1" smtClean="0">
                <a:latin typeface="Calibri" pitchFamily="34" charset="0"/>
                <a:cs typeface="Calibri" pitchFamily="34" charset="0"/>
              </a:rPr>
              <a:t>koji</a:t>
            </a:r>
            <a:r>
              <a:rPr lang="en-GB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600" dirty="0" err="1" smtClean="0">
                <a:latin typeface="Calibri" pitchFamily="34" charset="0"/>
                <a:cs typeface="Calibri" pitchFamily="34" charset="0"/>
              </a:rPr>
              <a:t>su</a:t>
            </a:r>
            <a:r>
              <a:rPr lang="en-GB" sz="2600" dirty="0" smtClean="0">
                <a:latin typeface="Calibri" pitchFamily="34" charset="0"/>
                <a:cs typeface="Calibri" pitchFamily="34" charset="0"/>
              </a:rPr>
              <a:t> u </a:t>
            </a:r>
            <a:r>
              <a:rPr lang="en-GB" sz="2600" dirty="0" err="1" smtClean="0">
                <a:latin typeface="Calibri" pitchFamily="34" charset="0"/>
                <a:cs typeface="Calibri" pitchFamily="34" charset="0"/>
              </a:rPr>
              <a:t>upotrebi</a:t>
            </a:r>
            <a:r>
              <a:rPr lang="en-GB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600" dirty="0" err="1" smtClean="0">
                <a:latin typeface="Calibri" pitchFamily="34" charset="0"/>
                <a:cs typeface="Calibri" pitchFamily="34" charset="0"/>
              </a:rPr>
              <a:t>teško</a:t>
            </a:r>
            <a:r>
              <a:rPr lang="en-GB" sz="2600" dirty="0" smtClean="0">
                <a:latin typeface="Calibri" pitchFamily="34" charset="0"/>
                <a:cs typeface="Calibri" pitchFamily="34" charset="0"/>
              </a:rPr>
              <a:t> je </a:t>
            </a:r>
            <a:r>
              <a:rPr lang="en-GB" sz="2600" dirty="0" err="1" smtClean="0">
                <a:latin typeface="Calibri" pitchFamily="34" charset="0"/>
                <a:cs typeface="Calibri" pitchFamily="34" charset="0"/>
              </a:rPr>
              <a:t>promijeniti</a:t>
            </a:r>
            <a:r>
              <a:rPr lang="en-GB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600" dirty="0" err="1" smtClean="0">
                <a:latin typeface="Calibri" pitchFamily="34" charset="0"/>
                <a:cs typeface="Calibri" pitchFamily="34" charset="0"/>
              </a:rPr>
              <a:t>bez</a:t>
            </a:r>
            <a:r>
              <a:rPr lang="en-GB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600" dirty="0" err="1" smtClean="0">
                <a:latin typeface="Calibri" pitchFamily="34" charset="0"/>
                <a:cs typeface="Calibri" pitchFamily="34" charset="0"/>
              </a:rPr>
              <a:t>negativnog</a:t>
            </a:r>
            <a:r>
              <a:rPr lang="en-GB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600" dirty="0" err="1" smtClean="0">
                <a:latin typeface="Calibri" pitchFamily="34" charset="0"/>
                <a:cs typeface="Calibri" pitchFamily="34" charset="0"/>
              </a:rPr>
              <a:t>ut</a:t>
            </a:r>
            <a:r>
              <a:rPr lang="sr-Latn-CS" sz="26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GB" sz="2600" dirty="0" err="1" smtClean="0">
                <a:latin typeface="Calibri" pitchFamily="34" charset="0"/>
                <a:cs typeface="Calibri" pitchFamily="34" charset="0"/>
              </a:rPr>
              <a:t>caja</a:t>
            </a:r>
            <a:r>
              <a:rPr lang="en-GB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600" dirty="0" err="1" smtClean="0">
                <a:latin typeface="Calibri" pitchFamily="34" charset="0"/>
                <a:cs typeface="Calibri" pitchFamily="34" charset="0"/>
              </a:rPr>
              <a:t>na</a:t>
            </a:r>
            <a:r>
              <a:rPr lang="en-GB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600" dirty="0" err="1" smtClean="0">
                <a:latin typeface="Calibri" pitchFamily="34" charset="0"/>
                <a:cs typeface="Calibri" pitchFamily="34" charset="0"/>
              </a:rPr>
              <a:t>proizvodnj</a:t>
            </a:r>
            <a:r>
              <a:rPr lang="sr-Latn-CS" sz="2600" dirty="0" smtClean="0">
                <a:latin typeface="Calibri" pitchFamily="34" charset="0"/>
                <a:cs typeface="Calibri" pitchFamily="34" charset="0"/>
              </a:rPr>
              <a:t>u, ali se mogu preduzeti određene mjere, bez posledica na proizvodni proces.</a:t>
            </a:r>
          </a:p>
          <a:p>
            <a:pPr algn="just">
              <a:buFont typeface="Wingdings" pitchFamily="2" charset="2"/>
              <a:buChar char="q"/>
            </a:pPr>
            <a:endParaRPr lang="sr-Latn-CS" sz="5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sr-Latn-CS" sz="2600" dirty="0" smtClean="0">
                <a:latin typeface="Calibri" pitchFamily="34" charset="0"/>
                <a:cs typeface="Calibri" pitchFamily="34" charset="0"/>
              </a:rPr>
              <a:t>Neke od mjera koje se mogu preduzeti su:</a:t>
            </a:r>
          </a:p>
          <a:p>
            <a:pPr lvl="1" algn="just">
              <a:buFont typeface="Wingdings" pitchFamily="2" charset="2"/>
              <a:buChar char="§"/>
            </a:pPr>
            <a:r>
              <a:rPr lang="sr-Latn-CS" sz="2200" dirty="0" smtClean="0">
                <a:latin typeface="Calibri" pitchFamily="34" charset="0"/>
                <a:cs typeface="Calibri" pitchFamily="34" charset="0"/>
              </a:rPr>
              <a:t>m</a:t>
            </a:r>
            <a:r>
              <a:rPr lang="vi-VN" sz="2200" dirty="0" smtClean="0">
                <a:latin typeface="Calibri" pitchFamily="34" charset="0"/>
                <a:cs typeface="Calibri" pitchFamily="34" charset="0"/>
              </a:rPr>
              <a:t>etalne komponente zamijeniti plastičnim, sintetičkim ili drugim odgovarajućim materijalima</a:t>
            </a:r>
            <a:r>
              <a:rPr lang="sr-Latn-CS" sz="2200" dirty="0" smtClean="0">
                <a:latin typeface="Calibri" pitchFamily="34" charset="0"/>
                <a:cs typeface="Calibri" pitchFamily="34" charset="0"/>
              </a:rPr>
              <a:t>,</a:t>
            </a:r>
          </a:p>
          <a:p>
            <a:pPr lvl="1" algn="just">
              <a:buFont typeface="Wingdings" pitchFamily="2" charset="2"/>
              <a:buChar char="§"/>
            </a:pPr>
            <a:r>
              <a:rPr lang="sr-Latn-CS" sz="22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vi-VN" sz="2200" dirty="0" smtClean="0">
                <a:latin typeface="Calibri" pitchFamily="34" charset="0"/>
                <a:cs typeface="Calibri" pitchFamily="34" charset="0"/>
              </a:rPr>
              <a:t>zol</a:t>
            </a:r>
            <a:r>
              <a:rPr lang="sr-Latn-CS" sz="2200" dirty="0" smtClean="0">
                <a:latin typeface="Calibri" pitchFamily="34" charset="0"/>
                <a:cs typeface="Calibri" pitchFamily="34" charset="0"/>
              </a:rPr>
              <a:t>ovati</a:t>
            </a:r>
            <a:r>
              <a:rPr lang="vi-VN" sz="2200" dirty="0" smtClean="0">
                <a:latin typeface="Calibri" pitchFamily="34" charset="0"/>
                <a:cs typeface="Calibri" pitchFamily="34" charset="0"/>
              </a:rPr>
              <a:t> posebno bučne komponente i procese</a:t>
            </a:r>
            <a:r>
              <a:rPr lang="sr-Latn-CS" sz="2200" dirty="0" smtClean="0">
                <a:latin typeface="Calibri" pitchFamily="34" charset="0"/>
                <a:cs typeface="Calibri" pitchFamily="34" charset="0"/>
              </a:rPr>
              <a:t>,</a:t>
            </a:r>
          </a:p>
          <a:p>
            <a:pPr lvl="1" algn="just">
              <a:buFont typeface="Wingdings" pitchFamily="2" charset="2"/>
              <a:buChar char="§"/>
            </a:pPr>
            <a:r>
              <a:rPr lang="sr-Latn-CS" sz="2200" dirty="0" smtClean="0">
                <a:latin typeface="Calibri" pitchFamily="34" charset="0"/>
                <a:cs typeface="Calibri" pitchFamily="34" charset="0"/>
              </a:rPr>
              <a:t>Izduvne v</a:t>
            </a:r>
            <a:r>
              <a:rPr lang="vi-VN" sz="2200" dirty="0" smtClean="0">
                <a:latin typeface="Calibri" pitchFamily="34" charset="0"/>
                <a:cs typeface="Calibri" pitchFamily="34" charset="0"/>
              </a:rPr>
              <a:t>entile</a:t>
            </a:r>
            <a:r>
              <a:rPr lang="sr-Latn-CS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2200" dirty="0" smtClean="0">
                <a:latin typeface="Calibri" pitchFamily="34" charset="0"/>
                <a:cs typeface="Calibri" pitchFamily="34" charset="0"/>
              </a:rPr>
              <a:t>zamijeniti tišim,</a:t>
            </a:r>
            <a:endParaRPr lang="sr-Latn-CS" sz="22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vi-VN" sz="2200" dirty="0" smtClean="0">
                <a:latin typeface="Calibri" pitchFamily="34" charset="0"/>
                <a:cs typeface="Calibri" pitchFamily="34" charset="0"/>
              </a:rPr>
              <a:t>promijeniti tip pumpe u hidrauličkim s</a:t>
            </a:r>
            <a:r>
              <a:rPr lang="sr-Latn-CS" sz="2200" dirty="0" smtClean="0">
                <a:latin typeface="Calibri" pitchFamily="34" charset="0"/>
                <a:cs typeface="Calibri" pitchFamily="34" charset="0"/>
              </a:rPr>
              <a:t>istem</a:t>
            </a:r>
            <a:r>
              <a:rPr lang="vi-VN" sz="2200" dirty="0" smtClean="0">
                <a:latin typeface="Calibri" pitchFamily="34" charset="0"/>
                <a:cs typeface="Calibri" pitchFamily="34" charset="0"/>
              </a:rPr>
              <a:t>ima,</a:t>
            </a:r>
            <a:endParaRPr lang="sr-Latn-CS" sz="22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vi-VN" sz="2200" dirty="0" smtClean="0">
                <a:latin typeface="Calibri" pitchFamily="34" charset="0"/>
                <a:cs typeface="Calibri" pitchFamily="34" charset="0"/>
              </a:rPr>
              <a:t>koristiti tiši ventilator ili ugraditi zvučne prigušivače u cijevima koje se nalaze u ventilacijskim s</a:t>
            </a:r>
            <a:r>
              <a:rPr lang="sr-Latn-CS" sz="2200" dirty="0" smtClean="0">
                <a:latin typeface="Calibri" pitchFamily="34" charset="0"/>
                <a:cs typeface="Calibri" pitchFamily="34" charset="0"/>
              </a:rPr>
              <a:t>istem</a:t>
            </a:r>
            <a:r>
              <a:rPr lang="vi-VN" sz="2200" dirty="0" smtClean="0">
                <a:latin typeface="Calibri" pitchFamily="34" charset="0"/>
                <a:cs typeface="Calibri" pitchFamily="34" charset="0"/>
              </a:rPr>
              <a:t>ima prostorija, </a:t>
            </a:r>
            <a:endParaRPr lang="sr-Latn-CS" sz="22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vi-VN" sz="2200" dirty="0" smtClean="0">
                <a:latin typeface="Calibri" pitchFamily="34" charset="0"/>
                <a:cs typeface="Calibri" pitchFamily="34" charset="0"/>
              </a:rPr>
              <a:t>opremanjem </a:t>
            </a:r>
            <a:r>
              <a:rPr lang="sr-Latn-CS" sz="2200" dirty="0" smtClean="0">
                <a:latin typeface="Calibri" pitchFamily="34" charset="0"/>
                <a:cs typeface="Calibri" pitchFamily="34" charset="0"/>
              </a:rPr>
              <a:t>pogona </a:t>
            </a:r>
            <a:r>
              <a:rPr lang="vi-VN" sz="2200" dirty="0" smtClean="0">
                <a:latin typeface="Calibri" pitchFamily="34" charset="0"/>
                <a:cs typeface="Calibri" pitchFamily="34" charset="0"/>
              </a:rPr>
              <a:t>odgovarajućim tehnikama</a:t>
            </a:r>
            <a:r>
              <a:rPr lang="sr-Latn-CS" sz="2200" dirty="0" smtClean="0">
                <a:latin typeface="Calibri" pitchFamily="34" charset="0"/>
                <a:cs typeface="Calibri" pitchFamily="34" charset="0"/>
              </a:rPr>
              <a:t>.</a:t>
            </a:r>
            <a:endParaRPr lang="en-GB" sz="2200" dirty="0" err="1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42AE-49C4-4C5A-9976-1E1B23B07ADD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6FBE29C5-38D6-4B00-A6D8-914E577FE1C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61619287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Zaštita od b</a:t>
            </a:r>
            <a:r>
              <a:rPr lang="en-GB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uk</a:t>
            </a:r>
            <a:r>
              <a:rPr lang="sr-Latn-CS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</a:t>
            </a:r>
            <a:endParaRPr lang="en-GB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4844009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Radi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zaštite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sluha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od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prekomjerne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buke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na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radu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odnosno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na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radnim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mjestima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na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kojima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se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buka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ne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može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ukloniti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tehničkim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sredstvima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sniziti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ispod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dozvoljene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propisane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granice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potrebno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je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osobama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zaposlenim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na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tim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mjestima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osigurati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lična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zaštitna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sredstva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za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zaštitu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sluha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GB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42AE-49C4-4C5A-9976-1E1B23B07ADD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6FBE29C5-38D6-4B00-A6D8-914E577FE1C7}" type="slidenum">
              <a:rPr lang="en-GB" smtClean="0"/>
              <a:pPr/>
              <a:t>12</a:t>
            </a:fld>
            <a:endParaRPr lang="en-GB"/>
          </a:p>
        </p:txBody>
      </p: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899592" y="4221088"/>
            <a:ext cx="7344816" cy="2033612"/>
            <a:chOff x="192" y="2438"/>
            <a:chExt cx="5328" cy="904"/>
          </a:xfrm>
        </p:grpSpPr>
        <p:pic>
          <p:nvPicPr>
            <p:cNvPr id="8" name="Picture 11" descr="http://www.t-commerce.rs/zastita_sluha/2.jpg"/>
            <p:cNvPicPr>
              <a:picLocks noChangeAspect="1" noChangeArrowheads="1"/>
            </p:cNvPicPr>
            <p:nvPr/>
          </p:nvPicPr>
          <p:blipFill>
            <a:blip r:embed="rId2" r:link="rId3" cstate="print"/>
            <a:srcRect/>
            <a:stretch>
              <a:fillRect/>
            </a:stretch>
          </p:blipFill>
          <p:spPr bwMode="auto">
            <a:xfrm>
              <a:off x="192" y="2737"/>
              <a:ext cx="1248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2" descr="http://www.t-commerce.rs/zastita_sluha/5.jpg"/>
            <p:cNvPicPr>
              <a:picLocks noChangeAspect="1" noChangeArrowheads="1"/>
            </p:cNvPicPr>
            <p:nvPr/>
          </p:nvPicPr>
          <p:blipFill>
            <a:blip r:embed="rId4" r:link="rId5" cstate="print"/>
            <a:srcRect/>
            <a:stretch>
              <a:fillRect/>
            </a:stretch>
          </p:blipFill>
          <p:spPr bwMode="auto">
            <a:xfrm>
              <a:off x="1680" y="2764"/>
              <a:ext cx="1200" cy="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3" descr="http://www.t-commerce.rs/zastita_sluha/6.jpg"/>
            <p:cNvPicPr>
              <a:picLocks noChangeAspect="1" noChangeArrowheads="1"/>
            </p:cNvPicPr>
            <p:nvPr/>
          </p:nvPicPr>
          <p:blipFill>
            <a:blip r:embed="rId6" r:link="rId7" cstate="print"/>
            <a:srcRect/>
            <a:stretch>
              <a:fillRect/>
            </a:stretch>
          </p:blipFill>
          <p:spPr bwMode="auto">
            <a:xfrm>
              <a:off x="3083" y="2447"/>
              <a:ext cx="1141" cy="8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4" descr="http://www.totum.co.rs/slike/antifoni/f9_HB_650_1.jpg"/>
            <p:cNvPicPr>
              <a:picLocks noChangeAspect="1" noChangeArrowheads="1"/>
            </p:cNvPicPr>
            <p:nvPr/>
          </p:nvPicPr>
          <p:blipFill>
            <a:blip r:embed="rId8" r:link="rId9" cstate="print"/>
            <a:srcRect/>
            <a:stretch>
              <a:fillRect/>
            </a:stretch>
          </p:blipFill>
          <p:spPr bwMode="auto">
            <a:xfrm>
              <a:off x="4416" y="2438"/>
              <a:ext cx="1104" cy="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1361619287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Zaštita od b</a:t>
            </a:r>
            <a:r>
              <a:rPr lang="en-GB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uk</a:t>
            </a:r>
            <a:r>
              <a:rPr lang="sr-Latn-CS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</a:t>
            </a:r>
            <a:endParaRPr lang="en-GB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7920880" cy="491601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Zavisno od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intenzitet</a:t>
            </a: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buke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propisuju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se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odgovarajuća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zaštitna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sredstva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:</a:t>
            </a:r>
            <a:endParaRPr lang="sr-Latn-CS" sz="28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kod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buke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do 75 dB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koristi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se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zaštitna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vata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,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kod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buke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iznosa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do 85 dB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koriste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se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čepići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,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kod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buke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jačine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do 150 dB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koristi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se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ušni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štitnik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antifon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42AE-49C4-4C5A-9976-1E1B23B07ADD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6FBE29C5-38D6-4B00-A6D8-914E577FE1C7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005064"/>
            <a:ext cx="3034845" cy="20565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361619287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Zaključak</a:t>
            </a:r>
            <a:endParaRPr lang="en-GB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1"/>
            <a:ext cx="7848872" cy="4772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U slučaju postojanja buke, njene posledice treba preventirati sprovođenjem programa za zaštitu sluha:</a:t>
            </a:r>
          </a:p>
          <a:p>
            <a:pPr lvl="1" algn="just">
              <a:buFont typeface="Wingdings" pitchFamily="2" charset="2"/>
              <a:buChar char="§"/>
            </a:pP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Godišnje testiranje sluha,</a:t>
            </a:r>
          </a:p>
          <a:p>
            <a:pPr lvl="1" algn="just">
              <a:buFont typeface="Wingdings" pitchFamily="2" charset="2"/>
              <a:buChar char="§"/>
            </a:pP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Korišćenje auditorne zaštite,</a:t>
            </a:r>
          </a:p>
          <a:p>
            <a:pPr lvl="1" algn="just">
              <a:buFont typeface="Wingdings" pitchFamily="2" charset="2"/>
              <a:buChar char="§"/>
            </a:pP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Poboljšanje organizacije rada pravljenjem češćih pauza,</a:t>
            </a:r>
          </a:p>
          <a:p>
            <a:pPr lvl="1" algn="just">
              <a:buFont typeface="Wingdings" pitchFamily="2" charset="2"/>
              <a:buChar char="§"/>
            </a:pP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Redukcijom radnog vremena,</a:t>
            </a:r>
          </a:p>
          <a:p>
            <a:pPr lvl="1" algn="just">
              <a:buFont typeface="Wingdings" pitchFamily="2" charset="2"/>
              <a:buChar char="§"/>
            </a:pP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Produženjem godišnjih odmora,</a:t>
            </a:r>
          </a:p>
          <a:p>
            <a:pPr lvl="1" algn="just">
              <a:buFont typeface="Wingdings" pitchFamily="2" charset="2"/>
              <a:buChar char="§"/>
            </a:pP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Izmještanjem ugroženih radnika iz bučnih okruženja, itd.</a:t>
            </a:r>
            <a:endParaRPr lang="en-GB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42AE-49C4-4C5A-9976-1E1B23B07ADD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6FBE29C5-38D6-4B00-A6D8-914E577FE1C7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61619287"/>
      </p:ext>
    </p:extLst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42AE-49C4-4C5A-9976-1E1B23B07ADD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6FBE29C5-38D6-4B00-A6D8-914E577FE1C7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9" name="Picture 2" descr="Akademsko predavanje “Buka i njene posledice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0244" y="1628800"/>
            <a:ext cx="7032196" cy="3744416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11560" y="548680"/>
            <a:ext cx="8229600" cy="4310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Latn-CS" sz="6000" b="1" i="1" dirty="0" smtClean="0">
                <a:latin typeface="Calibri" pitchFamily="34" charset="0"/>
                <a:cs typeface="Calibri" pitchFamily="34" charset="0"/>
              </a:rPr>
              <a:t>HVALA NA PAŽNJI!</a:t>
            </a:r>
            <a:endParaRPr lang="en-GB" sz="6000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8383605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i="1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Termoelektrane</a:t>
            </a:r>
            <a:endParaRPr lang="en-GB" i="1" dirty="0">
              <a:solidFill>
                <a:srgbClr val="FF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136904" cy="426794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Termoelektrane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 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su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 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postrojenja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u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kojima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se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hemijska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energija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goriva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odnosno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energija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toplote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dobijene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na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ra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z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ne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na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čine pretvara u električnu energiju.</a:t>
            </a:r>
            <a:endParaRPr lang="en-GB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52320" y="6381328"/>
            <a:ext cx="2138184" cy="288032"/>
          </a:xfrm>
        </p:spPr>
        <p:txBody>
          <a:bodyPr/>
          <a:lstStyle/>
          <a:p>
            <a:fld id="{9F7BF571-E8AB-483A-BA9A-635B74F16050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6FBE29C5-38D6-4B00-A6D8-914E577FE1C7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924944"/>
            <a:ext cx="6795825" cy="34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i="1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Termoelektrane</a:t>
            </a:r>
            <a:endParaRPr lang="en-GB" i="1" dirty="0">
              <a:solidFill>
                <a:srgbClr val="FF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7992888" cy="419593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Pretvaranje hemijske energije u električnu nije direktno, već se u termoelektrana vrši višestruka konverzija energije:</a:t>
            </a:r>
          </a:p>
          <a:p>
            <a:pPr algn="just"/>
            <a:endParaRPr lang="sr-Latn-CS" sz="5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Prvo se hemijska energija goriva, sagorijevanjem pretvara u toplotnu energiju (u ložištima parnih kotolova)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sr-Latn-CS" sz="24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endParaRPr lang="sr-Latn-CS" sz="5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Drugi korak je pretvaranje toplotne energije u mehaničku (u sistemu parni kotao-turbina)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sr-Latn-CS" sz="24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endParaRPr lang="sr-Latn-CS" sz="5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Treća konverzija je pretvaranje mehaničke energije u električnu ( u sinhronoj mašini) 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GB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52320" y="6381328"/>
            <a:ext cx="2138184" cy="288032"/>
          </a:xfrm>
        </p:spPr>
        <p:txBody>
          <a:bodyPr/>
          <a:lstStyle/>
          <a:p>
            <a:fld id="{9F7BF571-E8AB-483A-BA9A-635B74F16050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6FBE29C5-38D6-4B00-A6D8-914E577FE1C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i="1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Termoelektrane</a:t>
            </a:r>
            <a:endParaRPr lang="en-GB" i="1" dirty="0">
              <a:solidFill>
                <a:srgbClr val="FF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5040560" cy="417646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Uzimajući u obzir tehnološki postupak dobijanja električne energije u termoelektranama, može se reći da su one glavni zagađivači okolne sredine.</a:t>
            </a:r>
          </a:p>
          <a:p>
            <a:pPr algn="just">
              <a:buNone/>
            </a:pPr>
            <a:endParaRPr lang="sr-Latn-CS" sz="2400" dirty="0" smtClean="0">
              <a:latin typeface="Calibri" pitchFamily="34" charset="0"/>
              <a:cs typeface="Calibri" pitchFamily="34" charset="0"/>
            </a:endParaRPr>
          </a:p>
          <a:p>
            <a:pPr marL="292100" lvl="1" indent="-292100" algn="just">
              <a:spcBef>
                <a:spcPts val="0"/>
              </a:spcBef>
              <a:buClr>
                <a:schemeClr val="accent1"/>
              </a:buClr>
              <a:buSzPct val="70000"/>
              <a:buFont typeface="Wingdings" pitchFamily="2" charset="2"/>
              <a:buChar char="q"/>
            </a:pP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Jedan od vidova zagađenja okoline je zagađenje bukom, a najveć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u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 izloženost toj buci imaju svakako sami zaposleni u termoelektranama.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52320" y="6381328"/>
            <a:ext cx="2138184" cy="288032"/>
          </a:xfrm>
        </p:spPr>
        <p:txBody>
          <a:bodyPr/>
          <a:lstStyle/>
          <a:p>
            <a:fld id="{9F7BF571-E8AB-483A-BA9A-635B74F16050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6FBE29C5-38D6-4B00-A6D8-914E577FE1C7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6" name="Picture 4" descr="BUKA | Linked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068960"/>
            <a:ext cx="2592288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Buka</a:t>
            </a:r>
            <a:endParaRPr lang="en-GB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1"/>
            <a:ext cx="8064896" cy="4772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sr-Latn-ME" sz="2400" dirty="0">
                <a:latin typeface="Calibri" pitchFamily="34" charset="0"/>
                <a:cs typeface="Calibri" pitchFamily="34" charset="0"/>
              </a:rPr>
              <a:t>S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vaki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zvuk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ME" sz="2400" dirty="0" smtClean="0">
                <a:latin typeface="Calibri" pitchFamily="34" charset="0"/>
                <a:cs typeface="Calibri" pitchFamily="34" charset="0"/>
              </a:rPr>
              <a:t>čiji nivo izmjeren na radnom mjestu ili u radnoj prostoriji prelazi dozvoljenu vrijednost.</a:t>
            </a:r>
          </a:p>
          <a:p>
            <a:pPr algn="just">
              <a:buFont typeface="Wingdings" pitchFamily="2" charset="2"/>
              <a:buChar char="q"/>
            </a:pPr>
            <a:endParaRPr lang="sr-Latn-ME" sz="5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sr-Latn-ME" sz="5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sr-Latn-ME" sz="2400" dirty="0" smtClean="0">
                <a:latin typeface="Calibri" pitchFamily="34" charset="0"/>
                <a:cs typeface="Calibri" pitchFamily="34" charset="0"/>
              </a:rPr>
              <a:t>Obuhvata zvukove koji stvaraju osjećaj nelagodnosti ili ometaju čovjeka u radu.</a:t>
            </a:r>
          </a:p>
          <a:p>
            <a:pPr algn="just"/>
            <a:endParaRPr lang="sr-Latn-ME" sz="28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sr-Latn-ME" sz="28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sr-Latn-ME" sz="28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GB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42AE-49C4-4C5A-9976-1E1B23B07ADD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6FBE29C5-38D6-4B00-A6D8-914E577FE1C7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7" name="Picture 6" descr="Buka piše kazne! - BLMojGr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573016"/>
            <a:ext cx="4061753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Buka</a:t>
            </a:r>
            <a:endParaRPr lang="en-GB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1"/>
            <a:ext cx="8064896" cy="4772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sr-Latn-ME" sz="2400" dirty="0" smtClean="0">
                <a:latin typeface="Calibri" pitchFamily="34" charset="0"/>
                <a:cs typeface="Calibri" pitchFamily="34" charset="0"/>
              </a:rPr>
              <a:t>Najznačajnija osobina buke je intenzitet (jačina), koji se izražava u decibelima (dB).</a:t>
            </a:r>
          </a:p>
          <a:p>
            <a:pPr algn="just">
              <a:buFont typeface="Wingdings" pitchFamily="2" charset="2"/>
              <a:buChar char="q"/>
            </a:pPr>
            <a:endParaRPr lang="sr-Latn-ME" sz="2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sr-Latn-ME" sz="2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sr-Latn-ME" sz="2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sr-Latn-ME" sz="2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sr-Latn-ME" sz="2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sr-Latn-ME" sz="2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endParaRPr lang="sr-Latn-ME" sz="2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sr-Latn-ME" sz="2400" dirty="0" smtClean="0">
                <a:latin typeface="Calibri" pitchFamily="34" charset="0"/>
                <a:cs typeface="Calibri" pitchFamily="34" charset="0"/>
              </a:rPr>
              <a:t>Intezivna, ali kratkotrajna buka nema većih posledica po organ sluha.</a:t>
            </a:r>
          </a:p>
          <a:p>
            <a:pPr algn="just"/>
            <a:endParaRPr lang="sr-Latn-ME" sz="28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n-GB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42AE-49C4-4C5A-9976-1E1B23B07ADD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6FBE29C5-38D6-4B00-A6D8-914E577FE1C7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9" name="Picture 4" descr="BUKA JE ŠTETNA – Bet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780928"/>
            <a:ext cx="5287222" cy="20882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66550663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Buka</a:t>
            </a:r>
            <a:endParaRPr lang="en-GB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5"/>
            <a:ext cx="8064896" cy="462798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sr-Latn-ME" sz="2800" dirty="0" smtClean="0">
                <a:latin typeface="Calibri" pitchFamily="34" charset="0"/>
                <a:cs typeface="Calibri" pitchFamily="34" charset="0"/>
              </a:rPr>
              <a:t>Danas se buka ubraja u najrasprostranjenije fizičke zagađivače osnovnih elemenata bitnih za zdrav i normalan život i rad.</a:t>
            </a:r>
          </a:p>
          <a:p>
            <a:pPr algn="ctr">
              <a:buFont typeface="Wingdings" pitchFamily="2" charset="2"/>
              <a:buChar char="q"/>
            </a:pPr>
            <a:endParaRPr lang="sr-Latn-ME" sz="28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endParaRPr lang="sr-Latn-ME" sz="6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sr-Latn-ME" sz="2800" dirty="0" smtClean="0">
                <a:latin typeface="Calibri" pitchFamily="34" charset="0"/>
                <a:cs typeface="Calibri" pitchFamily="34" charset="0"/>
              </a:rPr>
              <a:t>Preko 50% stanovništva Evrope svakodnevno ometa buka.</a:t>
            </a:r>
          </a:p>
          <a:p>
            <a:pPr algn="ctr">
              <a:buFont typeface="Wingdings" pitchFamily="2" charset="2"/>
              <a:buChar char="q"/>
            </a:pPr>
            <a:endParaRPr lang="sr-Latn-ME" sz="28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endParaRPr lang="sr-Latn-ME" sz="6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sr-Latn-ME" sz="2800" dirty="0" smtClean="0">
                <a:latin typeface="Calibri" pitchFamily="34" charset="0"/>
                <a:cs typeface="Calibri" pitchFamily="34" charset="0"/>
              </a:rPr>
              <a:t>Kod oko 12% svjetske populacije sluh je ugrožen bukom. </a:t>
            </a:r>
          </a:p>
          <a:p>
            <a:pPr algn="just"/>
            <a:endParaRPr lang="en-GB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42AE-49C4-4C5A-9976-1E1B23B07ADD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6FBE29C5-38D6-4B00-A6D8-914E577FE1C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27962694"/>
      </p:ext>
    </p:extLst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i="1" dirty="0" smtClean="0"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Buka </a:t>
            </a:r>
            <a:endParaRPr lang="en-GB" i="1" dirty="0">
              <a:solidFill>
                <a:srgbClr val="FF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992888" cy="426794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err="1">
                <a:latin typeface="Calibri" pitchFamily="34" charset="0"/>
                <a:cs typeface="Calibri" pitchFamily="34" charset="0"/>
              </a:rPr>
              <a:t>Izvori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buke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sr-Latn-ME" sz="2800" dirty="0" smtClean="0">
                <a:latin typeface="Calibri" pitchFamily="34" charset="0"/>
                <a:cs typeface="Calibri" pitchFamily="34" charset="0"/>
              </a:rPr>
              <a:t>u termoelektrana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su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snažni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 i 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raznovrsni</a:t>
            </a:r>
            <a:r>
              <a:rPr lang="sr-Latn-ME" sz="28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kotlovi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endParaRPr lang="sr-Latn-ME" sz="24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turbine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endParaRPr lang="sr-Latn-ME" sz="24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mlinovi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endParaRPr lang="sr-Latn-ME" sz="24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napojne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pumpe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endParaRPr lang="sr-Latn-ME" sz="24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sigurnosni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ventili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endParaRPr lang="sr-Latn-ME" sz="24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rashladni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tornjevi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endParaRPr lang="sr-Latn-ME" sz="24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transformatori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endParaRPr lang="sr-Latn-ME" sz="24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električni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vodovi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i dr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..</a:t>
            </a:r>
            <a:endParaRPr lang="en-GB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52320" y="6381328"/>
            <a:ext cx="2138184" cy="288032"/>
          </a:xfrm>
        </p:spPr>
        <p:txBody>
          <a:bodyPr/>
          <a:lstStyle/>
          <a:p>
            <a:fld id="{9F7BF571-E8AB-483A-BA9A-635B74F16050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6FBE29C5-38D6-4B00-A6D8-914E577FE1C7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9" y="2780928"/>
            <a:ext cx="4320480" cy="3053631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xmlns="" val="1606538297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Buka</a:t>
            </a:r>
            <a:endParaRPr lang="en-GB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7"/>
            <a:ext cx="7992888" cy="469999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GB" sz="2800" dirty="0" smtClean="0">
                <a:latin typeface="Calibri" pitchFamily="34" charset="0"/>
                <a:cs typeface="Calibri" pitchFamily="34" charset="0"/>
              </a:rPr>
              <a:t>Na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radnim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mjestima</a:t>
            </a: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postoji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dozvoljena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gornja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granica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jačine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buke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pri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kojoj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neće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nastupiti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trajna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oštećenja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organizma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1" algn="just">
              <a:buFont typeface="Wingdings" pitchFamily="2" charset="2"/>
              <a:buChar char="§"/>
            </a:pPr>
            <a:endParaRPr lang="sr-Latn-CS" sz="5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kad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je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osoba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izložena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buci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tokom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radnog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vremena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doći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će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do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prolaznih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promjena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smanjena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osjetljivost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organa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sluha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ubrzan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puls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povećan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krvni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pritisak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)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endParaRPr lang="sr-Latn-CS" sz="24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endParaRPr lang="sr-Latn-CS" sz="5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ukoliko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nakon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izloženosti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buci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ne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uslijedi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normalan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period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odmora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posljedice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postaju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trajne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ozbiljno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narušavaju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zdravlje</a:t>
            </a:r>
            <a:r>
              <a:rPr lang="en-GB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dirty="0" err="1" smtClean="0">
                <a:latin typeface="Calibri" pitchFamily="34" charset="0"/>
                <a:cs typeface="Calibri" pitchFamily="34" charset="0"/>
              </a:rPr>
              <a:t>pojedinca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sr-Latn-ME" sz="24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n-GB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42AE-49C4-4C5A-9976-1E1B23B07ADD}" type="datetime1">
              <a:rPr lang="en-GB" smtClean="0"/>
              <a:pPr/>
              <a:t>22/04/2021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6FBE29C5-38D6-4B00-A6D8-914E577FE1C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6161928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252</TotalTime>
  <Words>641</Words>
  <Application>Microsoft Office PowerPoint</Application>
  <PresentationFormat>On-screen Show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Foundry</vt:lpstr>
      <vt:lpstr>Uticaj buke na zdravlje zaposlenih u termoelektranama</vt:lpstr>
      <vt:lpstr>Termoelektrane</vt:lpstr>
      <vt:lpstr>Termoelektrane</vt:lpstr>
      <vt:lpstr>Termoelektrane</vt:lpstr>
      <vt:lpstr>Buka</vt:lpstr>
      <vt:lpstr>Buka</vt:lpstr>
      <vt:lpstr>Buka</vt:lpstr>
      <vt:lpstr>Buka </vt:lpstr>
      <vt:lpstr>Buka</vt:lpstr>
      <vt:lpstr>Zaštita od buke</vt:lpstr>
      <vt:lpstr>Zaštita od buke</vt:lpstr>
      <vt:lpstr>Zaštita od buke</vt:lpstr>
      <vt:lpstr>Zaštita od buke</vt:lpstr>
      <vt:lpstr>Zaključak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Uticaj buke na zdravlje zaposlenih u hidroelektrani</dc:title>
  <dc:creator>VESNA</dc:creator>
  <cp:lastModifiedBy>VESNA</cp:lastModifiedBy>
  <cp:revision>27</cp:revision>
  <dcterms:created xsi:type="dcterms:W3CDTF">2021-04-19T19:45:37Z</dcterms:created>
  <dcterms:modified xsi:type="dcterms:W3CDTF">2021-04-22T08:29:58Z</dcterms:modified>
</cp:coreProperties>
</file>