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9" r:id="rId4"/>
    <p:sldId id="271" r:id="rId5"/>
    <p:sldId id="270" r:id="rId6"/>
    <p:sldId id="260" r:id="rId7"/>
    <p:sldId id="261" r:id="rId8"/>
    <p:sldId id="26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BFB5-D53A-41B2-BA2D-55695B958F7A}" type="datetimeFigureOut">
              <a:rPr lang="en-GB" smtClean="0"/>
              <a:pPr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1BF7-98DC-4D24-8CA6-DC954E91B1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670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C8EFFEF-D599-46AF-9A1B-81B273902B2A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EA7E-7E06-4614-AFA5-2D9DF2C8CE61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3031-2677-41A9-AC19-9863F56CDA91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8511-B921-4DEE-B142-34E31CD656B1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CD4B-B90F-4D5E-8CAC-976361B81170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58A55F-EBB7-441A-BCCA-A5446797038E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2D80E5-1C7E-43BB-9F9A-8BB8098ABD1F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2210-E664-418A-8AEB-AC1935177AD3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7B46-7E19-40E1-A39C-E946BD044D84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1D2F-E0A0-415F-B99B-1F98CDF990B1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CE8990-7DCA-4AAA-91A1-3795656C88F5}" type="datetime1">
              <a:rPr lang="en-GB" smtClean="0"/>
              <a:pPr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FBE29C5-38D6-4B00-A6D8-914E577FE1C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Uticaj</a:t>
            </a:r>
            <a:r>
              <a:rPr lang="en-GB" sz="5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54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buke</a:t>
            </a:r>
            <a:r>
              <a:rPr lang="en-GB" sz="5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54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GB" sz="5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54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zdravlje</a:t>
            </a:r>
            <a:r>
              <a:rPr lang="en-GB" sz="5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54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zaposlenih</a:t>
            </a:r>
            <a:r>
              <a:rPr lang="en-GB" sz="5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sr-Latn-CS" sz="5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 “Piva”</a:t>
            </a:r>
            <a:endParaRPr lang="en-GB" sz="54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585" y="1548172"/>
            <a:ext cx="6336704" cy="1080120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ELEKTROMOTORNI POGONI</a:t>
            </a:r>
            <a:endParaRPr lang="sr-Latn-C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708" y="4360103"/>
            <a:ext cx="4932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U</a:t>
            </a:r>
            <a:r>
              <a:rPr lang="sr-Latn-C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čenici: </a:t>
            </a:r>
            <a:r>
              <a:rPr lang="en-US" sz="28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sr-Latn-C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Milović Sreten</a:t>
            </a:r>
          </a:p>
          <a:p>
            <a:r>
              <a:rPr lang="sr-Latn-C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              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sr-Latn-C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Mugoša Miloš </a:t>
            </a:r>
          </a:p>
          <a:p>
            <a:r>
              <a:rPr lang="sr-Latn-C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              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sr-Latn-C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Mirković Pavle</a:t>
            </a:r>
          </a:p>
          <a:p>
            <a:r>
              <a:rPr lang="sr-Latn-C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sr-Latn-C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 Ostojić Aleksandar</a:t>
            </a:r>
            <a:endParaRPr lang="en-GB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CG53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5728" y="0"/>
            <a:ext cx="24482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5952"/>
          <a:stretch/>
        </p:blipFill>
        <p:spPr bwMode="auto">
          <a:xfrm>
            <a:off x="2555776" y="5449916"/>
            <a:ext cx="1291161" cy="1299647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3257" r="27174"/>
          <a:stretch/>
        </p:blipFill>
        <p:spPr bwMode="auto">
          <a:xfrm>
            <a:off x="383906" y="5218771"/>
            <a:ext cx="1237504" cy="1530792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9205" r="47965"/>
          <a:stretch/>
        </p:blipFill>
        <p:spPr bwMode="auto">
          <a:xfrm>
            <a:off x="2306019" y="4085776"/>
            <a:ext cx="1113184" cy="1180292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71747"/>
          <a:stretch/>
        </p:blipFill>
        <p:spPr bwMode="auto">
          <a:xfrm>
            <a:off x="243792" y="4038479"/>
            <a:ext cx="1377618" cy="1180292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" y="620688"/>
            <a:ext cx="8640960" cy="908720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/>
              <a:t>Ispitivanje buke u HE “Piva”-rezulati mjerenja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419"/>
          <a:stretch/>
        </p:blipFill>
        <p:spPr bwMode="auto">
          <a:xfrm>
            <a:off x="467544" y="1700808"/>
            <a:ext cx="815619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48" y="476672"/>
            <a:ext cx="8640960" cy="908720"/>
          </a:xfrm>
        </p:spPr>
        <p:txBody>
          <a:bodyPr>
            <a:noAutofit/>
          </a:bodyPr>
          <a:lstStyle/>
          <a:p>
            <a:r>
              <a:rPr lang="sr-Latn-CS" sz="3400" dirty="0" smtClean="0"/>
              <a:t>Ispitivanje buke u HE “Piva”-rezulati mjerenja</a:t>
            </a:r>
            <a:endParaRPr lang="en-GB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71687"/>
            <a:ext cx="8109185" cy="538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2" y="548680"/>
            <a:ext cx="8640960" cy="1124744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/>
              <a:t>Ispitivanje buke u HE “Piva”-rezulati mjerenja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680520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Mjerenje buke vršeno je na ukupno 20 pozicija.</a:t>
            </a:r>
          </a:p>
          <a:p>
            <a:pPr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 Od tog broja, na 18 pozicija je izmjereno </a:t>
            </a:r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prekoračenje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 dozvoljenog nivoa buke.</a:t>
            </a:r>
          </a:p>
          <a:p>
            <a:pPr algn="just"/>
            <a:r>
              <a:rPr lang="sr-Latn-CS" sz="2800" b="1" dirty="0" smtClean="0">
                <a:latin typeface="Calibri" pitchFamily="34" charset="0"/>
                <a:cs typeface="Calibri" pitchFamily="34" charset="0"/>
              </a:rPr>
              <a:t>Maksimalno izmjeren nivo buke je 102dB.</a:t>
            </a:r>
          </a:p>
          <a:p>
            <a:pPr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Prilikom ocjene katgorizacije rizika patološkog dejstva buke, utvrđeno je da taj indeks iznosi iznad jedinice, izuzimajući svega dvije pozicije, pri čemu je dopušteno vrijeme izlaganja od 0,5 do 8h.</a:t>
            </a:r>
          </a:p>
          <a:p>
            <a:pPr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069627"/>
            <a:ext cx="2627785" cy="175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04" y="548680"/>
            <a:ext cx="8640960" cy="1124744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/>
              <a:t>Ispitivanje buke u HE “Piva”-rezulati mjerenja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536504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Na jednom od sistematskih pregleda u HE “Piva” od 70 pregledanih radnika njih 28 su imali oštećenje sluha u rasponu od 10-34%.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70" y="3429000"/>
            <a:ext cx="90760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" y="476672"/>
            <a:ext cx="8640960" cy="1124744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/>
              <a:t>Ispitivanje buke u HE “Piva”-rezulati mjerenja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824536"/>
          </a:xfrm>
        </p:spPr>
        <p:txBody>
          <a:bodyPr>
            <a:normAutofit/>
          </a:bodyPr>
          <a:lstStyle/>
          <a:p>
            <a:pPr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U HE “Piva” faktori koji nepovoljno utiču na zdravlje zaposlenih su dodatno izraženi jer je ona smještena u kanjonu, a čitavo postrojenje se nalazi pod zemljom.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76676"/>
            <a:ext cx="5112568" cy="33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3275856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Hidroelektrana “Piva”</a:t>
            </a:r>
            <a:endParaRPr lang="en-GB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40960" cy="764704"/>
          </a:xfrm>
        </p:spPr>
        <p:txBody>
          <a:bodyPr>
            <a:normAutofit/>
          </a:bodyPr>
          <a:lstStyle/>
          <a:p>
            <a:r>
              <a:rPr lang="sr-Latn-CS" sz="4000" dirty="0" smtClean="0"/>
              <a:t>Mjere zaštite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84576"/>
          </a:xfrm>
        </p:spPr>
        <p:txBody>
          <a:bodyPr>
            <a:normAutofit/>
          </a:bodyPr>
          <a:lstStyle/>
          <a:p>
            <a:pPr algn="just"/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Da bi se uticaji buke ublažili, preduzimaju se određene mjere zaštite:</a:t>
            </a:r>
          </a:p>
          <a:p>
            <a:pPr lvl="1" algn="just">
              <a:buFont typeface="Wingdings" pitchFamily="2" charset="2"/>
              <a:buChar char="Ø"/>
            </a:pPr>
            <a:r>
              <a:rPr lang="sr-Latn-C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Nabavka moderne i kvalitetne HTZ opreme,</a:t>
            </a:r>
          </a:p>
          <a:p>
            <a:pPr lvl="1" algn="just">
              <a:buFont typeface="Wingdings" pitchFamily="2" charset="2"/>
              <a:buChar char="Ø"/>
            </a:pPr>
            <a:r>
              <a:rPr lang="sr-Latn-C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Samom organizacijom rada teži se smanjiti dnevna izloženost radnika uticajima buke, </a:t>
            </a:r>
          </a:p>
          <a:p>
            <a:pPr lvl="1" algn="just">
              <a:buFont typeface="Wingdings" pitchFamily="2" charset="2"/>
              <a:buChar char="Ø"/>
            </a:pPr>
            <a:r>
              <a:rPr lang="sr-Latn-C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Uvođenje sistema upravljanja zaštitom zdravlja i bezbjednosti na radu ISO 18000, kao i sistema upravljanja kvalitetom životne sredine  ISO 14000,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Modernizacija </a:t>
            </a:r>
            <a:r>
              <a:rPr lang="sr-Latn-C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HE “Pive”- nova oprema koja se ugrađuje smanjuje potrebu da radnici provode previše vremena u postrojenju,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Donošenje </a:t>
            </a:r>
            <a:r>
              <a:rPr lang="sr-Latn-CS" sz="2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Akta o procjeni rizika.</a:t>
            </a:r>
            <a:endParaRPr lang="en-GB" sz="26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69" y="764704"/>
            <a:ext cx="7591684" cy="4835984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0" y="5608442"/>
            <a:ext cx="905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7200" b="1" i="1" dirty="0" smtClean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Hvala na pažnji!</a:t>
            </a:r>
            <a:endParaRPr lang="en-GB" sz="7200" b="1" i="1" dirty="0">
              <a:solidFill>
                <a:srgbClr val="FF0000"/>
              </a:solidFill>
              <a:latin typeface="Kokila" pitchFamily="34" charset="0"/>
              <a:cs typeface="Kokil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2474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Hi</a:t>
            </a:r>
            <a:r>
              <a:rPr lang="sr-Latn-CS" sz="4000" dirty="0" smtClean="0"/>
              <a:t>droelektrana “Piva”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44522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>
                <a:latin typeface="Calibri" pitchFamily="34" charset="0"/>
                <a:cs typeface="Calibri" pitchFamily="34" charset="0"/>
              </a:rPr>
              <a:t>HE „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Piva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“,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akumulaciono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pribransko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postrojenje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jednom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najvećih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betonskih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lučnih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brana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svijetu</a:t>
            </a:r>
            <a:r>
              <a:rPr lang="sr-Latn-C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509202" cy="366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75856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Hidroelektrana “Piva”</a:t>
            </a:r>
            <a:endParaRPr lang="en-GB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2474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Hi</a:t>
            </a:r>
            <a:r>
              <a:rPr lang="sr-Latn-CS" sz="4000" dirty="0" smtClean="0"/>
              <a:t>droelektrana “Piva”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219908"/>
          </a:xfrm>
        </p:spPr>
        <p:txBody>
          <a:bodyPr>
            <a:normAutofit/>
          </a:bodyPr>
          <a:lstStyle/>
          <a:p>
            <a:pPr algn="just"/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pogonu je od 1976. godine. 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vi-VN" sz="2400" dirty="0" smtClean="0">
                <a:latin typeface="Calibri" pitchFamily="34" charset="0"/>
                <a:cs typeface="Calibri" pitchFamily="34" charset="0"/>
              </a:rPr>
              <a:t>Njena osnovna djelatnost je proizvodnja električne energije u vršnom režimu rada, jer ima mogućnost brzog startovanja i sinhronizacije na dalekovodnu mrežu 220 kV. 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vi-VN" sz="2400" dirty="0" smtClean="0">
                <a:latin typeface="Calibri" pitchFamily="34" charset="0"/>
                <a:cs typeface="Calibri" pitchFamily="34" charset="0"/>
              </a:rPr>
              <a:t>Smještena je u planinskom masivu na sjeverozapadu Crne Gore. 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r-Latn-C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Zbog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specifičnih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topografskih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karakteristika terena kompletno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vi-V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postrojenje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urađeno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je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ispod </a:t>
            </a:r>
            <a:endParaRPr lang="sr-Latn-C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CS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površine zemlje.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336" y="3217402"/>
            <a:ext cx="3384376" cy="3271266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5652120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Hidroelektrana “Piva”</a:t>
            </a:r>
            <a:endParaRPr lang="en-GB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24744"/>
          </a:xfrm>
        </p:spPr>
        <p:txBody>
          <a:bodyPr>
            <a:normAutofit/>
          </a:bodyPr>
          <a:lstStyle/>
          <a:p>
            <a:r>
              <a:rPr lang="sr-Latn-CS" sz="4000" dirty="0" smtClean="0"/>
              <a:t>Tehničke karakteristike HE “Piva”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530120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Instalisana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snaga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- 360 MVA,</a:t>
            </a:r>
          </a:p>
          <a:p>
            <a:pPr algn="just">
              <a:buFont typeface="Wingdings" pitchFamily="2" charset="2"/>
              <a:buChar char="§"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Ukupna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zapremina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akumulacije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- 880 x 10³x10³ m³,</a:t>
            </a:r>
          </a:p>
          <a:p>
            <a:pPr algn="just">
              <a:buFont typeface="Wingdings" pitchFamily="2" charset="2"/>
              <a:buChar char="§"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Korisna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zapremina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akumulacije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- 790 x 10³x10³ m³,</a:t>
            </a:r>
          </a:p>
          <a:p>
            <a:pPr algn="just">
              <a:buFont typeface="Wingdings" pitchFamily="2" charset="2"/>
              <a:buChar char="§"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Projektovana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godišnja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proizvodnja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el.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energije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- 860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GWh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Prosječna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godišnja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proizvodnja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el.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energije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- 737,25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GWh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Tri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spiralne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turbine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vertikalnom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osovinom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(250 o/min)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tipa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"Francis",</a:t>
            </a:r>
          </a:p>
          <a:p>
            <a:pPr marL="109728" indent="0" algn="just">
              <a:buNone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Tri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trofazna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generatora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vertikalnom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osovinom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od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po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120 MVA,</a:t>
            </a:r>
          </a:p>
          <a:p>
            <a:pPr algn="just">
              <a:buFont typeface="Wingdings" pitchFamily="2" charset="2"/>
              <a:buChar char="§"/>
            </a:pPr>
            <a:endParaRPr lang="en-GB" sz="4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  <a:cs typeface="Calibri" pitchFamily="34" charset="0"/>
              </a:rPr>
              <a:t>Tri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trofazna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transformatora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dirty="0" err="1" smtClean="0">
                <a:latin typeface="Calibri" pitchFamily="34" charset="0"/>
                <a:cs typeface="Calibri" pitchFamily="34" charset="0"/>
              </a:rPr>
              <a:t>po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 120 MVA,</a:t>
            </a:r>
          </a:p>
          <a:p>
            <a:pPr algn="just"/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24744"/>
          </a:xfrm>
        </p:spPr>
        <p:txBody>
          <a:bodyPr>
            <a:normAutofit/>
          </a:bodyPr>
          <a:lstStyle/>
          <a:p>
            <a:r>
              <a:rPr lang="sr-Latn-CS" sz="4000" dirty="0" smtClean="0"/>
              <a:t>Tehničke karakteristike HE “Piva”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496944" cy="544522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Betonska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lučna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brana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konstruktivne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visine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220 m,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hidraulične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visine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190 m,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dužine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luka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kruni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268, 6 m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dužine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luka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nivou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korita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40 m,</a:t>
            </a:r>
          </a:p>
          <a:p>
            <a:pPr algn="just">
              <a:buFont typeface="Wingdings" pitchFamily="2" charset="2"/>
              <a:buChar char="§"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Kota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normalnog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uspora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- 675m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nadmorske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visine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Kota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minimalnog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radnog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nivoa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- 595m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nadmorske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visine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algn="just">
              <a:buFont typeface="Wingdings" pitchFamily="2" charset="2"/>
              <a:buChar char="§"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Maksimalni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neto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pad - 181,95 m,</a:t>
            </a:r>
          </a:p>
          <a:p>
            <a:pPr algn="just">
              <a:buFont typeface="Wingdings" pitchFamily="2" charset="2"/>
              <a:buChar char="§"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Minimalni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neto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pad - 99,90 m,</a:t>
            </a:r>
          </a:p>
          <a:p>
            <a:pPr algn="just">
              <a:buFont typeface="Wingdings" pitchFamily="2" charset="2"/>
              <a:buChar char="§"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Instalisani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protok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- 3 x 80 m³/s.</a:t>
            </a:r>
          </a:p>
          <a:p>
            <a:pPr algn="just">
              <a:buFont typeface="Wingdings" pitchFamily="2" charset="2"/>
              <a:buChar char="§"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dirty="0" err="1" smtClean="0">
                <a:latin typeface="Calibri" pitchFamily="34" charset="0"/>
                <a:cs typeface="Calibri" pitchFamily="34" charset="0"/>
              </a:rPr>
              <a:t>Slivno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područje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Hidroelektrane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"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Piva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" </a:t>
            </a:r>
            <a:r>
              <a:rPr lang="en-GB" dirty="0" err="1" smtClean="0">
                <a:latin typeface="Calibri" pitchFamily="34" charset="0"/>
                <a:cs typeface="Calibri" pitchFamily="34" charset="0"/>
              </a:rPr>
              <a:t>iznosi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1.760 km².</a:t>
            </a:r>
          </a:p>
          <a:p>
            <a:pPr algn="just"/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24744"/>
          </a:xfrm>
        </p:spPr>
        <p:txBody>
          <a:bodyPr>
            <a:normAutofit/>
          </a:bodyPr>
          <a:lstStyle/>
          <a:p>
            <a:r>
              <a:rPr lang="sr-Latn-CS" sz="4000" dirty="0" smtClean="0"/>
              <a:t>Pozitivni uticaji</a:t>
            </a:r>
            <a:r>
              <a:rPr lang="en-GB" sz="4000" dirty="0" smtClean="0"/>
              <a:t> HE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4644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Ekonomski aspekt,</a:t>
            </a:r>
          </a:p>
          <a:p>
            <a:pPr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Navodnjavanje,</a:t>
            </a:r>
          </a:p>
          <a:p>
            <a:pPr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Vodosnabdijevanje,</a:t>
            </a:r>
          </a:p>
          <a:p>
            <a:pPr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Ribarstvo,</a:t>
            </a:r>
          </a:p>
          <a:p>
            <a:pPr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Razvoj turizma, itd.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401" y="2245600"/>
            <a:ext cx="5254443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20072" y="52473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Pivsko jezero</a:t>
            </a:r>
            <a:endParaRPr lang="en-GB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24744"/>
          </a:xfrm>
        </p:spPr>
        <p:txBody>
          <a:bodyPr>
            <a:normAutofit/>
          </a:bodyPr>
          <a:lstStyle/>
          <a:p>
            <a:r>
              <a:rPr lang="sr-Latn-CS" sz="4000" dirty="0" smtClean="0"/>
              <a:t>Negativni uticaji</a:t>
            </a:r>
            <a:r>
              <a:rPr lang="en-GB" sz="4000" dirty="0" smtClean="0"/>
              <a:t> HE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29408"/>
            <a:ext cx="8496944" cy="5328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Promjena lokalne klime,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Potapanje naselja, kulturno istorijkih spomenika,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C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sr-Latn-CS" dirty="0" smtClean="0">
                <a:latin typeface="Calibri" pitchFamily="34" charset="0"/>
                <a:cs typeface="Calibri" pitchFamily="34" charset="0"/>
              </a:rPr>
              <a:t>plodnog zemljišta, voćnjaka...,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Iseljavanje stanovništva,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Promjena pejzaža,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Promjena seizmičkih karakteristika regiona,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Promjena hidrološkog režima vodotoka,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Erozija akumulacije i nizvidnog toka,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3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dirty="0" smtClean="0">
                <a:latin typeface="Calibri" pitchFamily="34" charset="0"/>
                <a:cs typeface="Calibri" pitchFamily="34" charset="0"/>
              </a:rPr>
              <a:t> Uticaj na zdravlje zaposlenih u HE, itd.</a:t>
            </a:r>
          </a:p>
          <a:p>
            <a:pPr algn="just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640960" cy="1124744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/>
              <a:t>Uticaj buke na zdravlje zaposlenih u HE “Piva”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60848"/>
            <a:ext cx="3995936" cy="3875081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Jedan </a:t>
            </a:r>
            <a:r>
              <a:rPr lang="en-US" dirty="0" smtClean="0"/>
              <a:t> </a:t>
            </a:r>
            <a:r>
              <a:rPr lang="sr-Latn-CS" dirty="0" smtClean="0"/>
              <a:t>od </a:t>
            </a:r>
            <a:r>
              <a:rPr lang="en-US" dirty="0" smtClean="0"/>
              <a:t> </a:t>
            </a:r>
            <a:r>
              <a:rPr lang="sr-Latn-CS" dirty="0" smtClean="0"/>
              <a:t>štetnih uticaja na zdravlje zaposlenih </a:t>
            </a:r>
            <a:r>
              <a:rPr lang="en-US" dirty="0" smtClean="0"/>
              <a:t> </a:t>
            </a:r>
            <a:r>
              <a:rPr lang="sr-Latn-CS" dirty="0" smtClean="0"/>
              <a:t>u hidroelektrani “Piva” je buka.</a:t>
            </a:r>
            <a:endParaRPr lang="en-US" dirty="0" smtClean="0"/>
          </a:p>
          <a:p>
            <a:endParaRPr lang="sr-Latn-CS" sz="300" dirty="0" smtClean="0"/>
          </a:p>
          <a:p>
            <a:r>
              <a:rPr lang="sr-Latn-CS" dirty="0" smtClean="0"/>
              <a:t>Pod</a:t>
            </a:r>
            <a:r>
              <a:rPr lang="en-US" dirty="0"/>
              <a:t> </a:t>
            </a:r>
            <a:r>
              <a:rPr lang="sr-Latn-CS" dirty="0" smtClean="0"/>
              <a:t>bukom se podrazumijeva svaki neželjan ili štetan zvuk.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12906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22" y="548680"/>
            <a:ext cx="8640960" cy="1124744"/>
          </a:xfrm>
        </p:spPr>
        <p:txBody>
          <a:bodyPr>
            <a:normAutofit fontScale="90000"/>
          </a:bodyPr>
          <a:lstStyle/>
          <a:p>
            <a:r>
              <a:rPr lang="sr-Latn-CS" sz="4000" dirty="0" smtClean="0"/>
              <a:t>Uticaj buke na zdravlje zaposlenih u HE “Piva”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95" y="1772816"/>
            <a:ext cx="8496944" cy="5328592"/>
          </a:xfrm>
        </p:spPr>
        <p:txBody>
          <a:bodyPr>
            <a:normAutofit/>
          </a:bodyPr>
          <a:lstStyle/>
          <a:p>
            <a:pPr algn="just"/>
            <a:r>
              <a:rPr lang="sr-Latn-CS" dirty="0" smtClean="0">
                <a:latin typeface="Calibri" pitchFamily="34" charset="0"/>
                <a:cs typeface="Calibri" pitchFamily="34" charset="0"/>
              </a:rPr>
              <a:t>Dejstvo buke na ljudski organizam je veoma složeno i može dovesti do: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sr-Latn-CS" sz="5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oštećenja organa sluha, </a:t>
            </a:r>
          </a:p>
          <a:p>
            <a:pPr lvl="1">
              <a:buFont typeface="Wingdings" pitchFamily="2" charset="2"/>
              <a:buChar char="Ø"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povećanja krvnog pritiska, </a:t>
            </a:r>
          </a:p>
          <a:p>
            <a:pPr lvl="1">
              <a:buFont typeface="Wingdings" pitchFamily="2" charset="2"/>
              <a:buChar char="Ø"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promjena raspoloženja, </a:t>
            </a:r>
          </a:p>
          <a:p>
            <a:pPr lvl="1">
              <a:buFont typeface="Wingdings" pitchFamily="2" charset="2"/>
              <a:buChar char="Ø"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pada radne sposobnosti, </a:t>
            </a:r>
          </a:p>
          <a:p>
            <a:pPr lvl="1">
              <a:buFont typeface="Wingdings" pitchFamily="2" charset="2"/>
              <a:buChar char="Ø"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osjećaja umora, </a:t>
            </a:r>
          </a:p>
          <a:p>
            <a:pPr lvl="1">
              <a:buFont typeface="Wingdings" pitchFamily="2" charset="2"/>
              <a:buChar char="Ø"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glavobolje, </a:t>
            </a:r>
          </a:p>
          <a:p>
            <a:pPr lvl="1">
              <a:buFont typeface="Wingdings" pitchFamily="2" charset="2"/>
              <a:buChar char="Ø"/>
            </a:pP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pojačane nervoze i sl.</a:t>
            </a:r>
          </a:p>
          <a:p>
            <a:pPr>
              <a:buNone/>
            </a:pP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548A-0F94-4480-AB65-86C03FAE8523}" type="datetime1">
              <a:rPr lang="en-GB" smtClean="0"/>
              <a:pPr/>
              <a:t>22/04/2021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9C5-38D6-4B00-A6D8-914E577FE1C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42" name="Picture 2" descr="Sve vesti dana na temu : Buka | Espre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2852935"/>
            <a:ext cx="4507384" cy="299946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288</TotalTime>
  <Words>747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Uticaj buke na zdravlje zaposlenih u HE “Piva”</vt:lpstr>
      <vt:lpstr>Hidroelektrana “Piva”</vt:lpstr>
      <vt:lpstr>Hidroelektrana “Piva”</vt:lpstr>
      <vt:lpstr>Tehničke karakteristike HE “Piva”</vt:lpstr>
      <vt:lpstr>Tehničke karakteristike HE “Piva”</vt:lpstr>
      <vt:lpstr>Pozitivni uticaji HE</vt:lpstr>
      <vt:lpstr>Negativni uticaji HE</vt:lpstr>
      <vt:lpstr>Uticaj buke na zdravlje zaposlenih u HE “Piva” </vt:lpstr>
      <vt:lpstr>Uticaj buke na zdravlje zaposlenih u HE “Piva” </vt:lpstr>
      <vt:lpstr>Ispitivanje buke u HE “Piva”-rezulati mjerenja</vt:lpstr>
      <vt:lpstr>Ispitivanje buke u HE “Piva”-rezulati mjerenja</vt:lpstr>
      <vt:lpstr>Ispitivanje buke u HE “Piva”-rezulati mjerenja</vt:lpstr>
      <vt:lpstr>Ispitivanje buke u HE “Piva”-rezulati mjerenja</vt:lpstr>
      <vt:lpstr>Ispitivanje buke u HE “Piva”-rezulati mjerenja</vt:lpstr>
      <vt:lpstr>Mjere zaštite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Uticaj buke na zdravlje zaposlenih u hidroelektrani</dc:title>
  <dc:creator>VESNA</dc:creator>
  <cp:lastModifiedBy>VESNA</cp:lastModifiedBy>
  <cp:revision>21</cp:revision>
  <dcterms:created xsi:type="dcterms:W3CDTF">2021-04-19T19:45:37Z</dcterms:created>
  <dcterms:modified xsi:type="dcterms:W3CDTF">2021-04-22T08:52:53Z</dcterms:modified>
</cp:coreProperties>
</file>