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9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B06EA-6B99-4CC9-8BC6-E1351D980813}" type="doc">
      <dgm:prSet loTypeId="urn:microsoft.com/office/officeart/2008/layout/BendingPictureSemiTransparentText" loCatId="picture" qsTypeId="urn:microsoft.com/office/officeart/2005/8/quickstyle/simple1" qsCatId="simple" csTypeId="urn:microsoft.com/office/officeart/2005/8/colors/accent1_2" csCatId="accent1" phldr="1"/>
      <dgm:spPr/>
    </dgm:pt>
    <dgm:pt modelId="{7296C231-197C-448C-8A8B-895B92DFDCA1}">
      <dgm:prSet phldrT="[Text]"/>
      <dgm:spPr/>
      <dgm:t>
        <a:bodyPr/>
        <a:lstStyle/>
        <a:p>
          <a:r>
            <a:rPr lang="en-US" dirty="0" smtClean="0"/>
            <a:t>HE </a:t>
          </a:r>
          <a:r>
            <a:rPr lang="sr-Latn-ME" dirty="0" smtClean="0"/>
            <a:t>„Piva“, Crna Gora</a:t>
          </a:r>
          <a:endParaRPr lang="en-US" dirty="0"/>
        </a:p>
      </dgm:t>
    </dgm:pt>
    <dgm:pt modelId="{3F1F66D4-29A4-48B2-ADC8-0A9603A789BF}" type="parTrans" cxnId="{3898BEB6-8AFC-44D3-A341-255F56FC1978}">
      <dgm:prSet/>
      <dgm:spPr/>
      <dgm:t>
        <a:bodyPr/>
        <a:lstStyle/>
        <a:p>
          <a:endParaRPr lang="en-US"/>
        </a:p>
      </dgm:t>
    </dgm:pt>
    <dgm:pt modelId="{5C625B0A-10B5-4509-97EE-B7C82BB85F65}" type="sibTrans" cxnId="{3898BEB6-8AFC-44D3-A341-255F56FC1978}">
      <dgm:prSet/>
      <dgm:spPr/>
      <dgm:t>
        <a:bodyPr/>
        <a:lstStyle/>
        <a:p>
          <a:endParaRPr lang="en-US"/>
        </a:p>
      </dgm:t>
    </dgm:pt>
    <dgm:pt modelId="{3F565A57-E3EF-4B88-8E02-44120EAE25B0}" type="pres">
      <dgm:prSet presAssocID="{D9FB06EA-6B99-4CC9-8BC6-E1351D980813}" presName="Name0" presStyleCnt="0">
        <dgm:presLayoutVars>
          <dgm:dir/>
          <dgm:resizeHandles val="exact"/>
        </dgm:presLayoutVars>
      </dgm:prSet>
      <dgm:spPr/>
    </dgm:pt>
    <dgm:pt modelId="{F6B47F0D-D6CB-4796-8D01-AEC0A118FB53}" type="pres">
      <dgm:prSet presAssocID="{7296C231-197C-448C-8A8B-895B92DFDCA1}" presName="composite" presStyleCnt="0"/>
      <dgm:spPr/>
    </dgm:pt>
    <dgm:pt modelId="{F3B992C4-3552-4C8E-AF08-DA98C6BEB1E4}" type="pres">
      <dgm:prSet presAssocID="{7296C231-197C-448C-8A8B-895B92DFDCA1}" presName="rect1" presStyleLbl="bgShp" presStyleIdx="0" presStyleCnt="1"/>
      <dgm:spPr>
        <a:blipFill>
          <a:blip xmlns:r="http://schemas.openxmlformats.org/officeDocument/2006/relationships" r:embed="rId1" cstate="print"/>
          <a:srcRect/>
          <a:stretch>
            <a:fillRect l="-34000" r="-34000"/>
          </a:stretch>
        </a:blipFill>
      </dgm:spPr>
    </dgm:pt>
    <dgm:pt modelId="{1D2BC2E6-B2D8-4984-B67E-D3DDF9F36A0F}" type="pres">
      <dgm:prSet presAssocID="{7296C231-197C-448C-8A8B-895B92DFDCA1}" presName="rect2" presStyleLbl="trBgShp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98BEB6-8AFC-44D3-A341-255F56FC1978}" srcId="{D9FB06EA-6B99-4CC9-8BC6-E1351D980813}" destId="{7296C231-197C-448C-8A8B-895B92DFDCA1}" srcOrd="0" destOrd="0" parTransId="{3F1F66D4-29A4-48B2-ADC8-0A9603A789BF}" sibTransId="{5C625B0A-10B5-4509-97EE-B7C82BB85F65}"/>
    <dgm:cxn modelId="{A0020123-A877-4E31-94AA-E7858171CAFD}" type="presOf" srcId="{7296C231-197C-448C-8A8B-895B92DFDCA1}" destId="{1D2BC2E6-B2D8-4984-B67E-D3DDF9F36A0F}" srcOrd="0" destOrd="0" presId="urn:microsoft.com/office/officeart/2008/layout/BendingPictureSemiTransparentText"/>
    <dgm:cxn modelId="{C71F91D2-9700-4EF2-8DEC-BE34F12C3905}" type="presOf" srcId="{D9FB06EA-6B99-4CC9-8BC6-E1351D980813}" destId="{3F565A57-E3EF-4B88-8E02-44120EAE25B0}" srcOrd="0" destOrd="0" presId="urn:microsoft.com/office/officeart/2008/layout/BendingPictureSemiTransparentText"/>
    <dgm:cxn modelId="{1B8403B8-3AE1-40D2-97B5-E802D1D0FEA5}" type="presParOf" srcId="{3F565A57-E3EF-4B88-8E02-44120EAE25B0}" destId="{F6B47F0D-D6CB-4796-8D01-AEC0A118FB53}" srcOrd="0" destOrd="0" presId="urn:microsoft.com/office/officeart/2008/layout/BendingPictureSemiTransparentText"/>
    <dgm:cxn modelId="{7B2EDABD-6FAA-447D-96E8-035C0FD9C5F5}" type="presParOf" srcId="{F6B47F0D-D6CB-4796-8D01-AEC0A118FB53}" destId="{F3B992C4-3552-4C8E-AF08-DA98C6BEB1E4}" srcOrd="0" destOrd="0" presId="urn:microsoft.com/office/officeart/2008/layout/BendingPictureSemiTransparentText"/>
    <dgm:cxn modelId="{B4D3D8DE-A652-4AC1-A370-3DF82A200D66}" type="presParOf" srcId="{F6B47F0D-D6CB-4796-8D01-AEC0A118FB53}" destId="{1D2BC2E6-B2D8-4984-B67E-D3DDF9F36A0F}" srcOrd="1" destOrd="0" presId="urn:microsoft.com/office/officeart/2008/layout/BendingPictureSemiTransparentTex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53D065-765C-4DC5-B79E-E132FEAF5C00}" type="doc">
      <dgm:prSet loTypeId="urn:microsoft.com/office/officeart/2008/layout/BendingPictureCaption" loCatId="picture" qsTypeId="urn:microsoft.com/office/officeart/2005/8/quickstyle/simple1" qsCatId="simple" csTypeId="urn:microsoft.com/office/officeart/2005/8/colors/accent1_2" csCatId="accent1" phldr="1"/>
      <dgm:spPr/>
    </dgm:pt>
    <dgm:pt modelId="{D1EDBA96-3C14-4C02-996B-60F5E3268A85}">
      <dgm:prSet phldrT="[Text]"/>
      <dgm:spPr/>
      <dgm:t>
        <a:bodyPr/>
        <a:lstStyle/>
        <a:p>
          <a:r>
            <a:rPr lang="sr-Latn-CS" dirty="0" smtClean="0"/>
            <a:t>HE “Perućica, Crna Gora</a:t>
          </a:r>
          <a:endParaRPr lang="en-US" dirty="0"/>
        </a:p>
      </dgm:t>
    </dgm:pt>
    <dgm:pt modelId="{427122E7-D24E-4372-BB47-A13D8C9B8A13}" type="parTrans" cxnId="{9D75FF6C-AC8D-4FDD-BCF4-964319DECA0A}">
      <dgm:prSet/>
      <dgm:spPr/>
      <dgm:t>
        <a:bodyPr/>
        <a:lstStyle/>
        <a:p>
          <a:endParaRPr lang="en-US"/>
        </a:p>
      </dgm:t>
    </dgm:pt>
    <dgm:pt modelId="{DFBA8051-5C5F-4B62-9EB6-CDD7B96D4AA0}" type="sibTrans" cxnId="{9D75FF6C-AC8D-4FDD-BCF4-964319DECA0A}">
      <dgm:prSet/>
      <dgm:spPr/>
      <dgm:t>
        <a:bodyPr/>
        <a:lstStyle/>
        <a:p>
          <a:endParaRPr lang="en-US"/>
        </a:p>
      </dgm:t>
    </dgm:pt>
    <dgm:pt modelId="{7B8ED45A-2909-492C-8D57-4271F7279DE6}" type="pres">
      <dgm:prSet presAssocID="{8553D065-765C-4DC5-B79E-E132FEAF5C00}" presName="diagram" presStyleCnt="0">
        <dgm:presLayoutVars>
          <dgm:dir/>
        </dgm:presLayoutVars>
      </dgm:prSet>
      <dgm:spPr/>
    </dgm:pt>
    <dgm:pt modelId="{F3FF6E55-4EC3-4413-BF94-06AC54631A9D}" type="pres">
      <dgm:prSet presAssocID="{D1EDBA96-3C14-4C02-996B-60F5E3268A85}" presName="composite" presStyleCnt="0"/>
      <dgm:spPr/>
    </dgm:pt>
    <dgm:pt modelId="{97C69B8F-51EE-4519-A3A3-9036760C920D}" type="pres">
      <dgm:prSet presAssocID="{D1EDBA96-3C14-4C02-996B-60F5E3268A85}" presName="Image" presStyleLbl="bgShp" presStyleIdx="0" presStyleCnt="1" custLinFactNeighborX="22424" custLinFactNeighborY="595"/>
      <dgm:spPr>
        <a:blipFill>
          <a:blip xmlns:r="http://schemas.openxmlformats.org/officeDocument/2006/relationships" r:embed="rId1" cstate="print"/>
          <a:srcRect/>
          <a:stretch>
            <a:fillRect l="-16000" r="-16000"/>
          </a:stretch>
        </a:blip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</dgm:pt>
    <dgm:pt modelId="{3762860D-5AA6-4344-8118-B1EA8DB800BC}" type="pres">
      <dgm:prSet presAssocID="{D1EDBA96-3C14-4C02-996B-60F5E3268A85}" presName="Parent" presStyleLbl="node0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75FF6C-AC8D-4FDD-BCF4-964319DECA0A}" srcId="{8553D065-765C-4DC5-B79E-E132FEAF5C00}" destId="{D1EDBA96-3C14-4C02-996B-60F5E3268A85}" srcOrd="0" destOrd="0" parTransId="{427122E7-D24E-4372-BB47-A13D8C9B8A13}" sibTransId="{DFBA8051-5C5F-4B62-9EB6-CDD7B96D4AA0}"/>
    <dgm:cxn modelId="{75D3DDAB-A8DF-4028-BEF6-1DB3B0C7346B}" type="presOf" srcId="{D1EDBA96-3C14-4C02-996B-60F5E3268A85}" destId="{3762860D-5AA6-4344-8118-B1EA8DB800BC}" srcOrd="0" destOrd="0" presId="urn:microsoft.com/office/officeart/2008/layout/BendingPictureCaption"/>
    <dgm:cxn modelId="{471D2181-8D96-40A0-9D49-DDA29B06A314}" type="presOf" srcId="{8553D065-765C-4DC5-B79E-E132FEAF5C00}" destId="{7B8ED45A-2909-492C-8D57-4271F7279DE6}" srcOrd="0" destOrd="0" presId="urn:microsoft.com/office/officeart/2008/layout/BendingPictureCaption"/>
    <dgm:cxn modelId="{61AA632A-7747-4673-81D0-B47384504647}" type="presParOf" srcId="{7B8ED45A-2909-492C-8D57-4271F7279DE6}" destId="{F3FF6E55-4EC3-4413-BF94-06AC54631A9D}" srcOrd="0" destOrd="0" presId="urn:microsoft.com/office/officeart/2008/layout/BendingPictureCaption"/>
    <dgm:cxn modelId="{331A8635-97CD-47C4-9F7C-ADD832DEAAE3}" type="presParOf" srcId="{F3FF6E55-4EC3-4413-BF94-06AC54631A9D}" destId="{97C69B8F-51EE-4519-A3A3-9036760C920D}" srcOrd="0" destOrd="0" presId="urn:microsoft.com/office/officeart/2008/layout/BendingPictureCaption"/>
    <dgm:cxn modelId="{DAEE1FC6-2561-4080-8695-366367DF7221}" type="presParOf" srcId="{F3FF6E55-4EC3-4413-BF94-06AC54631A9D}" destId="{3762860D-5AA6-4344-8118-B1EA8DB800BC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B992C4-3552-4C8E-AF08-DA98C6BEB1E4}">
      <dsp:nvSpPr>
        <dsp:cNvPr id="0" name=""/>
        <dsp:cNvSpPr/>
      </dsp:nvSpPr>
      <dsp:spPr>
        <a:xfrm>
          <a:off x="1014228" y="0"/>
          <a:ext cx="3910379" cy="3351658"/>
        </a:xfrm>
        <a:prstGeom prst="rect">
          <a:avLst/>
        </a:prstGeom>
        <a:blipFill>
          <a:blip xmlns:r="http://schemas.openxmlformats.org/officeDocument/2006/relationships" r:embed="rId1" cstate="print"/>
          <a:srcRect/>
          <a:stretch>
            <a:fillRect l="-34000" r="-34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2BC2E6-B2D8-4984-B67E-D3DDF9F36A0F}">
      <dsp:nvSpPr>
        <dsp:cNvPr id="0" name=""/>
        <dsp:cNvSpPr/>
      </dsp:nvSpPr>
      <dsp:spPr>
        <a:xfrm>
          <a:off x="1014228" y="2346160"/>
          <a:ext cx="3910379" cy="804397"/>
        </a:xfrm>
        <a:prstGeom prst="rect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HE </a:t>
          </a:r>
          <a:r>
            <a:rPr lang="sr-Latn-ME" sz="3300" kern="1200" dirty="0" smtClean="0"/>
            <a:t>„Piva“, Crna Gora</a:t>
          </a:r>
          <a:endParaRPr lang="en-US" sz="3300" kern="1200" dirty="0"/>
        </a:p>
      </dsp:txBody>
      <dsp:txXfrm>
        <a:off x="1014228" y="2346160"/>
        <a:ext cx="3910379" cy="80439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C69B8F-51EE-4519-A3A3-9036760C920D}">
      <dsp:nvSpPr>
        <dsp:cNvPr id="0" name=""/>
        <dsp:cNvSpPr/>
      </dsp:nvSpPr>
      <dsp:spPr>
        <a:xfrm>
          <a:off x="1728205" y="18956"/>
          <a:ext cx="4311141" cy="3185917"/>
        </a:xfrm>
        <a:prstGeom prst="rect">
          <a:avLst/>
        </a:prstGeom>
        <a:blipFill>
          <a:blip xmlns:r="http://schemas.openxmlformats.org/officeDocument/2006/relationships" r:embed="rId1" cstate="print"/>
          <a:srcRect/>
          <a:stretch>
            <a:fillRect l="-16000" r="-16000"/>
          </a:stretch>
        </a:blip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62860D-5AA6-4344-8118-B1EA8DB800BC}">
      <dsp:nvSpPr>
        <dsp:cNvPr id="0" name=""/>
        <dsp:cNvSpPr/>
      </dsp:nvSpPr>
      <dsp:spPr>
        <a:xfrm>
          <a:off x="1632875" y="2608250"/>
          <a:ext cx="3714919" cy="892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sr-Latn-CS" sz="3000" kern="1200" dirty="0" smtClean="0"/>
            <a:t>HE “Perućica, Crna Gora</a:t>
          </a:r>
          <a:endParaRPr lang="en-US" sz="3000" kern="1200" dirty="0"/>
        </a:p>
      </dsp:txBody>
      <dsp:txXfrm>
        <a:off x="1632875" y="2608250"/>
        <a:ext cx="3714919" cy="8927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SemiTransparentText">
  <dgm:title val=""/>
  <dgm:desc val=""/>
  <dgm:catLst>
    <dgm:cat type="picture" pri="7000"/>
    <dgm:cat type="pictureconvert" pri="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19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1667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"/>
          <dgm:constr type="w" for="ch" forName="rect1" refType="w"/>
          <dgm:constr type="h" for="ch" forName="rect1" refType="h"/>
          <dgm:constr type="l" for="ch" forName="rect2" refType="w" fact="0"/>
          <dgm:constr type="t" for="ch" forName="rect2" refType="h" fact="0.7"/>
          <dgm:constr type="w" for="ch" forName="rect2" refType="w"/>
          <dgm:constr type="h" for="ch" forName="rect2" refType="h" fact="0.24"/>
        </dgm:constrLst>
        <dgm:layoutNode name="rect1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trBgShp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CBFB5-D53A-41B2-BA2D-55695B958F7A}" type="datetimeFigureOut">
              <a:rPr lang="en-GB" smtClean="0"/>
              <a:pPr/>
              <a:t>22/04/2021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1BF7-98DC-4D24-8CA6-DC954E91B1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71888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FFEF-D599-46AF-9A1B-81B273902B2A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A7E-7E06-4614-AFA5-2D9DF2C8CE61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3031-2677-41A9-AC19-9863F56CDA91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511-B921-4DEE-B142-34E31CD656B1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CD4B-B90F-4D5E-8CAC-976361B81170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A55F-EBB7-441A-BCCA-A5446797038E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D80E5-1C7E-43BB-9F9A-8BB8098ABD1F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2210-E664-418A-8AEB-AC1935177AD3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7B46-7E19-40E1-A39C-E946BD044D84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1D2F-E0A0-415F-B99B-1F98CDF990B1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CE8990-7DCA-4AAA-91A1-3795656C88F5}" type="datetime1">
              <a:rPr lang="en-GB" smtClean="0"/>
              <a:pPr/>
              <a:t>22/04/2021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BE29C5-38D6-4B00-A6D8-914E577FE1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348880"/>
            <a:ext cx="7772400" cy="1470025"/>
          </a:xfrm>
        </p:spPr>
        <p:txBody>
          <a:bodyPr/>
          <a:lstStyle/>
          <a:p>
            <a:pPr algn="ctr"/>
            <a:r>
              <a:rPr lang="en-GB" i="1" dirty="0" err="1" smtClean="0">
                <a:solidFill>
                  <a:srgbClr val="002060"/>
                </a:solidFill>
              </a:rPr>
              <a:t>Uticaj</a:t>
            </a:r>
            <a:r>
              <a:rPr lang="en-GB" i="1" dirty="0" smtClean="0">
                <a:solidFill>
                  <a:srgbClr val="002060"/>
                </a:solidFill>
              </a:rPr>
              <a:t> </a:t>
            </a:r>
            <a:r>
              <a:rPr lang="en-GB" i="1" dirty="0" err="1" smtClean="0">
                <a:solidFill>
                  <a:srgbClr val="002060"/>
                </a:solidFill>
              </a:rPr>
              <a:t>buke</a:t>
            </a:r>
            <a:r>
              <a:rPr lang="en-GB" i="1" dirty="0" smtClean="0">
                <a:solidFill>
                  <a:srgbClr val="002060"/>
                </a:solidFill>
              </a:rPr>
              <a:t> </a:t>
            </a:r>
            <a:r>
              <a:rPr lang="en-GB" i="1" dirty="0" err="1" smtClean="0">
                <a:solidFill>
                  <a:srgbClr val="002060"/>
                </a:solidFill>
              </a:rPr>
              <a:t>na</a:t>
            </a:r>
            <a:r>
              <a:rPr lang="en-GB" i="1" dirty="0" smtClean="0">
                <a:solidFill>
                  <a:srgbClr val="002060"/>
                </a:solidFill>
              </a:rPr>
              <a:t> </a:t>
            </a:r>
            <a:r>
              <a:rPr lang="en-GB" i="1" dirty="0" err="1" smtClean="0">
                <a:solidFill>
                  <a:srgbClr val="002060"/>
                </a:solidFill>
              </a:rPr>
              <a:t>zdravlje</a:t>
            </a:r>
            <a:r>
              <a:rPr lang="en-GB" i="1" dirty="0" smtClean="0">
                <a:solidFill>
                  <a:srgbClr val="002060"/>
                </a:solidFill>
              </a:rPr>
              <a:t> </a:t>
            </a:r>
            <a:r>
              <a:rPr lang="en-GB" i="1" dirty="0" err="1" smtClean="0">
                <a:solidFill>
                  <a:srgbClr val="002060"/>
                </a:solidFill>
              </a:rPr>
              <a:t>zaposlenih</a:t>
            </a:r>
            <a:r>
              <a:rPr lang="en-GB" i="1" dirty="0" smtClean="0">
                <a:solidFill>
                  <a:srgbClr val="002060"/>
                </a:solidFill>
              </a:rPr>
              <a:t> u </a:t>
            </a:r>
            <a:r>
              <a:rPr lang="en-GB" i="1" dirty="0" err="1" smtClean="0">
                <a:solidFill>
                  <a:srgbClr val="002060"/>
                </a:solidFill>
              </a:rPr>
              <a:t>hidroelektrani</a:t>
            </a:r>
            <a:endParaRPr lang="en-GB" i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4008" y="315416"/>
            <a:ext cx="5608712" cy="728700"/>
          </a:xfrm>
        </p:spPr>
        <p:txBody>
          <a:bodyPr>
            <a:normAutofit/>
          </a:bodyPr>
          <a:lstStyle/>
          <a:p>
            <a:r>
              <a:rPr lang="en-GB" sz="2800" i="1" dirty="0" smtClean="0">
                <a:solidFill>
                  <a:schemeClr val="tx1"/>
                </a:solidFill>
              </a:rPr>
              <a:t>ELEKTROMOTORNI POGONI</a:t>
            </a:r>
            <a:endParaRPr lang="sr-Latn-CS" sz="2800" i="1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53" y="4839980"/>
            <a:ext cx="588002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U</a:t>
            </a:r>
            <a:r>
              <a:rPr lang="sr-Latn-CS" sz="2800" b="1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čenici:  </a:t>
            </a:r>
            <a:r>
              <a:rPr lang="en-US" sz="2800" b="1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endParaRPr lang="en-US" sz="2800" b="1" dirty="0" smtClean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  <a:p>
            <a:r>
              <a:rPr lang="en-GB" sz="2800" dirty="0" err="1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Blečić</a:t>
            </a:r>
            <a:r>
              <a:rPr lang="en-GB" sz="28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Igor</a:t>
            </a:r>
            <a:r>
              <a:rPr lang="en-US" sz="2800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28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       </a:t>
            </a:r>
            <a:r>
              <a:rPr lang="en-GB" sz="2800" dirty="0" err="1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Bulatović</a:t>
            </a:r>
            <a:r>
              <a:rPr lang="en-GB" sz="28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GB" sz="2800" dirty="0" err="1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Željko</a:t>
            </a:r>
            <a:endParaRPr lang="sr-Latn-CS" sz="2800" dirty="0" smtClean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  <a:p>
            <a:r>
              <a:rPr lang="en-GB" sz="2800" dirty="0" err="1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Đaković</a:t>
            </a:r>
            <a:r>
              <a:rPr lang="en-GB" sz="28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 </a:t>
            </a:r>
            <a:r>
              <a:rPr lang="en-GB" sz="2800" dirty="0" err="1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Rade</a:t>
            </a:r>
            <a:r>
              <a:rPr lang="en-US" sz="2800" dirty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28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 </a:t>
            </a:r>
            <a:r>
              <a:rPr lang="en-GB" sz="2800" dirty="0" err="1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Đorđilović</a:t>
            </a:r>
            <a:r>
              <a:rPr lang="en-GB" sz="28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Lazar</a:t>
            </a:r>
            <a:endParaRPr lang="sr-Latn-CS" sz="2800" dirty="0" smtClean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  <a:p>
            <a:r>
              <a:rPr lang="sr-Latn-CS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endParaRPr lang="en-GB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5" name="Picture 4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48272" cy="2088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078550"/>
            <a:ext cx="3972393" cy="2751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496944" cy="1124744"/>
          </a:xfrm>
        </p:spPr>
        <p:txBody>
          <a:bodyPr>
            <a:normAutofit fontScale="90000"/>
          </a:bodyPr>
          <a:lstStyle/>
          <a:p>
            <a:r>
              <a:rPr lang="sr-Latn-CS" sz="4000" dirty="0" smtClean="0"/>
              <a:t>Uticaj buke na zdravlje zaposlenih u HE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040560"/>
          </a:xfrm>
        </p:spPr>
        <p:txBody>
          <a:bodyPr>
            <a:normAutofit/>
          </a:bodyPr>
          <a:lstStyle/>
          <a:p>
            <a:pPr algn="just"/>
            <a:r>
              <a:rPr lang="sr-Latn-CS" dirty="0" smtClean="0"/>
              <a:t>Pri analizi štetnog uticaja buke u radnoj sredini uzima se u obzir:</a:t>
            </a:r>
          </a:p>
          <a:p>
            <a:pPr lvl="1" algn="just">
              <a:buFont typeface="Wingdings" pitchFamily="2" charset="2"/>
              <a:buChar char="ü"/>
            </a:pPr>
            <a:r>
              <a:rPr lang="sr-Latn-CS" dirty="0" smtClean="0"/>
              <a:t> Buka koju stvaraju oruđa za rad i mašine sa kojima zaposleni rukuje,</a:t>
            </a:r>
          </a:p>
          <a:p>
            <a:pPr lvl="1" algn="just">
              <a:buFont typeface="Wingdings" pitchFamily="2" charset="2"/>
              <a:buChar char="ü"/>
            </a:pPr>
            <a:r>
              <a:rPr lang="sr-Latn-CS" dirty="0" smtClean="0"/>
              <a:t> Buka koju stvaraju oruđa za rad i mašine sa kojima zaposleni ne rukuje neposredno,</a:t>
            </a:r>
          </a:p>
          <a:p>
            <a:pPr lvl="1" algn="just">
              <a:buFont typeface="Wingdings" pitchFamily="2" charset="2"/>
              <a:buChar char="ü"/>
            </a:pPr>
            <a:r>
              <a:rPr lang="sr-Latn-CS" dirty="0" smtClean="0"/>
              <a:t> Buka koju stvaraju neproizvodni izvori u radnoj sredini (uređaji za ventilaciju, klimatizaciju itd.)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496944" cy="1124744"/>
          </a:xfrm>
        </p:spPr>
        <p:txBody>
          <a:bodyPr>
            <a:normAutofit fontScale="90000"/>
          </a:bodyPr>
          <a:lstStyle/>
          <a:p>
            <a:r>
              <a:rPr lang="sr-Latn-CS" sz="4000" dirty="0" smtClean="0"/>
              <a:t>Uticaj buke na zdravlje zaposlenih u HE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5328592" cy="4680520"/>
          </a:xfrm>
        </p:spPr>
        <p:txBody>
          <a:bodyPr>
            <a:normAutofit/>
          </a:bodyPr>
          <a:lstStyle/>
          <a:p>
            <a:pPr algn="just"/>
            <a:r>
              <a:rPr lang="sr-Latn-CS" sz="2800" dirty="0" smtClean="0"/>
              <a:t>Dozvoljeni nivo buke na radnom mjestu i dopušteno vrijeme izlaganja buci neophodno je da budu definisani pravilnikom o mjerama zaštite na radu od buke u radnim prostorijama.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298206274"/>
              </p:ext>
            </p:extLst>
          </p:nvPr>
        </p:nvGraphicFramePr>
        <p:xfrm>
          <a:off x="2915816" y="3338037"/>
          <a:ext cx="6109270" cy="350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496944" cy="1124744"/>
          </a:xfrm>
        </p:spPr>
        <p:txBody>
          <a:bodyPr>
            <a:normAutofit fontScale="90000"/>
          </a:bodyPr>
          <a:lstStyle/>
          <a:p>
            <a:r>
              <a:rPr lang="sr-Latn-CS" sz="4000" dirty="0" smtClean="0"/>
              <a:t>Uticaj buke na zdravlje zaposlenih u HE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5112568"/>
          </a:xfrm>
        </p:spPr>
        <p:txBody>
          <a:bodyPr>
            <a:normAutofit/>
          </a:bodyPr>
          <a:lstStyle/>
          <a:p>
            <a:pPr algn="just"/>
            <a:r>
              <a:rPr lang="sr-Latn-CS" sz="2800" dirty="0" smtClean="0"/>
              <a:t>Da bi se uticaji buke ublažili neophodno je preduzeti određene mjere, a prvenstveno obezbijediti zaposlenima kvalitetnu HTZ opremu.</a:t>
            </a: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348880"/>
            <a:ext cx="5328592" cy="466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0000" endA="300" endPos="55500" dist="101600" dir="5400000" sy="-100000" algn="bl" rotWithShape="0"/>
            <a:softEdge rad="635000"/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843808" y="5517232"/>
            <a:ext cx="6300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5400" i="1" dirty="0" smtClean="0">
                <a:solidFill>
                  <a:schemeClr val="bg1"/>
                </a:solidFill>
              </a:rPr>
              <a:t>    HVALA NA PAŽNJI!</a:t>
            </a:r>
            <a:endParaRPr lang="en-GB" sz="54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en-GB" sz="4000" dirty="0" err="1" smtClean="0"/>
              <a:t>Hidroenergija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824536"/>
          </a:xfrm>
        </p:spPr>
        <p:txBody>
          <a:bodyPr/>
          <a:lstStyle/>
          <a:p>
            <a:pPr algn="just"/>
            <a:r>
              <a:rPr lang="en-US" sz="2800" dirty="0" err="1" smtClean="0"/>
              <a:t>Hidroenergija</a:t>
            </a:r>
            <a:r>
              <a:rPr lang="en-US" sz="2800" dirty="0" smtClean="0"/>
              <a:t> je </a:t>
            </a:r>
            <a:r>
              <a:rPr lang="en-US" sz="2800" dirty="0" err="1" smtClean="0"/>
              <a:t>najstariji</a:t>
            </a:r>
            <a:r>
              <a:rPr lang="en-US" sz="2800" dirty="0" smtClean="0"/>
              <a:t> </a:t>
            </a:r>
            <a:r>
              <a:rPr lang="en-US" sz="2800" dirty="0" err="1" smtClean="0"/>
              <a:t>izvor</a:t>
            </a:r>
            <a:r>
              <a:rPr lang="en-US" sz="2800" dirty="0" smtClean="0"/>
              <a:t> </a:t>
            </a:r>
            <a:r>
              <a:rPr lang="en-US" sz="2800" dirty="0" err="1" smtClean="0"/>
              <a:t>energije</a:t>
            </a:r>
            <a:r>
              <a:rPr lang="en-US" sz="2800" dirty="0" smtClean="0"/>
              <a:t> </a:t>
            </a:r>
            <a:r>
              <a:rPr lang="en-US" sz="2800" dirty="0" err="1" smtClean="0"/>
              <a:t>koji</a:t>
            </a:r>
            <a:r>
              <a:rPr lang="en-US" sz="2800" dirty="0" smtClean="0"/>
              <a:t> se </a:t>
            </a:r>
            <a:r>
              <a:rPr lang="en-US" sz="2800" dirty="0" err="1" smtClean="0"/>
              <a:t>vijekovima</a:t>
            </a:r>
            <a:r>
              <a:rPr lang="en-US" sz="2800" dirty="0" smtClean="0"/>
              <a:t> </a:t>
            </a:r>
            <a:r>
              <a:rPr lang="en-US" sz="2800" dirty="0" err="1" smtClean="0"/>
              <a:t>koristi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dobijanje</a:t>
            </a:r>
            <a:r>
              <a:rPr lang="en-US" sz="2800" dirty="0" smtClean="0"/>
              <a:t> </a:t>
            </a:r>
            <a:r>
              <a:rPr lang="en-US" sz="2800" dirty="0" err="1" smtClean="0"/>
              <a:t>mehaničke</a:t>
            </a:r>
            <a:r>
              <a:rPr lang="en-US" sz="2800" dirty="0" smtClean="0"/>
              <a:t>, a </a:t>
            </a:r>
            <a:r>
              <a:rPr lang="en-US" sz="2800" dirty="0" err="1" smtClean="0"/>
              <a:t>već</a:t>
            </a:r>
            <a:r>
              <a:rPr lang="en-US" sz="2800" dirty="0" smtClean="0"/>
              <a:t> </a:t>
            </a:r>
            <a:r>
              <a:rPr lang="en-US" sz="2800" dirty="0" err="1" smtClean="0"/>
              <a:t>duže</a:t>
            </a:r>
            <a:r>
              <a:rPr lang="en-US" sz="2800" dirty="0" smtClean="0"/>
              <a:t> </a:t>
            </a:r>
            <a:r>
              <a:rPr lang="en-US" sz="2800" dirty="0" err="1" smtClean="0"/>
              <a:t>od</a:t>
            </a:r>
            <a:r>
              <a:rPr lang="en-US" sz="2800" dirty="0" smtClean="0"/>
              <a:t> </a:t>
            </a:r>
            <a:r>
              <a:rPr lang="en-US" sz="2800" dirty="0" err="1" smtClean="0"/>
              <a:t>jednog</a:t>
            </a:r>
            <a:r>
              <a:rPr lang="en-US" sz="2800" dirty="0" smtClean="0"/>
              <a:t> </a:t>
            </a:r>
            <a:r>
              <a:rPr lang="en-US" sz="2800" dirty="0" err="1" smtClean="0"/>
              <a:t>vijeka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električne</a:t>
            </a:r>
            <a:r>
              <a:rPr lang="en-US" sz="2800" dirty="0" smtClean="0"/>
              <a:t> </a:t>
            </a:r>
            <a:r>
              <a:rPr lang="en-US" sz="2800" dirty="0" err="1" smtClean="0"/>
              <a:t>energije</a:t>
            </a:r>
            <a:r>
              <a:rPr lang="en-US" sz="2800" dirty="0" smtClean="0"/>
              <a:t>. </a:t>
            </a:r>
          </a:p>
          <a:p>
            <a:pPr>
              <a:buNone/>
            </a:pPr>
            <a:endParaRPr lang="en-US" sz="1500" dirty="0" smtClean="0"/>
          </a:p>
          <a:p>
            <a:pPr algn="just"/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razliku</a:t>
            </a:r>
            <a:r>
              <a:rPr lang="en-US" sz="2800" dirty="0" smtClean="0"/>
              <a:t> </a:t>
            </a:r>
            <a:r>
              <a:rPr lang="en-US" sz="2800" dirty="0" err="1" smtClean="0"/>
              <a:t>od</a:t>
            </a:r>
            <a:r>
              <a:rPr lang="en-US" sz="2800" dirty="0" smtClean="0"/>
              <a:t> </a:t>
            </a:r>
            <a:r>
              <a:rPr lang="en-US" sz="2800" dirty="0" err="1" smtClean="0"/>
              <a:t>vjetra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 smtClean="0"/>
              <a:t>Sunca</a:t>
            </a:r>
            <a:r>
              <a:rPr lang="en-US" sz="2800" dirty="0" smtClean="0"/>
              <a:t>, </a:t>
            </a:r>
            <a:r>
              <a:rPr lang="en-US" sz="2800" dirty="0" err="1" smtClean="0"/>
              <a:t>čiji</a:t>
            </a:r>
            <a:r>
              <a:rPr lang="en-US" sz="2800" dirty="0" smtClean="0"/>
              <a:t> </a:t>
            </a:r>
            <a:r>
              <a:rPr lang="en-US" sz="2800" dirty="0" err="1" smtClean="0"/>
              <a:t>intenzitet</a:t>
            </a:r>
            <a:r>
              <a:rPr lang="en-US" sz="2800" dirty="0" smtClean="0"/>
              <a:t> je </a:t>
            </a:r>
            <a:r>
              <a:rPr lang="en-US" sz="2800" dirty="0" err="1" smtClean="0"/>
              <a:t>nepredvidljiv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zavisi</a:t>
            </a:r>
            <a:r>
              <a:rPr lang="en-US" sz="2800" dirty="0" smtClean="0"/>
              <a:t> </a:t>
            </a:r>
            <a:r>
              <a:rPr lang="en-US" sz="2800" dirty="0" err="1" smtClean="0"/>
              <a:t>od</a:t>
            </a:r>
            <a:r>
              <a:rPr lang="en-US" sz="2800" dirty="0" smtClean="0"/>
              <a:t> </a:t>
            </a:r>
            <a:r>
              <a:rPr lang="en-US" sz="2800" dirty="0" err="1" smtClean="0"/>
              <a:t>meteoroloških</a:t>
            </a:r>
            <a:r>
              <a:rPr lang="en-US" sz="2800" dirty="0" smtClean="0"/>
              <a:t> </a:t>
            </a:r>
            <a:r>
              <a:rPr lang="en-US" sz="2800" dirty="0" err="1" smtClean="0"/>
              <a:t>prilika</a:t>
            </a:r>
            <a:r>
              <a:rPr lang="en-US" sz="2800" dirty="0" smtClean="0"/>
              <a:t>, </a:t>
            </a:r>
            <a:r>
              <a:rPr lang="en-US" sz="2800" dirty="0" err="1" smtClean="0"/>
              <a:t>voda</a:t>
            </a:r>
            <a:r>
              <a:rPr lang="en-US" sz="2800" dirty="0" smtClean="0"/>
              <a:t>, </a:t>
            </a:r>
            <a:r>
              <a:rPr lang="en-US" sz="2800" dirty="0" err="1" smtClean="0"/>
              <a:t>odnosno</a:t>
            </a:r>
            <a:r>
              <a:rPr lang="en-US" sz="2800" dirty="0" smtClean="0"/>
              <a:t> </a:t>
            </a:r>
            <a:r>
              <a:rPr lang="en-US" sz="2800" dirty="0" err="1" smtClean="0"/>
              <a:t>njen</a:t>
            </a:r>
            <a:r>
              <a:rPr lang="en-US" sz="2800" dirty="0" smtClean="0"/>
              <a:t> </a:t>
            </a:r>
            <a:r>
              <a:rPr lang="en-US" sz="2800" dirty="0" err="1" smtClean="0"/>
              <a:t>volumni</a:t>
            </a:r>
            <a:r>
              <a:rPr lang="en-US" sz="2800" dirty="0" smtClean="0"/>
              <a:t> </a:t>
            </a:r>
            <a:r>
              <a:rPr lang="en-US" sz="2800" dirty="0" err="1" smtClean="0"/>
              <a:t>protok</a:t>
            </a:r>
            <a:r>
              <a:rPr lang="en-US" sz="2800" dirty="0" smtClean="0"/>
              <a:t> je </a:t>
            </a:r>
            <a:r>
              <a:rPr lang="en-US" sz="2800" dirty="0" err="1" smtClean="0"/>
              <a:t>mnogo</a:t>
            </a:r>
            <a:r>
              <a:rPr lang="en-US" sz="2800" dirty="0" smtClean="0"/>
              <a:t> </a:t>
            </a:r>
            <a:r>
              <a:rPr lang="en-US" sz="2800" dirty="0" err="1" smtClean="0"/>
              <a:t>stabilniji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stalniji</a:t>
            </a:r>
            <a:r>
              <a:rPr lang="en-US" sz="2800" dirty="0" smtClean="0"/>
              <a:t> </a:t>
            </a:r>
            <a:r>
              <a:rPr lang="en-US" sz="2800" dirty="0" err="1" smtClean="0"/>
              <a:t>tokom</a:t>
            </a:r>
            <a:r>
              <a:rPr lang="en-US" sz="2800" dirty="0" smtClean="0"/>
              <a:t> </a:t>
            </a:r>
            <a:r>
              <a:rPr lang="en-US" sz="2800" dirty="0" err="1" smtClean="0"/>
              <a:t>godine</a:t>
            </a:r>
            <a:r>
              <a:rPr lang="en-US" sz="2800" dirty="0" smtClean="0"/>
              <a:t>, </a:t>
            </a:r>
            <a:r>
              <a:rPr lang="en-US" sz="2800" dirty="0" err="1" smtClean="0"/>
              <a:t>što</a:t>
            </a:r>
            <a:r>
              <a:rPr lang="en-US" sz="2800" dirty="0" smtClean="0"/>
              <a:t> </a:t>
            </a:r>
            <a:r>
              <a:rPr lang="en-US" sz="2800" dirty="0" err="1" smtClean="0"/>
              <a:t>znači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je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snab</a:t>
            </a:r>
            <a:r>
              <a:rPr lang="sr-Latn-CS" sz="2800" dirty="0" smtClean="0"/>
              <a:t>d</a:t>
            </a:r>
            <a:r>
              <a:rPr lang="en-US" sz="2800" dirty="0" err="1" smtClean="0"/>
              <a:t>ijevanje</a:t>
            </a:r>
            <a:r>
              <a:rPr lang="en-US" sz="2800" dirty="0" smtClean="0"/>
              <a:t> </a:t>
            </a:r>
            <a:r>
              <a:rPr lang="en-US" sz="2800" dirty="0" err="1" smtClean="0"/>
              <a:t>električnom</a:t>
            </a:r>
            <a:r>
              <a:rPr lang="en-US" sz="2800" dirty="0" smtClean="0"/>
              <a:t> </a:t>
            </a:r>
            <a:r>
              <a:rPr lang="en-US" sz="2800" dirty="0" err="1" smtClean="0"/>
              <a:t>energijom</a:t>
            </a:r>
            <a:r>
              <a:rPr lang="en-US" sz="2800" dirty="0" smtClean="0"/>
              <a:t> </a:t>
            </a:r>
            <a:r>
              <a:rPr lang="en-US" sz="2800" dirty="0" err="1" smtClean="0"/>
              <a:t>pouzdanije</a:t>
            </a:r>
            <a:r>
              <a:rPr lang="en-US" sz="2800" dirty="0" smtClean="0"/>
              <a:t>. </a:t>
            </a:r>
            <a:endParaRPr lang="en-GB" sz="2800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en-GB" sz="4000" dirty="0" err="1" smtClean="0"/>
              <a:t>Hidroelektrane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112568"/>
          </a:xfrm>
        </p:spPr>
        <p:txBody>
          <a:bodyPr/>
          <a:lstStyle/>
          <a:p>
            <a:pPr algn="just"/>
            <a:r>
              <a:rPr lang="en-US" sz="2800" dirty="0" err="1" smtClean="0"/>
              <a:t>Hidroelektrane</a:t>
            </a:r>
            <a:r>
              <a:rPr lang="en-US" sz="2800" dirty="0" smtClean="0"/>
              <a:t> (HE) </a:t>
            </a:r>
            <a:r>
              <a:rPr lang="en-US" sz="2800" dirty="0" err="1" smtClean="0"/>
              <a:t>predstavljaju</a:t>
            </a:r>
            <a:r>
              <a:rPr lang="en-US" sz="2800" dirty="0" smtClean="0"/>
              <a:t> </a:t>
            </a:r>
            <a:r>
              <a:rPr lang="en-US" sz="2800" dirty="0" err="1" smtClean="0"/>
              <a:t>postrojenja</a:t>
            </a:r>
            <a:r>
              <a:rPr lang="en-US" sz="2800" dirty="0" smtClean="0"/>
              <a:t> u </a:t>
            </a:r>
            <a:r>
              <a:rPr lang="en-US" sz="2800" dirty="0" err="1" smtClean="0"/>
              <a:t>kojima</a:t>
            </a:r>
            <a:r>
              <a:rPr lang="en-US" sz="2800" dirty="0" smtClean="0"/>
              <a:t> se </a:t>
            </a:r>
            <a:r>
              <a:rPr lang="en-US" sz="2800" dirty="0" err="1" smtClean="0"/>
              <a:t>potencijalna</a:t>
            </a:r>
            <a:r>
              <a:rPr lang="en-US" sz="2800" dirty="0" smtClean="0"/>
              <a:t> </a:t>
            </a:r>
            <a:r>
              <a:rPr lang="en-US" sz="2800" dirty="0" err="1" smtClean="0"/>
              <a:t>energija</a:t>
            </a:r>
            <a:r>
              <a:rPr lang="en-US" sz="2800" dirty="0" smtClean="0"/>
              <a:t> </a:t>
            </a:r>
            <a:r>
              <a:rPr lang="en-US" sz="2800" dirty="0" err="1" smtClean="0"/>
              <a:t>vode</a:t>
            </a:r>
            <a:r>
              <a:rPr lang="en-US" sz="2800" dirty="0" smtClean="0"/>
              <a:t> </a:t>
            </a:r>
            <a:r>
              <a:rPr lang="en-US" sz="2800" dirty="0" err="1" smtClean="0"/>
              <a:t>prvenstveno</a:t>
            </a:r>
            <a:r>
              <a:rPr lang="en-US" sz="2800" dirty="0" smtClean="0"/>
              <a:t> </a:t>
            </a:r>
            <a:r>
              <a:rPr lang="en-US" sz="2800" dirty="0" err="1" smtClean="0"/>
              <a:t>pretvara</a:t>
            </a:r>
            <a:r>
              <a:rPr lang="en-US" sz="2800" dirty="0" smtClean="0"/>
              <a:t> u </a:t>
            </a:r>
            <a:r>
              <a:rPr lang="en-US" sz="2800" dirty="0" err="1" smtClean="0"/>
              <a:t>kinetičku</a:t>
            </a:r>
            <a:r>
              <a:rPr lang="en-US" sz="2800" dirty="0" smtClean="0"/>
              <a:t> </a:t>
            </a:r>
            <a:r>
              <a:rPr lang="en-US" sz="2800" dirty="0" err="1" smtClean="0"/>
              <a:t>energiju</a:t>
            </a:r>
            <a:r>
              <a:rPr lang="en-US" sz="2800" dirty="0" smtClean="0"/>
              <a:t> </a:t>
            </a:r>
            <a:r>
              <a:rPr lang="en-US" sz="2800" dirty="0" err="1" smtClean="0"/>
              <a:t>njenog</a:t>
            </a:r>
            <a:r>
              <a:rPr lang="en-US" sz="2800" dirty="0" smtClean="0"/>
              <a:t> </a:t>
            </a:r>
            <a:r>
              <a:rPr lang="en-US" sz="2800" dirty="0" err="1" smtClean="0"/>
              <a:t>strujanja</a:t>
            </a:r>
            <a:r>
              <a:rPr lang="en-US" sz="2800" dirty="0" smtClean="0"/>
              <a:t>, </a:t>
            </a:r>
            <a:r>
              <a:rPr lang="en-US" sz="2800" dirty="0" err="1" smtClean="0"/>
              <a:t>zatim</a:t>
            </a:r>
            <a:r>
              <a:rPr lang="en-US" sz="2800" dirty="0" smtClean="0"/>
              <a:t> u </a:t>
            </a:r>
            <a:r>
              <a:rPr lang="en-US" sz="2800" dirty="0" err="1" smtClean="0"/>
              <a:t>mehaničku</a:t>
            </a:r>
            <a:r>
              <a:rPr lang="en-US" sz="2800" dirty="0" smtClean="0"/>
              <a:t> </a:t>
            </a:r>
            <a:r>
              <a:rPr lang="en-US" sz="2800" dirty="0" err="1" smtClean="0"/>
              <a:t>energiju</a:t>
            </a:r>
            <a:r>
              <a:rPr lang="en-US" sz="2800" dirty="0" smtClean="0"/>
              <a:t> </a:t>
            </a:r>
            <a:r>
              <a:rPr lang="en-US" sz="2800" dirty="0" err="1" smtClean="0"/>
              <a:t>obrtanja</a:t>
            </a:r>
            <a:r>
              <a:rPr lang="en-US" sz="2800" dirty="0" smtClean="0"/>
              <a:t> </a:t>
            </a:r>
            <a:r>
              <a:rPr lang="en-US" sz="2800" dirty="0" err="1" smtClean="0"/>
              <a:t>vratila</a:t>
            </a:r>
            <a:r>
              <a:rPr lang="en-US" sz="2800" dirty="0" smtClean="0"/>
              <a:t> turbine, pa </a:t>
            </a:r>
            <a:r>
              <a:rPr lang="en-US" sz="2800" dirty="0" err="1" smtClean="0"/>
              <a:t>najzad</a:t>
            </a:r>
            <a:r>
              <a:rPr lang="en-US" sz="2800" dirty="0" smtClean="0"/>
              <a:t> u </a:t>
            </a:r>
            <a:r>
              <a:rPr lang="en-US" sz="2800" dirty="0" err="1" smtClean="0"/>
              <a:t>električnom</a:t>
            </a:r>
            <a:r>
              <a:rPr lang="en-US" sz="2800" dirty="0" smtClean="0"/>
              <a:t> </a:t>
            </a:r>
            <a:r>
              <a:rPr lang="en-US" sz="2800" dirty="0" err="1" smtClean="0"/>
              <a:t>generatoru</a:t>
            </a:r>
            <a:r>
              <a:rPr lang="en-US" sz="2800" dirty="0" smtClean="0"/>
              <a:t> u </a:t>
            </a:r>
            <a:r>
              <a:rPr lang="en-US" sz="2800" dirty="0" err="1" smtClean="0"/>
              <a:t>električnu</a:t>
            </a:r>
            <a:r>
              <a:rPr lang="en-US" sz="2800" dirty="0" smtClean="0"/>
              <a:t> </a:t>
            </a:r>
            <a:r>
              <a:rPr lang="en-US" sz="2800" dirty="0" err="1" smtClean="0"/>
              <a:t>energiju</a:t>
            </a:r>
            <a:r>
              <a:rPr lang="en-US" sz="2800" dirty="0" smtClean="0"/>
              <a:t>. </a:t>
            </a:r>
          </a:p>
          <a:p>
            <a:pPr algn="just">
              <a:buNone/>
            </a:pPr>
            <a:endParaRPr lang="en-US" sz="2800" dirty="0" smtClean="0"/>
          </a:p>
          <a:p>
            <a:pPr algn="just"/>
            <a:endParaRPr lang="en-GB" sz="2800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51520" y="4293096"/>
            <a:ext cx="1944216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23528" y="4653136"/>
            <a:ext cx="20882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>
                <a:solidFill>
                  <a:schemeClr val="bg1"/>
                </a:solidFill>
              </a:rPr>
              <a:t>POTENCIJALNA</a:t>
            </a:r>
            <a:r>
              <a:rPr lang="sr-Latn-CS" b="1" dirty="0" smtClean="0"/>
              <a:t> </a:t>
            </a:r>
          </a:p>
          <a:p>
            <a:r>
              <a:rPr lang="sr-Latn-CS" b="1" dirty="0" smtClean="0"/>
              <a:t>     </a:t>
            </a:r>
            <a:endParaRPr lang="en-GB" b="1" dirty="0"/>
          </a:p>
        </p:txBody>
      </p:sp>
      <p:sp>
        <p:nvSpPr>
          <p:cNvPr id="14" name="Oval 13"/>
          <p:cNvSpPr/>
          <p:nvPr/>
        </p:nvSpPr>
        <p:spPr>
          <a:xfrm>
            <a:off x="2483768" y="4293096"/>
            <a:ext cx="1872208" cy="12961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597575" y="4736398"/>
            <a:ext cx="1800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>
                <a:solidFill>
                  <a:schemeClr val="bg1"/>
                </a:solidFill>
              </a:rPr>
              <a:t>   KINETIČKA</a:t>
            </a:r>
          </a:p>
          <a:p>
            <a:r>
              <a:rPr lang="sr-Latn-CS" b="1" dirty="0" smtClean="0"/>
              <a:t> </a:t>
            </a:r>
            <a:endParaRPr lang="en-GB" b="1" dirty="0"/>
          </a:p>
        </p:txBody>
      </p:sp>
      <p:sp>
        <p:nvSpPr>
          <p:cNvPr id="16" name="Oval 15"/>
          <p:cNvSpPr/>
          <p:nvPr/>
        </p:nvSpPr>
        <p:spPr>
          <a:xfrm>
            <a:off x="4788024" y="4293096"/>
            <a:ext cx="1872208" cy="129614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009986" y="472514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>
                <a:solidFill>
                  <a:schemeClr val="bg1"/>
                </a:solidFill>
              </a:rPr>
              <a:t>MEHANIČKA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020272" y="4293096"/>
            <a:ext cx="1836712" cy="1296144"/>
          </a:xfrm>
          <a:prstGeom prst="ellipse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7101869" y="4725144"/>
            <a:ext cx="1763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>
                <a:solidFill>
                  <a:schemeClr val="bg1"/>
                </a:solidFill>
              </a:rPr>
              <a:t>ELEKTRIČNA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2195736" y="4797152"/>
            <a:ext cx="432048" cy="2880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Arrow 20"/>
          <p:cNvSpPr/>
          <p:nvPr/>
        </p:nvSpPr>
        <p:spPr>
          <a:xfrm>
            <a:off x="4355976" y="4797152"/>
            <a:ext cx="432048" cy="2880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>
            <a:off x="6660232" y="4797152"/>
            <a:ext cx="432048" cy="2880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1907704" y="5949280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000" i="1" dirty="0" smtClean="0"/>
              <a:t>Transformacija energije</a:t>
            </a:r>
            <a:endParaRPr lang="en-GB" sz="2000" i="1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en-GB" sz="4000" dirty="0" err="1" smtClean="0"/>
              <a:t>Hidroelektrane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256584"/>
          </a:xfrm>
        </p:spPr>
        <p:txBody>
          <a:bodyPr/>
          <a:lstStyle/>
          <a:p>
            <a:pPr algn="just"/>
            <a:r>
              <a:rPr lang="en-US" sz="2800" dirty="0" err="1" smtClean="0"/>
              <a:t>Ove</a:t>
            </a:r>
            <a:r>
              <a:rPr lang="en-US" sz="2800" dirty="0" smtClean="0"/>
              <a:t> </a:t>
            </a:r>
            <a:r>
              <a:rPr lang="en-US" sz="2800" dirty="0" err="1" smtClean="0"/>
              <a:t>elektrane</a:t>
            </a:r>
            <a:r>
              <a:rPr lang="en-US" sz="2800" dirty="0" smtClean="0"/>
              <a:t> se grade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mjestima</a:t>
            </a:r>
            <a:r>
              <a:rPr lang="en-US" sz="2800" dirty="0" smtClean="0"/>
              <a:t> </a:t>
            </a:r>
            <a:r>
              <a:rPr lang="en-US" sz="2800" dirty="0" err="1" smtClean="0"/>
              <a:t>gdje</a:t>
            </a:r>
            <a:r>
              <a:rPr lang="en-US" sz="2800" dirty="0" smtClean="0"/>
              <a:t> </a:t>
            </a:r>
            <a:r>
              <a:rPr lang="en-US" sz="2800" dirty="0" err="1" smtClean="0"/>
              <a:t>postoji</a:t>
            </a:r>
            <a:r>
              <a:rPr lang="en-US" sz="2800" dirty="0" smtClean="0"/>
              <a:t> </a:t>
            </a:r>
            <a:r>
              <a:rPr lang="en-US" sz="2800" dirty="0" err="1" smtClean="0"/>
              <a:t>dovoljno</a:t>
            </a:r>
            <a:r>
              <a:rPr lang="en-US" sz="2800" dirty="0" smtClean="0"/>
              <a:t> </a:t>
            </a:r>
            <a:r>
              <a:rPr lang="en-US" sz="2800" dirty="0" err="1" smtClean="0"/>
              <a:t>tekuće</a:t>
            </a:r>
            <a:r>
              <a:rPr lang="en-US" sz="2800" dirty="0" smtClean="0"/>
              <a:t> </a:t>
            </a:r>
            <a:r>
              <a:rPr lang="en-US" sz="2800" dirty="0" err="1" smtClean="0"/>
              <a:t>vode</a:t>
            </a:r>
            <a:r>
              <a:rPr lang="en-US" sz="2800" dirty="0" smtClean="0"/>
              <a:t> u </a:t>
            </a:r>
            <a:r>
              <a:rPr lang="en-US" sz="2800" dirty="0" err="1" smtClean="0"/>
              <a:t>smislu</a:t>
            </a:r>
            <a:r>
              <a:rPr lang="en-US" sz="2800" dirty="0" smtClean="0"/>
              <a:t> </a:t>
            </a:r>
            <a:r>
              <a:rPr lang="en-US" sz="2800" dirty="0" err="1" smtClean="0"/>
              <a:t>količine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visinske</a:t>
            </a:r>
            <a:r>
              <a:rPr lang="en-US" sz="2800" dirty="0" smtClean="0"/>
              <a:t> </a:t>
            </a:r>
            <a:r>
              <a:rPr lang="en-US" sz="2800" dirty="0" err="1" smtClean="0"/>
              <a:t>razlike</a:t>
            </a:r>
            <a:r>
              <a:rPr lang="en-US" sz="2800" dirty="0" smtClean="0"/>
              <a:t>, </a:t>
            </a:r>
            <a:r>
              <a:rPr lang="en-US" sz="2800" dirty="0" err="1" smtClean="0"/>
              <a:t>jer</a:t>
            </a:r>
            <a:r>
              <a:rPr lang="en-US" sz="2800" dirty="0" smtClean="0"/>
              <a:t> je </a:t>
            </a:r>
            <a:r>
              <a:rPr lang="en-US" sz="2800" dirty="0" err="1" smtClean="0"/>
              <a:t>snaga</a:t>
            </a:r>
            <a:r>
              <a:rPr lang="en-US" sz="2800" dirty="0" smtClean="0"/>
              <a:t> </a:t>
            </a:r>
            <a:r>
              <a:rPr lang="en-US" sz="2800" dirty="0" err="1" smtClean="0"/>
              <a:t>hidroelektrane</a:t>
            </a:r>
            <a:r>
              <a:rPr lang="en-US" sz="2800" dirty="0" smtClean="0"/>
              <a:t> </a:t>
            </a:r>
            <a:r>
              <a:rPr lang="en-US" sz="2800" dirty="0" err="1" smtClean="0"/>
              <a:t>srazmjerna</a:t>
            </a:r>
            <a:r>
              <a:rPr lang="en-US" sz="2800" dirty="0" smtClean="0"/>
              <a:t> </a:t>
            </a:r>
            <a:r>
              <a:rPr lang="en-US" sz="2800" dirty="0" err="1" smtClean="0"/>
              <a:t>količini</a:t>
            </a:r>
            <a:r>
              <a:rPr lang="en-US" sz="2800" dirty="0" smtClean="0"/>
              <a:t> </a:t>
            </a:r>
            <a:r>
              <a:rPr lang="en-US" sz="2800" dirty="0" err="1" smtClean="0"/>
              <a:t>vode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visinskoj</a:t>
            </a:r>
            <a:r>
              <a:rPr lang="en-US" sz="2800" dirty="0" smtClean="0"/>
              <a:t> </a:t>
            </a:r>
            <a:r>
              <a:rPr lang="en-US" sz="2800" dirty="0" err="1" smtClean="0"/>
              <a:t>razlici</a:t>
            </a:r>
            <a:r>
              <a:rPr lang="en-US" sz="2800" dirty="0" smtClean="0"/>
              <a:t>. </a:t>
            </a:r>
            <a:endParaRPr lang="en-GB" sz="2800" dirty="0" smtClean="0"/>
          </a:p>
          <a:p>
            <a:pPr algn="just"/>
            <a:endParaRPr lang="en-GB" sz="2800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771800" y="638132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i="1" dirty="0" smtClean="0"/>
              <a:t>HE “Piva”, Crna Gora</a:t>
            </a:r>
            <a:endParaRPr lang="en-GB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4887" y="3007144"/>
            <a:ext cx="5096993" cy="339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en-GB" sz="4000" dirty="0" err="1" smtClean="0"/>
              <a:t>Uticaj</a:t>
            </a:r>
            <a:r>
              <a:rPr lang="en-GB" sz="4000" dirty="0" smtClean="0"/>
              <a:t> HE </a:t>
            </a:r>
            <a:r>
              <a:rPr lang="en-GB" sz="4000" dirty="0" err="1" smtClean="0"/>
              <a:t>na</a:t>
            </a:r>
            <a:r>
              <a:rPr lang="en-GB" sz="4000" dirty="0" smtClean="0"/>
              <a:t> </a:t>
            </a:r>
            <a:r>
              <a:rPr lang="sr-Latn-CS" sz="4000" dirty="0" smtClean="0"/>
              <a:t>životnu sredinu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040560"/>
          </a:xfrm>
        </p:spPr>
        <p:txBody>
          <a:bodyPr/>
          <a:lstStyle/>
          <a:p>
            <a:pPr algn="just"/>
            <a:r>
              <a:rPr lang="en-US" sz="2800" dirty="0" err="1" smtClean="0"/>
              <a:t>Izgradnjom</a:t>
            </a:r>
            <a:r>
              <a:rPr lang="en-US" sz="2800" dirty="0" smtClean="0"/>
              <a:t> </a:t>
            </a:r>
            <a:r>
              <a:rPr lang="en-US" sz="2800" dirty="0" err="1" smtClean="0"/>
              <a:t>hidroenergetskih</a:t>
            </a:r>
            <a:r>
              <a:rPr lang="en-US" sz="2800" dirty="0" smtClean="0"/>
              <a:t> </a:t>
            </a:r>
            <a:r>
              <a:rPr lang="en-US" sz="2800" dirty="0" err="1" smtClean="0"/>
              <a:t>objekata</a:t>
            </a:r>
            <a:r>
              <a:rPr lang="en-US" sz="2800" dirty="0" smtClean="0"/>
              <a:t> </a:t>
            </a:r>
            <a:r>
              <a:rPr lang="en-US" sz="2800" dirty="0" err="1" smtClean="0"/>
              <a:t>nastaju</a:t>
            </a:r>
            <a:r>
              <a:rPr lang="en-US" sz="2800" dirty="0" smtClean="0"/>
              <a:t> </a:t>
            </a:r>
            <a:r>
              <a:rPr lang="en-US" sz="2800" dirty="0" err="1" smtClean="0"/>
              <a:t>pozitivni</a:t>
            </a:r>
            <a:r>
              <a:rPr lang="en-US" sz="2800" dirty="0" smtClean="0"/>
              <a:t>, </a:t>
            </a:r>
            <a:r>
              <a:rPr lang="en-US" sz="2800" dirty="0" err="1" smtClean="0"/>
              <a:t>ali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negativni</a:t>
            </a:r>
            <a:r>
              <a:rPr lang="en-US" sz="2800" dirty="0" smtClean="0"/>
              <a:t> </a:t>
            </a:r>
            <a:r>
              <a:rPr lang="en-US" sz="2800" dirty="0" err="1" smtClean="0"/>
              <a:t>uticaji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životnu</a:t>
            </a:r>
            <a:r>
              <a:rPr lang="en-US" sz="2800" dirty="0" smtClean="0"/>
              <a:t> </a:t>
            </a:r>
            <a:r>
              <a:rPr lang="en-US" sz="2800" dirty="0" err="1" smtClean="0"/>
              <a:t>sredinu</a:t>
            </a:r>
            <a:r>
              <a:rPr lang="en-US" sz="2800" dirty="0" smtClean="0"/>
              <a:t>.</a:t>
            </a:r>
            <a:endParaRPr lang="sr-Latn-CS" sz="2800" dirty="0" smtClean="0"/>
          </a:p>
          <a:p>
            <a:pPr algn="just"/>
            <a:endParaRPr lang="sr-Latn-CS" sz="1500" dirty="0" smtClean="0"/>
          </a:p>
          <a:p>
            <a:pPr algn="just"/>
            <a:r>
              <a:rPr lang="en-US" sz="2800" dirty="0" err="1" smtClean="0"/>
              <a:t>Karaktristike</a:t>
            </a:r>
            <a:r>
              <a:rPr lang="en-US" sz="2800" dirty="0" smtClean="0"/>
              <a:t> </a:t>
            </a:r>
            <a:r>
              <a:rPr lang="en-US" sz="2800" dirty="0" err="1" smtClean="0"/>
              <a:t>okoline</a:t>
            </a:r>
            <a:r>
              <a:rPr lang="en-US" sz="2800" dirty="0" smtClean="0"/>
              <a:t>, </a:t>
            </a:r>
            <a:r>
              <a:rPr lang="en-US" sz="2800" dirty="0" err="1" smtClean="0"/>
              <a:t>karakter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veličina</a:t>
            </a:r>
            <a:r>
              <a:rPr lang="en-US" sz="2800" dirty="0" smtClean="0"/>
              <a:t> </a:t>
            </a:r>
            <a:r>
              <a:rPr lang="en-US" sz="2800" dirty="0" err="1" smtClean="0"/>
              <a:t>hidroenergetskog</a:t>
            </a:r>
            <a:r>
              <a:rPr lang="en-US" sz="2800" dirty="0" smtClean="0"/>
              <a:t> </a:t>
            </a:r>
            <a:r>
              <a:rPr lang="en-US" sz="2800" dirty="0" err="1" smtClean="0"/>
              <a:t>objekta</a:t>
            </a:r>
            <a:r>
              <a:rPr lang="en-US" sz="2800" dirty="0" smtClean="0"/>
              <a:t> </a:t>
            </a:r>
            <a:r>
              <a:rPr lang="en-US" sz="2800" dirty="0" err="1" smtClean="0"/>
              <a:t>određuju</a:t>
            </a:r>
            <a:r>
              <a:rPr lang="en-US" sz="2800" dirty="0" smtClean="0"/>
              <a:t> </a:t>
            </a:r>
            <a:r>
              <a:rPr lang="en-US" sz="2800" dirty="0" err="1" smtClean="0"/>
              <a:t>međusobne</a:t>
            </a:r>
            <a:r>
              <a:rPr lang="en-US" sz="2800" dirty="0" smtClean="0"/>
              <a:t> </a:t>
            </a:r>
            <a:r>
              <a:rPr lang="en-US" sz="2800" dirty="0" err="1" smtClean="0"/>
              <a:t>uticaje</a:t>
            </a:r>
            <a:r>
              <a:rPr lang="en-US" sz="2800" dirty="0" smtClean="0"/>
              <a:t> </a:t>
            </a:r>
            <a:r>
              <a:rPr lang="en-US" sz="2800" dirty="0" err="1" smtClean="0"/>
              <a:t>životne</a:t>
            </a:r>
            <a:r>
              <a:rPr lang="en-US" sz="2800" dirty="0" smtClean="0"/>
              <a:t> </a:t>
            </a:r>
            <a:r>
              <a:rPr lang="en-US" sz="2800" dirty="0" err="1" smtClean="0"/>
              <a:t>sredine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objekat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obrnuto</a:t>
            </a:r>
            <a:r>
              <a:rPr lang="en-US" sz="2800" dirty="0" smtClean="0"/>
              <a:t>. </a:t>
            </a:r>
            <a:r>
              <a:rPr lang="sr-Latn-CS" sz="2800" dirty="0" smtClean="0"/>
              <a:t>Prema tome,</a:t>
            </a:r>
            <a:r>
              <a:rPr lang="en-US" sz="2800" dirty="0" smtClean="0"/>
              <a:t> </a:t>
            </a:r>
            <a:r>
              <a:rPr lang="en-US" sz="2800" dirty="0" err="1" smtClean="0"/>
              <a:t>mogu</a:t>
            </a:r>
            <a:r>
              <a:rPr lang="en-US" sz="2800" dirty="0" smtClean="0"/>
              <a:t> </a:t>
            </a:r>
            <a:r>
              <a:rPr lang="en-US" sz="2800" dirty="0" err="1" smtClean="0"/>
              <a:t>postojati</a:t>
            </a:r>
            <a:r>
              <a:rPr lang="en-US" sz="2800" dirty="0" smtClean="0"/>
              <a:t> </a:t>
            </a:r>
            <a:r>
              <a:rPr lang="en-US" sz="2800" dirty="0" err="1" smtClean="0"/>
              <a:t>bitne</a:t>
            </a:r>
            <a:r>
              <a:rPr lang="en-US" sz="2800" dirty="0" smtClean="0"/>
              <a:t> </a:t>
            </a:r>
            <a:r>
              <a:rPr lang="en-US" sz="2800" dirty="0" err="1" smtClean="0"/>
              <a:t>razlike</a:t>
            </a:r>
            <a:r>
              <a:rPr lang="en-US" sz="2800" dirty="0" smtClean="0"/>
              <a:t> u </a:t>
            </a:r>
            <a:r>
              <a:rPr lang="en-US" sz="2800" dirty="0" err="1" smtClean="0"/>
              <a:t>karakteru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intezitetu</a:t>
            </a:r>
            <a:r>
              <a:rPr lang="en-US" sz="2800" dirty="0" smtClean="0"/>
              <a:t> </a:t>
            </a:r>
            <a:r>
              <a:rPr lang="en-US" sz="2800" dirty="0" err="1" smtClean="0"/>
              <a:t>uticaja</a:t>
            </a:r>
            <a:r>
              <a:rPr lang="en-US" sz="2800" dirty="0" smtClean="0"/>
              <a:t> </a:t>
            </a:r>
            <a:r>
              <a:rPr lang="en-US" sz="2800" dirty="0" err="1" smtClean="0"/>
              <a:t>pojedinih</a:t>
            </a:r>
            <a:r>
              <a:rPr lang="en-US" sz="2800" dirty="0" smtClean="0"/>
              <a:t> </a:t>
            </a:r>
            <a:r>
              <a:rPr lang="en-US" sz="2800" dirty="0" err="1" smtClean="0"/>
              <a:t>hidroelektrana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životnu</a:t>
            </a:r>
            <a:r>
              <a:rPr lang="en-US" sz="2800" dirty="0" smtClean="0"/>
              <a:t> </a:t>
            </a:r>
            <a:r>
              <a:rPr lang="en-US" sz="2800" dirty="0" err="1" smtClean="0"/>
              <a:t>sredinu</a:t>
            </a:r>
            <a:r>
              <a:rPr lang="sr-Latn-CS" sz="2800" dirty="0" smtClean="0"/>
              <a:t>.</a:t>
            </a:r>
            <a:endParaRPr lang="en-GB" sz="2800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sr-Latn-CS" sz="4000" dirty="0" smtClean="0"/>
              <a:t>Pozitivni uticaji</a:t>
            </a:r>
            <a:r>
              <a:rPr lang="en-GB" sz="4000" dirty="0" smtClean="0"/>
              <a:t> HE </a:t>
            </a:r>
            <a:r>
              <a:rPr lang="en-GB" sz="4000" dirty="0" err="1" smtClean="0"/>
              <a:t>na</a:t>
            </a:r>
            <a:r>
              <a:rPr lang="en-GB" sz="4000" dirty="0" smtClean="0"/>
              <a:t> </a:t>
            </a:r>
            <a:r>
              <a:rPr lang="sr-Latn-CS" sz="4000" dirty="0" smtClean="0"/>
              <a:t>životnu sredinu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sr-Latn-CS" dirty="0" smtClean="0"/>
              <a:t> Smanjenje mogućnosti od poplava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/>
              <a:t> Stvaranje preduslova za osposobljavanje zemljišta za razvoj poljoprivrede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/>
              <a:t> Poboljšanje ili omogućavanje plovnosti i rječnog transporta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/>
              <a:t> Stvaranje uslova za snabdijevanje stanovnika i industrije vodom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/>
              <a:t> Regulisanje povoljnog hidrološkog minimuma rijeke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/>
              <a:t> Proizvodnja električne energije itd.</a:t>
            </a:r>
          </a:p>
          <a:p>
            <a:endParaRPr lang="sr-Latn-CS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sr-Latn-CS" sz="4000" dirty="0" smtClean="0"/>
              <a:t>Negativni uticaji</a:t>
            </a:r>
            <a:r>
              <a:rPr lang="en-GB" sz="4000" dirty="0" smtClean="0"/>
              <a:t> HE </a:t>
            </a:r>
            <a:r>
              <a:rPr lang="en-GB" sz="4000" dirty="0" err="1" smtClean="0"/>
              <a:t>na</a:t>
            </a:r>
            <a:r>
              <a:rPr lang="en-GB" sz="4000" dirty="0" smtClean="0"/>
              <a:t> </a:t>
            </a:r>
            <a:r>
              <a:rPr lang="sr-Latn-CS" sz="4000" dirty="0" smtClean="0"/>
              <a:t>životnu sredinu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32859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sr-Latn-CS" dirty="0" smtClean="0"/>
              <a:t> Narušavanje prirodnih ljepota rijeke i okline, uopšte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/>
              <a:t> Poremećaj života u rijekama (flora, fauna),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/>
              <a:t> Problemi iseljavanja ljudi iz potpoljenog područja,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/>
              <a:t> Promjena mikroklimatskih uslova, 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/>
              <a:t>Uticaj na podzemne tokove voda, 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/>
              <a:t>Vremenske mogućnosti prilagođavanja stanovništva novim ekološkim uslovima, </a:t>
            </a:r>
          </a:p>
          <a:p>
            <a:pPr>
              <a:buFont typeface="Wingdings" pitchFamily="2" charset="2"/>
              <a:buChar char="ü"/>
            </a:pPr>
            <a:r>
              <a:rPr lang="en-US" altLang="en-US" b="1" dirty="0" err="1" smtClean="0">
                <a:solidFill>
                  <a:srgbClr val="FF0000"/>
                </a:solidFill>
              </a:rPr>
              <a:t>Buka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vibracije</a:t>
            </a:r>
            <a:r>
              <a:rPr lang="sr-Latn-CS" altLang="en-US" dirty="0" smtClean="0"/>
              <a:t>, </a:t>
            </a:r>
            <a:r>
              <a:rPr lang="sr-Latn-CS" altLang="en-US" dirty="0" smtClean="0"/>
              <a:t>itd.</a:t>
            </a:r>
            <a:endParaRPr lang="en-US" altLang="en-US" dirty="0" smtClean="0"/>
          </a:p>
          <a:p>
            <a:pPr>
              <a:buFont typeface="Wingdings" pitchFamily="2" charset="2"/>
              <a:buChar char="ü"/>
            </a:pPr>
            <a:endParaRPr lang="sr-Latn-CS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496944" cy="1124744"/>
          </a:xfrm>
        </p:spPr>
        <p:txBody>
          <a:bodyPr>
            <a:normAutofit fontScale="90000"/>
          </a:bodyPr>
          <a:lstStyle/>
          <a:p>
            <a:r>
              <a:rPr lang="sr-Latn-CS" sz="4000" dirty="0" smtClean="0"/>
              <a:t>Uticaj buke na zdravlje zaposlenih u HE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52928" cy="5184576"/>
          </a:xfrm>
        </p:spPr>
        <p:txBody>
          <a:bodyPr>
            <a:normAutofit/>
          </a:bodyPr>
          <a:lstStyle/>
          <a:p>
            <a:r>
              <a:rPr lang="sr-Latn-CS" dirty="0" smtClean="0"/>
              <a:t>Buka u radnoj sredini predstavlja neželjan zvuk stvoren radom mašina, aparata ili zvuk koji potiče od izvora buke koji se </a:t>
            </a:r>
            <a:r>
              <a:rPr lang="en-US" dirty="0" smtClean="0"/>
              <a:t> </a:t>
            </a:r>
            <a:r>
              <a:rPr lang="sr-Latn-CS" dirty="0" smtClean="0"/>
              <a:t>nalazi u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sr-Latn-CS" dirty="0" smtClean="0"/>
              <a:t>spoljašnjoj sredini.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646427302"/>
              </p:ext>
            </p:extLst>
          </p:nvPr>
        </p:nvGraphicFramePr>
        <p:xfrm>
          <a:off x="1691680" y="3506342"/>
          <a:ext cx="5938836" cy="3351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496944" cy="1124744"/>
          </a:xfrm>
        </p:spPr>
        <p:txBody>
          <a:bodyPr>
            <a:normAutofit fontScale="90000"/>
          </a:bodyPr>
          <a:lstStyle/>
          <a:p>
            <a:r>
              <a:rPr lang="sr-Latn-CS" sz="4000" dirty="0" smtClean="0"/>
              <a:t>Uticaj buke na zdravlje zaposlenih u HE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/>
          </a:bodyPr>
          <a:lstStyle/>
          <a:p>
            <a:pPr algn="just"/>
            <a:r>
              <a:rPr lang="sr-Latn-CS" u="sng" dirty="0" smtClean="0"/>
              <a:t>Štetno dejstvo buke u radnoj sredini ogleda se u sledećem:</a:t>
            </a:r>
          </a:p>
          <a:p>
            <a:pPr lvl="1" algn="just">
              <a:buFont typeface="Wingdings" pitchFamily="2" charset="2"/>
              <a:buChar char="ü"/>
            </a:pPr>
            <a:r>
              <a:rPr lang="sr-Latn-CS" dirty="0" smtClean="0"/>
              <a:t> Oštećenje čula sluha</a:t>
            </a:r>
          </a:p>
          <a:p>
            <a:pPr lvl="1" algn="just">
              <a:buFont typeface="Wingdings" pitchFamily="2" charset="2"/>
              <a:buChar char="ü"/>
            </a:pPr>
            <a:r>
              <a:rPr lang="sr-Latn-CS" dirty="0" smtClean="0"/>
              <a:t> Ometanje obavljanja određene djelatnosti</a:t>
            </a:r>
          </a:p>
          <a:p>
            <a:pPr lvl="1" algn="just">
              <a:buFont typeface="Wingdings" pitchFamily="2" charset="2"/>
              <a:buChar char="ü"/>
            </a:pPr>
            <a:r>
              <a:rPr lang="sr-Latn-CS" dirty="0" smtClean="0"/>
              <a:t> Ometanje neposredne komunikacije govorom</a:t>
            </a:r>
          </a:p>
          <a:p>
            <a:pPr lvl="1" algn="just">
              <a:buFont typeface="Wingdings" pitchFamily="2" charset="2"/>
              <a:buChar char="ü"/>
            </a:pPr>
            <a:r>
              <a:rPr lang="sr-Latn-CS" dirty="0" smtClean="0"/>
              <a:t> Ometanje komunikacije nekim od komunikacionih sredstava</a:t>
            </a:r>
          </a:p>
          <a:p>
            <a:pPr lvl="1" algn="just">
              <a:buFont typeface="Wingdings" pitchFamily="2" charset="2"/>
              <a:buChar char="ü"/>
            </a:pPr>
            <a:r>
              <a:rPr lang="sr-Latn-CS" dirty="0" smtClean="0"/>
              <a:t> Ometanje zapažanja raznih signalizacionih </a:t>
            </a:r>
            <a:r>
              <a:rPr lang="sr-Latn-CS" dirty="0"/>
              <a:t> </a:t>
            </a:r>
            <a:r>
              <a:rPr lang="sr-Latn-CS" dirty="0" smtClean="0"/>
              <a:t>   </a:t>
            </a:r>
            <a:r>
              <a:rPr lang="sr-Latn-CS" dirty="0">
                <a:solidFill>
                  <a:schemeClr val="bg1"/>
                </a:solidFill>
              </a:rPr>
              <a:t> </a:t>
            </a:r>
            <a:r>
              <a:rPr lang="sr-Latn-CS" dirty="0" smtClean="0"/>
              <a:t>sredstava</a:t>
            </a:r>
          </a:p>
          <a:p>
            <a:pPr algn="just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548A-0F94-4480-AB65-86C03FAE8523}" type="datetime1">
              <a:rPr lang="en-GB" smtClean="0"/>
              <a:pPr/>
              <a:t>22/04/2021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29C5-38D6-4B00-A6D8-914E577FE1C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171</TotalTime>
  <Words>582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Uticaj buke na zdravlje zaposlenih u hidroelektrani</vt:lpstr>
      <vt:lpstr>Hidroenergija</vt:lpstr>
      <vt:lpstr>Hidroelektrane</vt:lpstr>
      <vt:lpstr>Hidroelektrane</vt:lpstr>
      <vt:lpstr>Uticaj HE na životnu sredinu</vt:lpstr>
      <vt:lpstr>Pozitivni uticaji HE na životnu sredinu</vt:lpstr>
      <vt:lpstr>Negativni uticaji HE na životnu sredinu</vt:lpstr>
      <vt:lpstr>Uticaj buke na zdravlje zaposlenih u HE </vt:lpstr>
      <vt:lpstr>Uticaj buke na zdravlje zaposlenih u HE </vt:lpstr>
      <vt:lpstr>Uticaj buke na zdravlje zaposlenih u HE </vt:lpstr>
      <vt:lpstr>Uticaj buke na zdravlje zaposlenih u HE </vt:lpstr>
      <vt:lpstr>Uticaj buke na zdravlje zaposlenih u HE 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Uticaj buke na zdravlje zaposlenih u hidroelektrani</dc:title>
  <dc:creator>VESNA</dc:creator>
  <cp:lastModifiedBy>VESNA</cp:lastModifiedBy>
  <cp:revision>13</cp:revision>
  <dcterms:created xsi:type="dcterms:W3CDTF">2021-04-19T19:45:37Z</dcterms:created>
  <dcterms:modified xsi:type="dcterms:W3CDTF">2021-04-22T08:44:05Z</dcterms:modified>
</cp:coreProperties>
</file>