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8"/>
  </p:notesMasterIdLst>
  <p:sldIdLst>
    <p:sldId id="256" r:id="rId2"/>
    <p:sldId id="257" r:id="rId3"/>
    <p:sldId id="259" r:id="rId4"/>
    <p:sldId id="258" r:id="rId5"/>
    <p:sldId id="260" r:id="rId6"/>
    <p:sldId id="261" r:id="rId7"/>
    <p:sldId id="263" r:id="rId8"/>
    <p:sldId id="264" r:id="rId9"/>
    <p:sldId id="267" r:id="rId10"/>
    <p:sldId id="265" r:id="rId11"/>
    <p:sldId id="266" r:id="rId12"/>
    <p:sldId id="268" r:id="rId13"/>
    <p:sldId id="269" r:id="rId14"/>
    <p:sldId id="270"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CBFB5-D53A-41B2-BA2D-55695B958F7A}" type="datetimeFigureOut">
              <a:rPr lang="en-GB" smtClean="0"/>
              <a:pPr/>
              <a:t>22/04/2021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B1BF7-98DC-4D24-8CA6-DC954E91B10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D6CF4C7-0371-4DBD-8E28-12C5760744A6}" type="datetime1">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E29C5-38D6-4B00-A6D8-914E577FE1C7}"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8576D0-A63D-4FF8-8C69-BA984AFA78EC}" type="datetime1">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B3A9CD-CB04-44F0-A3E3-4D15DA715008}" type="datetime1">
              <a:rPr lang="en-GB" smtClean="0"/>
              <a:pPr/>
              <a:t>22/04/2021</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720EB6-4B6B-4DFA-B43B-E8D90FC0A545}" type="datetime1">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343DEC-549F-44B2-B2ED-520BB5715040}" type="datetime1">
              <a:rPr lang="en-GB" smtClean="0"/>
              <a:pPr/>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E29C5-38D6-4B00-A6D8-914E577FE1C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206671-6D33-4DDB-A4FD-1C7F20BC2C79}" type="datetime1">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ED9C5A-ABE4-446E-A624-E2B24A93BA93}" type="datetime1">
              <a:rPr lang="en-GB" smtClean="0"/>
              <a:pPr/>
              <a:t>22/04/2021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58986C-63BF-44A4-A9D9-C6D3DA2AE13F}" type="datetime1">
              <a:rPr lang="en-GB" smtClean="0"/>
              <a:pPr/>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7BC39-621F-427A-9759-6572EC55B3F7}" type="datetime1">
              <a:rPr lang="en-GB" smtClean="0"/>
              <a:pPr/>
              <a:t>22/04/2021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BE29C5-38D6-4B00-A6D8-914E577FE1C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8A27F5-5302-4B5F-BE12-B3299758BF2D}" type="datetime1">
              <a:rPr lang="en-GB" smtClean="0"/>
              <a:pPr/>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E29C5-38D6-4B00-A6D8-914E577FE1C7}"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1C5EE97-091E-46B4-ACBC-E0B5B802D02C}" type="datetime1">
              <a:rPr lang="en-GB" smtClean="0"/>
              <a:pPr/>
              <a:t>22/04/2021</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6FBE29C5-38D6-4B00-A6D8-914E577FE1C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4F9993-8C7F-48C0-A4DC-0979521FA3DB}" type="datetime1">
              <a:rPr lang="en-GB" smtClean="0"/>
              <a:pPr/>
              <a:t>22/04/2021</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FBE29C5-38D6-4B00-A6D8-914E577FE1C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780928"/>
            <a:ext cx="8568952" cy="1800200"/>
          </a:xfrm>
        </p:spPr>
        <p:txBody>
          <a:bodyPr>
            <a:normAutofit/>
          </a:bodyPr>
          <a:lstStyle/>
          <a:p>
            <a:pPr algn="ctr"/>
            <a:r>
              <a:rPr lang="en-GB" sz="4400" i="1" dirty="0" err="1" smtClean="0">
                <a:solidFill>
                  <a:srgbClr val="0070C0"/>
                </a:solidFill>
              </a:rPr>
              <a:t>Uticaj</a:t>
            </a:r>
            <a:r>
              <a:rPr lang="en-GB" sz="4400" i="1" dirty="0" smtClean="0">
                <a:solidFill>
                  <a:srgbClr val="0070C0"/>
                </a:solidFill>
              </a:rPr>
              <a:t> </a:t>
            </a:r>
            <a:r>
              <a:rPr lang="en-GB" sz="4400" i="1" dirty="0" err="1" smtClean="0">
                <a:solidFill>
                  <a:srgbClr val="0070C0"/>
                </a:solidFill>
              </a:rPr>
              <a:t>buke</a:t>
            </a:r>
            <a:r>
              <a:rPr lang="en-GB" sz="4400" i="1" dirty="0" smtClean="0">
                <a:solidFill>
                  <a:srgbClr val="0070C0"/>
                </a:solidFill>
              </a:rPr>
              <a:t> </a:t>
            </a:r>
            <a:r>
              <a:rPr lang="en-GB" sz="4400" i="1" dirty="0" err="1" smtClean="0">
                <a:solidFill>
                  <a:srgbClr val="0070C0"/>
                </a:solidFill>
              </a:rPr>
              <a:t>na</a:t>
            </a:r>
            <a:r>
              <a:rPr lang="en-GB" sz="4400" i="1" dirty="0" smtClean="0">
                <a:solidFill>
                  <a:srgbClr val="0070C0"/>
                </a:solidFill>
              </a:rPr>
              <a:t> </a:t>
            </a:r>
            <a:r>
              <a:rPr lang="en-GB" sz="4400" i="1" dirty="0" err="1" smtClean="0">
                <a:solidFill>
                  <a:srgbClr val="0070C0"/>
                </a:solidFill>
              </a:rPr>
              <a:t>zdravlje</a:t>
            </a:r>
            <a:r>
              <a:rPr lang="en-GB" sz="4400" i="1" dirty="0" smtClean="0">
                <a:solidFill>
                  <a:srgbClr val="0070C0"/>
                </a:solidFill>
              </a:rPr>
              <a:t> </a:t>
            </a:r>
            <a:r>
              <a:rPr lang="en-GB" sz="4400" i="1" dirty="0" err="1" smtClean="0">
                <a:solidFill>
                  <a:srgbClr val="0070C0"/>
                </a:solidFill>
              </a:rPr>
              <a:t>ljudi</a:t>
            </a:r>
            <a:r>
              <a:rPr lang="en-GB" sz="4400" i="1" dirty="0" smtClean="0">
                <a:solidFill>
                  <a:srgbClr val="0070C0"/>
                </a:solidFill>
              </a:rPr>
              <a:t> u </a:t>
            </a:r>
            <a:r>
              <a:rPr lang="en-GB" sz="4400" i="1" dirty="0" err="1" smtClean="0">
                <a:solidFill>
                  <a:srgbClr val="0070C0"/>
                </a:solidFill>
              </a:rPr>
              <a:t>okru</a:t>
            </a:r>
            <a:r>
              <a:rPr lang="sr-Latn-CS" sz="4400" i="1" dirty="0" smtClean="0">
                <a:solidFill>
                  <a:srgbClr val="0070C0"/>
                </a:solidFill>
              </a:rPr>
              <a:t>ženju elektromotornih pogona</a:t>
            </a:r>
            <a:endParaRPr lang="en-GB" sz="4400" i="1" dirty="0">
              <a:solidFill>
                <a:srgbClr val="0070C0"/>
              </a:solidFill>
            </a:endParaRPr>
          </a:p>
        </p:txBody>
      </p:sp>
      <p:sp>
        <p:nvSpPr>
          <p:cNvPr id="3" name="Subtitle 2"/>
          <p:cNvSpPr>
            <a:spLocks noGrp="1"/>
          </p:cNvSpPr>
          <p:nvPr>
            <p:ph type="subTitle" idx="1"/>
          </p:nvPr>
        </p:nvSpPr>
        <p:spPr>
          <a:xfrm>
            <a:off x="3203848" y="548680"/>
            <a:ext cx="5608712" cy="1080120"/>
          </a:xfrm>
        </p:spPr>
        <p:txBody>
          <a:bodyPr>
            <a:normAutofit/>
          </a:bodyPr>
          <a:lstStyle/>
          <a:p>
            <a:pPr algn="ctr"/>
            <a:r>
              <a:rPr lang="en-GB" sz="3600" i="1" dirty="0" smtClean="0">
                <a:solidFill>
                  <a:schemeClr val="tx1">
                    <a:lumMod val="50000"/>
                  </a:schemeClr>
                </a:solidFill>
                <a:latin typeface="Calibri" pitchFamily="34" charset="0"/>
                <a:cs typeface="Calibri" pitchFamily="34" charset="0"/>
              </a:rPr>
              <a:t>ELEKTROMOTORNI POGONI</a:t>
            </a:r>
            <a:endParaRPr lang="sr-Latn-CS" sz="3600" i="1" dirty="0" smtClean="0">
              <a:solidFill>
                <a:schemeClr val="tx1">
                  <a:lumMod val="50000"/>
                </a:schemeClr>
              </a:solidFill>
              <a:latin typeface="Calibri" pitchFamily="34" charset="0"/>
              <a:cs typeface="Calibri" pitchFamily="34" charset="0"/>
            </a:endParaRPr>
          </a:p>
        </p:txBody>
      </p:sp>
      <p:sp>
        <p:nvSpPr>
          <p:cNvPr id="4" name="TextBox 3"/>
          <p:cNvSpPr txBox="1"/>
          <p:nvPr/>
        </p:nvSpPr>
        <p:spPr>
          <a:xfrm>
            <a:off x="1871192" y="5373216"/>
            <a:ext cx="7272808" cy="1231106"/>
          </a:xfrm>
          <a:prstGeom prst="rect">
            <a:avLst/>
          </a:prstGeom>
          <a:noFill/>
        </p:spPr>
        <p:txBody>
          <a:bodyPr wrap="square" rtlCol="0">
            <a:spAutoFit/>
          </a:bodyPr>
          <a:lstStyle/>
          <a:p>
            <a:r>
              <a:rPr lang="en-GB" sz="2800" b="1" dirty="0" smtClean="0">
                <a:latin typeface="Calibri" pitchFamily="34" charset="0"/>
                <a:cs typeface="Calibri" pitchFamily="34" charset="0"/>
              </a:rPr>
              <a:t>U</a:t>
            </a:r>
            <a:r>
              <a:rPr lang="sr-Latn-CS" sz="2800" b="1" dirty="0" smtClean="0">
                <a:latin typeface="Calibri" pitchFamily="34" charset="0"/>
                <a:cs typeface="Calibri" pitchFamily="34" charset="0"/>
              </a:rPr>
              <a:t>čenici:  </a:t>
            </a:r>
            <a:r>
              <a:rPr lang="en-GB" sz="2800" b="1" dirty="0" smtClean="0">
                <a:latin typeface="Calibri" pitchFamily="34" charset="0"/>
                <a:cs typeface="Calibri" pitchFamily="34" charset="0"/>
              </a:rPr>
              <a:t> </a:t>
            </a:r>
            <a:r>
              <a:rPr lang="en-GB" sz="2800" dirty="0" err="1" smtClean="0">
                <a:latin typeface="Calibri" pitchFamily="34" charset="0"/>
                <a:cs typeface="Calibri" pitchFamily="34" charset="0"/>
              </a:rPr>
              <a:t>Đurović</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Pavle</a:t>
            </a:r>
            <a:r>
              <a:rPr lang="sr-Latn-CS" sz="2800" dirty="0" smtClean="0">
                <a:latin typeface="Calibri" pitchFamily="34" charset="0"/>
                <a:cs typeface="Calibri" pitchFamily="34" charset="0"/>
              </a:rPr>
              <a:t>                </a:t>
            </a:r>
            <a:r>
              <a:rPr lang="en-GB" sz="2800" dirty="0" err="1" smtClean="0">
                <a:latin typeface="Calibri" pitchFamily="34" charset="0"/>
                <a:cs typeface="Calibri" pitchFamily="34" charset="0"/>
              </a:rPr>
              <a:t>Klikovac</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Petar</a:t>
            </a:r>
            <a:r>
              <a:rPr lang="sr-Latn-CS" sz="2800" dirty="0" smtClean="0">
                <a:latin typeface="Calibri" pitchFamily="34" charset="0"/>
                <a:cs typeface="Calibri" pitchFamily="34" charset="0"/>
              </a:rPr>
              <a:t> </a:t>
            </a:r>
          </a:p>
          <a:p>
            <a:r>
              <a:rPr lang="sr-Latn-CS" sz="2800" b="1" dirty="0" smtClean="0">
                <a:latin typeface="Calibri" pitchFamily="34" charset="0"/>
                <a:cs typeface="Calibri" pitchFamily="34" charset="0"/>
              </a:rPr>
              <a:t>                  </a:t>
            </a:r>
            <a:r>
              <a:rPr lang="en-GB" sz="2800" dirty="0" err="1" smtClean="0">
                <a:latin typeface="Calibri" pitchFamily="34" charset="0"/>
                <a:cs typeface="Calibri" pitchFamily="34" charset="0"/>
              </a:rPr>
              <a:t>Janjušević</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Bogdan</a:t>
            </a:r>
            <a:r>
              <a:rPr lang="sr-Latn-CS" sz="2800" dirty="0" smtClean="0">
                <a:latin typeface="Calibri" pitchFamily="34" charset="0"/>
                <a:cs typeface="Calibri" pitchFamily="34" charset="0"/>
              </a:rPr>
              <a:t>        </a:t>
            </a:r>
            <a:r>
              <a:rPr lang="en-GB" sz="2800" dirty="0" err="1" smtClean="0">
                <a:latin typeface="Calibri" pitchFamily="34" charset="0"/>
                <a:cs typeface="Calibri" pitchFamily="34" charset="0"/>
              </a:rPr>
              <a:t>Kulić</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Balša</a:t>
            </a:r>
            <a:endParaRPr lang="sr-Latn-CS" sz="2800" dirty="0" smtClean="0">
              <a:latin typeface="Calibri" pitchFamily="34" charset="0"/>
              <a:cs typeface="Calibri" pitchFamily="34" charset="0"/>
            </a:endParaRPr>
          </a:p>
          <a:p>
            <a:r>
              <a:rPr lang="sr-Latn-CS" dirty="0" smtClean="0"/>
              <a:t> </a:t>
            </a:r>
            <a:endParaRPr lang="en-GB" dirty="0"/>
          </a:p>
        </p:txBody>
      </p:sp>
      <p:pic>
        <p:nvPicPr>
          <p:cNvPr id="5" name="Picture 4" descr="CG534"/>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51520" y="188640"/>
            <a:ext cx="2448272" cy="20882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8640960" cy="4896544"/>
          </a:xfrm>
        </p:spPr>
        <p:txBody>
          <a:bodyPr>
            <a:normAutofit fontScale="92500" lnSpcReduction="20000"/>
          </a:bodyPr>
          <a:lstStyle/>
          <a:p>
            <a:pPr>
              <a:buFont typeface="Wingdings" pitchFamily="2" charset="2"/>
              <a:buChar char="§"/>
            </a:pPr>
            <a:r>
              <a:rPr lang="sr-Latn-CS" dirty="0" smtClean="0">
                <a:latin typeface="Calibri" pitchFamily="34" charset="0"/>
                <a:cs typeface="Calibri" pitchFamily="34" charset="0"/>
              </a:rPr>
              <a:t>P</a:t>
            </a:r>
            <a:r>
              <a:rPr lang="vi-VN" dirty="0" smtClean="0">
                <a:latin typeface="Calibri" pitchFamily="34" charset="0"/>
                <a:cs typeface="Calibri" pitchFamily="34" charset="0"/>
              </a:rPr>
              <a:t>ostoj</a:t>
            </a:r>
            <a:r>
              <a:rPr lang="sr-Latn-CS" dirty="0" smtClean="0">
                <a:latin typeface="Calibri" pitchFamily="34" charset="0"/>
                <a:cs typeface="Calibri" pitchFamily="34" charset="0"/>
              </a:rPr>
              <a:t>i</a:t>
            </a:r>
            <a:r>
              <a:rPr lang="vi-VN" dirty="0" smtClean="0">
                <a:latin typeface="Calibri" pitchFamily="34" charset="0"/>
                <a:cs typeface="Calibri" pitchFamily="34" charset="0"/>
              </a:rPr>
              <a:t> </a:t>
            </a:r>
            <a:r>
              <a:rPr lang="en-GB" dirty="0" smtClean="0">
                <a:latin typeface="Calibri" pitchFamily="34" charset="0"/>
                <a:cs typeface="Calibri" pitchFamily="34" charset="0"/>
              </a:rPr>
              <a:t>vi</a:t>
            </a:r>
            <a:r>
              <a:rPr lang="sr-Latn-CS" dirty="0" smtClean="0">
                <a:latin typeface="Calibri" pitchFamily="34" charset="0"/>
                <a:cs typeface="Calibri" pitchFamily="34" charset="0"/>
              </a:rPr>
              <a:t>še</a:t>
            </a:r>
            <a:r>
              <a:rPr lang="vi-VN" dirty="0" smtClean="0">
                <a:latin typeface="Calibri" pitchFamily="34" charset="0"/>
                <a:cs typeface="Calibri" pitchFamily="34" charset="0"/>
              </a:rPr>
              <a:t> načina za kontrolisanje buke</a:t>
            </a:r>
            <a:r>
              <a:rPr lang="sr-Latn-CS" dirty="0" smtClean="0">
                <a:latin typeface="Calibri" pitchFamily="34" charset="0"/>
                <a:cs typeface="Calibri" pitchFamily="34" charset="0"/>
              </a:rPr>
              <a:t> u okruženju elektromotornih pogona</a:t>
            </a:r>
            <a:r>
              <a:rPr lang="vi-VN" dirty="0" smtClean="0">
                <a:latin typeface="Calibri" pitchFamily="34" charset="0"/>
                <a:cs typeface="Calibri" pitchFamily="34" charset="0"/>
              </a:rPr>
              <a:t>:</a:t>
            </a:r>
            <a:endParaRPr lang="sr-Latn-CS" dirty="0" smtClean="0">
              <a:latin typeface="Calibri" pitchFamily="34" charset="0"/>
              <a:cs typeface="Calibri" pitchFamily="34" charset="0"/>
            </a:endParaRPr>
          </a:p>
          <a:p>
            <a:pPr>
              <a:buFont typeface="Wingdings" pitchFamily="2" charset="2"/>
              <a:buChar char="§"/>
            </a:pPr>
            <a:endParaRPr lang="vi-VN" sz="500" dirty="0" smtClean="0">
              <a:latin typeface="Calibri" pitchFamily="34" charset="0"/>
              <a:cs typeface="Calibri" pitchFamily="34" charset="0"/>
            </a:endParaRPr>
          </a:p>
          <a:p>
            <a:pPr lvl="1">
              <a:buFont typeface="Wingdings" pitchFamily="2" charset="2"/>
              <a:buChar char="ü"/>
            </a:pPr>
            <a:r>
              <a:rPr lang="vi-VN" dirty="0" smtClean="0">
                <a:latin typeface="Calibri" pitchFamily="34" charset="0"/>
                <a:cs typeface="Calibri" pitchFamily="34" charset="0"/>
              </a:rPr>
              <a:t>prilagođavanje načina rada kako bi se stvarala manja buka</a:t>
            </a:r>
            <a:r>
              <a:rPr lang="sr-Latn-CS" dirty="0" smtClean="0">
                <a:latin typeface="Calibri" pitchFamily="34" charset="0"/>
                <a:cs typeface="Calibri" pitchFamily="34" charset="0"/>
              </a:rPr>
              <a:t>,</a:t>
            </a:r>
            <a:endParaRPr lang="vi-VN" dirty="0" smtClean="0">
              <a:latin typeface="Calibri" pitchFamily="34" charset="0"/>
              <a:cs typeface="Calibri" pitchFamily="34" charset="0"/>
            </a:endParaRPr>
          </a:p>
          <a:p>
            <a:pPr lvl="1">
              <a:buFont typeface="Wingdings" pitchFamily="2" charset="2"/>
              <a:buChar char="ü"/>
            </a:pPr>
            <a:r>
              <a:rPr lang="vi-VN" dirty="0" smtClean="0">
                <a:latin typeface="Calibri" pitchFamily="34" charset="0"/>
                <a:cs typeface="Calibri" pitchFamily="34" charset="0"/>
              </a:rPr>
              <a:t>obezb</a:t>
            </a:r>
            <a:r>
              <a:rPr lang="sr-Latn-CS" dirty="0" smtClean="0">
                <a:latin typeface="Calibri" pitchFamily="34" charset="0"/>
                <a:cs typeface="Calibri" pitchFamily="34" charset="0"/>
              </a:rPr>
              <a:t>j</a:t>
            </a:r>
            <a:r>
              <a:rPr lang="vi-VN" dirty="0" smtClean="0">
                <a:latin typeface="Calibri" pitchFamily="34" charset="0"/>
                <a:cs typeface="Calibri" pitchFamily="34" charset="0"/>
              </a:rPr>
              <a:t>eđivanje štitnicima aparata ili procesa koji stvarju buku</a:t>
            </a:r>
            <a:r>
              <a:rPr lang="sr-Latn-CS" dirty="0" smtClean="0">
                <a:latin typeface="Calibri" pitchFamily="34" charset="0"/>
                <a:cs typeface="Calibri" pitchFamily="34" charset="0"/>
              </a:rPr>
              <a:t>,</a:t>
            </a:r>
            <a:endParaRPr lang="vi-VN" dirty="0" smtClean="0">
              <a:latin typeface="Calibri" pitchFamily="34" charset="0"/>
              <a:cs typeface="Calibri" pitchFamily="34" charset="0"/>
            </a:endParaRPr>
          </a:p>
          <a:p>
            <a:pPr lvl="1">
              <a:buFont typeface="Wingdings" pitchFamily="2" charset="2"/>
              <a:buChar char="ü"/>
            </a:pPr>
            <a:r>
              <a:rPr lang="vi-VN" dirty="0" smtClean="0">
                <a:latin typeface="Calibri" pitchFamily="34" charset="0"/>
                <a:cs typeface="Calibri" pitchFamily="34" charset="0"/>
              </a:rPr>
              <a:t>zaštita primaoca zvuka</a:t>
            </a:r>
            <a:r>
              <a:rPr lang="sr-Latn-CS" dirty="0" smtClean="0">
                <a:latin typeface="Calibri" pitchFamily="34" charset="0"/>
                <a:cs typeface="Calibri" pitchFamily="34" charset="0"/>
              </a:rPr>
              <a:t>,</a:t>
            </a:r>
          </a:p>
          <a:p>
            <a:pPr lvl="1">
              <a:buFont typeface="Wingdings" pitchFamily="2" charset="2"/>
              <a:buChar char="ü"/>
            </a:pPr>
            <a:r>
              <a:rPr lang="vi-VN" dirty="0" smtClean="0">
                <a:latin typeface="Calibri" pitchFamily="34" charset="0"/>
                <a:cs typeface="Calibri" pitchFamily="34" charset="0"/>
              </a:rPr>
              <a:t>uklanjanje izvora buke van ljudskog dometa</a:t>
            </a:r>
            <a:r>
              <a:rPr lang="sr-Latn-CS" dirty="0" smtClean="0">
                <a:latin typeface="Calibri" pitchFamily="34" charset="0"/>
                <a:cs typeface="Calibri" pitchFamily="34" charset="0"/>
              </a:rPr>
              <a:t>,</a:t>
            </a:r>
            <a:endParaRPr lang="vi-VN" dirty="0" smtClean="0">
              <a:latin typeface="Calibri" pitchFamily="34" charset="0"/>
              <a:cs typeface="Calibri" pitchFamily="34" charset="0"/>
            </a:endParaRPr>
          </a:p>
          <a:p>
            <a:pPr lvl="1">
              <a:buFont typeface="Wingdings" pitchFamily="2" charset="2"/>
              <a:buChar char="ü"/>
            </a:pPr>
            <a:r>
              <a:rPr lang="vi-VN" dirty="0" smtClean="0">
                <a:latin typeface="Calibri" pitchFamily="34" charset="0"/>
                <a:cs typeface="Calibri" pitchFamily="34" charset="0"/>
              </a:rPr>
              <a:t>realizovanje uređaja koji bi stvarao antibuku na taj način što bi proizvodio vibracije iste vrste ali suprotnog faznog stava oscilacija, poništavajući na taj način buku izvora, što se  postiže aktivnim antifon uređajima.</a:t>
            </a:r>
            <a:endParaRPr lang="en-GB"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10</a:t>
            </a:fld>
            <a:endParaRPr lang="en-GB"/>
          </a:p>
        </p:txBody>
      </p:sp>
      <p:sp>
        <p:nvSpPr>
          <p:cNvPr id="6" name="Title 5"/>
          <p:cNvSpPr>
            <a:spLocks noGrp="1"/>
          </p:cNvSpPr>
          <p:nvPr>
            <p:ph type="title"/>
          </p:nvPr>
        </p:nvSpPr>
        <p:spPr>
          <a:xfrm>
            <a:off x="251520" y="155448"/>
            <a:ext cx="8640960" cy="1252728"/>
          </a:xfrm>
        </p:spPr>
        <p:txBody>
          <a:bodyPr>
            <a:noAutofit/>
          </a:bodyPr>
          <a:lstStyle/>
          <a:p>
            <a:pPr algn="ctr"/>
            <a:r>
              <a:rPr lang="sr-Latn-CS" sz="3600" dirty="0" smtClean="0">
                <a:solidFill>
                  <a:srgbClr val="00B050"/>
                </a:solidFill>
              </a:rPr>
              <a:t>Mjere zaštite od buke na radnom mjestu</a:t>
            </a:r>
            <a:endParaRPr lang="en-GB" sz="3600" dirty="0">
              <a:solidFill>
                <a:srgbClr val="00B050"/>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4320480" cy="4752527"/>
          </a:xfrm>
        </p:spPr>
        <p:txBody>
          <a:bodyPr>
            <a:normAutofit/>
          </a:bodyPr>
          <a:lstStyle/>
          <a:p>
            <a:pPr>
              <a:buFont typeface="Wingdings" pitchFamily="2" charset="2"/>
              <a:buChar char="§"/>
            </a:pPr>
            <a:r>
              <a:rPr lang="sr-Latn-CS" sz="2400" dirty="0" smtClean="0">
                <a:latin typeface="Calibri" pitchFamily="34" charset="0"/>
                <a:cs typeface="Calibri" pitchFamily="34" charset="0"/>
              </a:rPr>
              <a:t>Pravilnik o mjerama i normativima zaštite na radu je neophodno da </a:t>
            </a:r>
            <a:r>
              <a:rPr lang="vi-VN" sz="2400" dirty="0" smtClean="0">
                <a:latin typeface="Calibri" pitchFamily="34" charset="0"/>
                <a:cs typeface="Calibri" pitchFamily="34" charset="0"/>
              </a:rPr>
              <a:t>propisuj</a:t>
            </a:r>
            <a:r>
              <a:rPr lang="sr-Latn-CS" sz="2400" dirty="0" smtClean="0">
                <a:latin typeface="Calibri" pitchFamily="34" charset="0"/>
                <a:cs typeface="Calibri" pitchFamily="34" charset="0"/>
              </a:rPr>
              <a:t>e</a:t>
            </a:r>
            <a:r>
              <a:rPr lang="vi-VN" sz="2400" dirty="0" smtClean="0">
                <a:latin typeface="Calibri" pitchFamily="34" charset="0"/>
                <a:cs typeface="Calibri" pitchFamily="34" charset="0"/>
              </a:rPr>
              <a:t> m</a:t>
            </a:r>
            <a:r>
              <a:rPr lang="sr-Latn-CS" sz="2400" dirty="0" smtClean="0">
                <a:latin typeface="Calibri" pitchFamily="34" charset="0"/>
                <a:cs typeface="Calibri" pitchFamily="34" charset="0"/>
              </a:rPr>
              <a:t>j</a:t>
            </a:r>
            <a:r>
              <a:rPr lang="vi-VN" sz="2400" dirty="0" smtClean="0">
                <a:latin typeface="Calibri" pitchFamily="34" charset="0"/>
                <a:cs typeface="Calibri" pitchFamily="34" charset="0"/>
              </a:rPr>
              <a:t>ere i normativ</a:t>
            </a:r>
            <a:r>
              <a:rPr lang="sr-Latn-CS" sz="2400" dirty="0" smtClean="0">
                <a:latin typeface="Calibri" pitchFamily="34" charset="0"/>
                <a:cs typeface="Calibri" pitchFamily="34" charset="0"/>
              </a:rPr>
              <a:t>e</a:t>
            </a:r>
            <a:r>
              <a:rPr lang="vi-VN" sz="2400" dirty="0" smtClean="0">
                <a:latin typeface="Calibri" pitchFamily="34" charset="0"/>
                <a:cs typeface="Calibri" pitchFamily="34" charset="0"/>
              </a:rPr>
              <a:t> za zaštitu na radu od štetnog delovanja buke na čovekov organizam izazvane proizvodnim i drugim radnim operacijama, radom oruđa za rad i uređaja i mehanizovanim i ručnim alatom, na radnim m</a:t>
            </a:r>
            <a:r>
              <a:rPr lang="sr-Latn-CS" sz="2400" dirty="0" smtClean="0">
                <a:latin typeface="Calibri" pitchFamily="34" charset="0"/>
                <a:cs typeface="Calibri" pitchFamily="34" charset="0"/>
              </a:rPr>
              <a:t>j</a:t>
            </a:r>
            <a:r>
              <a:rPr lang="vi-VN" sz="2400" dirty="0" smtClean="0">
                <a:latin typeface="Calibri" pitchFamily="34" charset="0"/>
                <a:cs typeface="Calibri" pitchFamily="34" charset="0"/>
              </a:rPr>
              <a:t>estima u radnim prostorijama.</a:t>
            </a:r>
            <a:endParaRPr lang="en-GB" sz="2400"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11</a:t>
            </a:fld>
            <a:endParaRPr lang="en-GB"/>
          </a:p>
        </p:txBody>
      </p:sp>
      <p:sp>
        <p:nvSpPr>
          <p:cNvPr id="6" name="Title 5"/>
          <p:cNvSpPr>
            <a:spLocks noGrp="1"/>
          </p:cNvSpPr>
          <p:nvPr>
            <p:ph type="title"/>
          </p:nvPr>
        </p:nvSpPr>
        <p:spPr>
          <a:xfrm>
            <a:off x="0" y="155448"/>
            <a:ext cx="8892480" cy="1252728"/>
          </a:xfrm>
        </p:spPr>
        <p:txBody>
          <a:bodyPr>
            <a:noAutofit/>
          </a:bodyPr>
          <a:lstStyle/>
          <a:p>
            <a:pPr algn="ctr"/>
            <a:r>
              <a:rPr lang="sr-Latn-CS" sz="3600" dirty="0" smtClean="0">
                <a:solidFill>
                  <a:srgbClr val="00B050"/>
                </a:solidFill>
              </a:rPr>
              <a:t>Mjere zaštite od buke na radnom mjestu</a:t>
            </a:r>
            <a:endParaRPr lang="en-GB" sz="3600" dirty="0">
              <a:solidFill>
                <a:srgbClr val="00B050"/>
              </a:solidFill>
            </a:endParaRPr>
          </a:p>
        </p:txBody>
      </p:sp>
      <p:pic>
        <p:nvPicPr>
          <p:cNvPr id="2050" name="Picture 2"/>
          <p:cNvPicPr>
            <a:picLocks noChangeAspect="1" noChangeArrowheads="1"/>
          </p:cNvPicPr>
          <p:nvPr/>
        </p:nvPicPr>
        <p:blipFill>
          <a:blip r:embed="rId2" cstate="print"/>
          <a:srcRect/>
          <a:stretch>
            <a:fillRect/>
          </a:stretch>
        </p:blipFill>
        <p:spPr bwMode="auto">
          <a:xfrm>
            <a:off x="4788024" y="2708920"/>
            <a:ext cx="4198770" cy="3528392"/>
          </a:xfrm>
          <a:prstGeom prst="rect">
            <a:avLst/>
          </a:prstGeom>
          <a:noFill/>
          <a:ln w="9525">
            <a:noFill/>
            <a:miter lim="800000"/>
            <a:headEnd/>
            <a:tailEnd/>
          </a:ln>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Effect transition="in" filter="fade">
                                      <p:cBhvr>
                                        <p:cTn id="1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6768752" cy="4752527"/>
          </a:xfrm>
        </p:spPr>
        <p:txBody>
          <a:bodyPr>
            <a:normAutofit/>
          </a:bodyPr>
          <a:lstStyle/>
          <a:p>
            <a:pPr>
              <a:buFont typeface="Wingdings" pitchFamily="2" charset="2"/>
              <a:buChar char="§"/>
            </a:pPr>
            <a:r>
              <a:rPr lang="vi-VN" sz="2800" dirty="0" smtClean="0">
                <a:latin typeface="Calibri" pitchFamily="34" charset="0"/>
                <a:cs typeface="Calibri" pitchFamily="34" charset="0"/>
              </a:rPr>
              <a:t>M</a:t>
            </a:r>
            <a:r>
              <a:rPr lang="sr-Latn-CS" sz="2800" dirty="0" smtClean="0">
                <a:latin typeface="Calibri" pitchFamily="34" charset="0"/>
                <a:cs typeface="Calibri" pitchFamily="34" charset="0"/>
              </a:rPr>
              <a:t>j</a:t>
            </a:r>
            <a:r>
              <a:rPr lang="vi-VN" sz="2800" dirty="0" smtClean="0">
                <a:latin typeface="Calibri" pitchFamily="34" charset="0"/>
                <a:cs typeface="Calibri" pitchFamily="34" charset="0"/>
              </a:rPr>
              <a:t>ere i normative zaštite na radu od buke</a:t>
            </a:r>
            <a:r>
              <a:rPr lang="sr-Latn-CS" sz="2800" dirty="0" smtClean="0">
                <a:latin typeface="Calibri" pitchFamily="34" charset="0"/>
                <a:cs typeface="Calibri" pitchFamily="34" charset="0"/>
              </a:rPr>
              <a:t> neophodno je da </a:t>
            </a:r>
            <a:r>
              <a:rPr lang="vi-VN" sz="2800" dirty="0" smtClean="0">
                <a:latin typeface="Calibri" pitchFamily="34" charset="0"/>
                <a:cs typeface="Calibri" pitchFamily="34" charset="0"/>
              </a:rPr>
              <a:t>sprovode</a:t>
            </a:r>
            <a:r>
              <a:rPr lang="sr-Latn-CS" sz="2800" dirty="0" smtClean="0">
                <a:latin typeface="Calibri" pitchFamily="34" charset="0"/>
                <a:cs typeface="Calibri" pitchFamily="34" charset="0"/>
              </a:rPr>
              <a:t>:</a:t>
            </a:r>
          </a:p>
          <a:p>
            <a:pPr lvl="1">
              <a:buFont typeface="Wingdings" pitchFamily="2" charset="2"/>
              <a:buChar char="Ø"/>
            </a:pPr>
            <a:r>
              <a:rPr lang="vi-VN" sz="2400" dirty="0" smtClean="0">
                <a:latin typeface="Calibri" pitchFamily="34" charset="0"/>
                <a:cs typeface="Calibri" pitchFamily="34" charset="0"/>
              </a:rPr>
              <a:t>radne organizacije koje projektuju, proizvode, postavljaju i </a:t>
            </a:r>
            <a:r>
              <a:rPr lang="sr-Latn-CS" sz="2400" dirty="0" smtClean="0">
                <a:latin typeface="Calibri" pitchFamily="34" charset="0"/>
                <a:cs typeface="Calibri" pitchFamily="34" charset="0"/>
              </a:rPr>
              <a:t>  </a:t>
            </a:r>
            <a:r>
              <a:rPr lang="vi-VN" sz="2400" dirty="0" smtClean="0">
                <a:latin typeface="Calibri" pitchFamily="34" charset="0"/>
                <a:cs typeface="Calibri" pitchFamily="34" charset="0"/>
              </a:rPr>
              <a:t>koriste oruđe za rad i uređaje čiji rad izaziva buku,</a:t>
            </a:r>
            <a:endParaRPr lang="sr-Latn-CS" sz="2400" dirty="0" smtClean="0">
              <a:latin typeface="Calibri" pitchFamily="34" charset="0"/>
              <a:cs typeface="Calibri" pitchFamily="34" charset="0"/>
            </a:endParaRPr>
          </a:p>
          <a:p>
            <a:pPr lvl="1">
              <a:buFont typeface="Wingdings" pitchFamily="2" charset="2"/>
              <a:buChar char="Ø"/>
            </a:pPr>
            <a:r>
              <a:rPr lang="vi-VN" sz="2400" dirty="0" smtClean="0">
                <a:latin typeface="Calibri" pitchFamily="34" charset="0"/>
                <a:cs typeface="Calibri" pitchFamily="34" charset="0"/>
              </a:rPr>
              <a:t>projektanti i izvođači tehnološkog procesa,</a:t>
            </a:r>
            <a:endParaRPr lang="sr-Latn-CS" sz="2400" dirty="0" smtClean="0">
              <a:latin typeface="Calibri" pitchFamily="34" charset="0"/>
              <a:cs typeface="Calibri" pitchFamily="34" charset="0"/>
            </a:endParaRPr>
          </a:p>
          <a:p>
            <a:pPr lvl="1">
              <a:buFont typeface="Wingdings" pitchFamily="2" charset="2"/>
              <a:buChar char="Ø"/>
            </a:pPr>
            <a:r>
              <a:rPr lang="vi-VN" sz="2400" dirty="0" smtClean="0">
                <a:latin typeface="Calibri" pitchFamily="34" charset="0"/>
                <a:cs typeface="Calibri" pitchFamily="34" charset="0"/>
              </a:rPr>
              <a:t>projektanti i izvođači građevinskih objekata u kojima se smeštaju oruđa za rad i uređaji, odnosno izvode tehnološki procesi koji izazivaju buku.</a:t>
            </a:r>
            <a:endParaRPr lang="en-GB" sz="2400"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12</a:t>
            </a:fld>
            <a:endParaRPr lang="en-GB"/>
          </a:p>
        </p:txBody>
      </p:sp>
      <p:sp>
        <p:nvSpPr>
          <p:cNvPr id="6" name="Title 5"/>
          <p:cNvSpPr>
            <a:spLocks noGrp="1"/>
          </p:cNvSpPr>
          <p:nvPr>
            <p:ph type="title"/>
          </p:nvPr>
        </p:nvSpPr>
        <p:spPr>
          <a:xfrm>
            <a:off x="251520" y="155448"/>
            <a:ext cx="8568952" cy="1252728"/>
          </a:xfrm>
        </p:spPr>
        <p:txBody>
          <a:bodyPr>
            <a:noAutofit/>
          </a:bodyPr>
          <a:lstStyle/>
          <a:p>
            <a:pPr algn="ctr"/>
            <a:r>
              <a:rPr lang="sr-Latn-CS" sz="3600" dirty="0" smtClean="0">
                <a:solidFill>
                  <a:srgbClr val="00B050"/>
                </a:solidFill>
              </a:rPr>
              <a:t>Mjere zaštite od buke na radnom mjestu</a:t>
            </a:r>
            <a:endParaRPr lang="en-GB" sz="3600" dirty="0">
              <a:solidFill>
                <a:srgbClr val="00B050"/>
              </a:solidFill>
            </a:endParaRPr>
          </a:p>
        </p:txBody>
      </p:sp>
      <p:pic>
        <p:nvPicPr>
          <p:cNvPr id="8" name="Picture 2"/>
          <p:cNvPicPr>
            <a:picLocks noChangeAspect="1" noChangeArrowheads="1"/>
          </p:cNvPicPr>
          <p:nvPr/>
        </p:nvPicPr>
        <p:blipFill>
          <a:blip r:embed="rId2" cstate="print"/>
          <a:srcRect/>
          <a:stretch>
            <a:fillRect/>
          </a:stretch>
        </p:blipFill>
        <p:spPr bwMode="auto">
          <a:xfrm>
            <a:off x="7092280" y="3212976"/>
            <a:ext cx="1691680" cy="1500011"/>
          </a:xfrm>
          <a:prstGeom prst="ellipse">
            <a:avLst/>
          </a:prstGeom>
          <a:ln w="63500" cap="rnd">
            <a:solidFill>
              <a:schemeClr val="bg1">
                <a:lumMod val="6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1" presetClass="entr" presetSubtype="0" fill="hold" nodeType="clickEffect">
                                  <p:stCondLst>
                                    <p:cond delay="0"/>
                                  </p:stCondLst>
                                  <p:childTnLst>
                                    <p:set>
                                      <p:cBhvr>
                                        <p:cTn id="26" dur="1000">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8424936" cy="4752527"/>
          </a:xfrm>
        </p:spPr>
        <p:txBody>
          <a:bodyPr>
            <a:normAutofit/>
          </a:bodyPr>
          <a:lstStyle/>
          <a:p>
            <a:pPr algn="just">
              <a:buFont typeface="Wingdings" pitchFamily="2" charset="2"/>
              <a:buChar char="§"/>
            </a:pPr>
            <a:r>
              <a:rPr lang="vi-VN" sz="2800" dirty="0" smtClean="0">
                <a:latin typeface="Calibri" pitchFamily="34" charset="0"/>
                <a:cs typeface="Calibri" pitchFamily="34" charset="0"/>
              </a:rPr>
              <a:t>Kad izloženost </a:t>
            </a:r>
            <a:r>
              <a:rPr lang="sr-Latn-CS" sz="2800" dirty="0" smtClean="0">
                <a:latin typeface="Calibri" pitchFamily="34" charset="0"/>
                <a:cs typeface="Calibri" pitchFamily="34" charset="0"/>
              </a:rPr>
              <a:t>zaposlenih</a:t>
            </a:r>
            <a:r>
              <a:rPr lang="vi-VN" sz="2800" dirty="0" smtClean="0">
                <a:latin typeface="Calibri" pitchFamily="34" charset="0"/>
                <a:cs typeface="Calibri" pitchFamily="34" charset="0"/>
              </a:rPr>
              <a:t> buci ili kad maksimalne vr</a:t>
            </a:r>
            <a:r>
              <a:rPr lang="sr-Latn-CS" sz="2800" dirty="0" smtClean="0">
                <a:latin typeface="Calibri" pitchFamily="34" charset="0"/>
                <a:cs typeface="Calibri" pitchFamily="34" charset="0"/>
              </a:rPr>
              <a:t>ij</a:t>
            </a:r>
            <a:r>
              <a:rPr lang="vi-VN" sz="2800" dirty="0" smtClean="0">
                <a:latin typeface="Calibri" pitchFamily="34" charset="0"/>
                <a:cs typeface="Calibri" pitchFamily="34" charset="0"/>
              </a:rPr>
              <a:t>ednosti akustičnog pritiska, pojedinačno ili zajedno, pređu 85 dB i 200Pa, preduzeće treba da obezb</a:t>
            </a:r>
            <a:r>
              <a:rPr lang="sr-Latn-CS" sz="2800" dirty="0" smtClean="0">
                <a:latin typeface="Calibri" pitchFamily="34" charset="0"/>
                <a:cs typeface="Calibri" pitchFamily="34" charset="0"/>
              </a:rPr>
              <a:t>ij</a:t>
            </a:r>
            <a:r>
              <a:rPr lang="vi-VN" sz="2800" dirty="0" smtClean="0">
                <a:latin typeface="Calibri" pitchFamily="34" charset="0"/>
                <a:cs typeface="Calibri" pitchFamily="34" charset="0"/>
              </a:rPr>
              <a:t>edi:</a:t>
            </a:r>
          </a:p>
          <a:p>
            <a:pPr lvl="1" algn="just">
              <a:buFont typeface="Wingdings" pitchFamily="2" charset="2"/>
              <a:buChar char="ü"/>
            </a:pPr>
            <a:r>
              <a:rPr lang="vi-VN" sz="2400" dirty="0" smtClean="0">
                <a:latin typeface="Calibri" pitchFamily="34" charset="0"/>
                <a:cs typeface="Calibri" pitchFamily="34" charset="0"/>
              </a:rPr>
              <a:t>da </a:t>
            </a:r>
            <a:r>
              <a:rPr lang="sr-Latn-CS" sz="2400" dirty="0" smtClean="0">
                <a:latin typeface="Calibri" pitchFamily="34" charset="0"/>
                <a:cs typeface="Calibri" pitchFamily="34" charset="0"/>
              </a:rPr>
              <a:t>zaposleni</a:t>
            </a:r>
            <a:r>
              <a:rPr lang="vi-VN" sz="2400" dirty="0" smtClean="0">
                <a:latin typeface="Calibri" pitchFamily="34" charset="0"/>
                <a:cs typeface="Calibri" pitchFamily="34" charset="0"/>
              </a:rPr>
              <a:t> i njihovi predstavnici u preduzećima ili ustanovama dobiju informaciju u odnosu na moguće opasnosti po sluh, m</a:t>
            </a:r>
            <a:r>
              <a:rPr lang="sr-Latn-CS" sz="2400" dirty="0" smtClean="0">
                <a:latin typeface="Calibri" pitchFamily="34" charset="0"/>
                <a:cs typeface="Calibri" pitchFamily="34" charset="0"/>
              </a:rPr>
              <a:t>j</a:t>
            </a:r>
            <a:r>
              <a:rPr lang="vi-VN" sz="2400" dirty="0" smtClean="0">
                <a:latin typeface="Calibri" pitchFamily="34" charset="0"/>
                <a:cs typeface="Calibri" pitchFamily="34" charset="0"/>
              </a:rPr>
              <a:t>ere koje su za takve slučajeve predviđene, nošenje sredstava lične zaštite, kontrolu sluha</a:t>
            </a:r>
            <a:r>
              <a:rPr lang="sr-Latn-CS" sz="2400" dirty="0" smtClean="0">
                <a:latin typeface="Calibri" pitchFamily="34" charset="0"/>
                <a:cs typeface="Calibri" pitchFamily="34" charset="0"/>
              </a:rPr>
              <a:t>...</a:t>
            </a:r>
          </a:p>
          <a:p>
            <a:pPr lvl="1" algn="just">
              <a:buFont typeface="Wingdings" pitchFamily="2" charset="2"/>
              <a:buChar char="ü"/>
            </a:pPr>
            <a:endParaRPr lang="vi-VN" sz="500" dirty="0" smtClean="0">
              <a:latin typeface="Calibri" pitchFamily="34" charset="0"/>
              <a:cs typeface="Calibri" pitchFamily="34" charset="0"/>
            </a:endParaRPr>
          </a:p>
          <a:p>
            <a:pPr lvl="1" algn="just">
              <a:buFont typeface="Wingdings" pitchFamily="2" charset="2"/>
              <a:buChar char="ü"/>
            </a:pPr>
            <a:r>
              <a:rPr lang="vi-VN" sz="2400" dirty="0" smtClean="0">
                <a:latin typeface="Calibri" pitchFamily="34" charset="0"/>
                <a:cs typeface="Calibri" pitchFamily="34" charset="0"/>
              </a:rPr>
              <a:t>da </a:t>
            </a:r>
            <a:r>
              <a:rPr lang="sr-Latn-CS" sz="2400" dirty="0" smtClean="0">
                <a:latin typeface="Calibri" pitchFamily="34" charset="0"/>
                <a:cs typeface="Calibri" pitchFamily="34" charset="0"/>
              </a:rPr>
              <a:t>zaposleni</a:t>
            </a:r>
            <a:r>
              <a:rPr lang="vi-VN" sz="2400" dirty="0" smtClean="0">
                <a:latin typeface="Calibri" pitchFamily="34" charset="0"/>
                <a:cs typeface="Calibri" pitchFamily="34" charset="0"/>
              </a:rPr>
              <a:t> ili njihovi predstavnici u preduzećima ili ustanovama dobiju rezultate proc</a:t>
            </a:r>
            <a:r>
              <a:rPr lang="sr-Latn-CS" sz="2400" dirty="0" smtClean="0">
                <a:latin typeface="Calibri" pitchFamily="34" charset="0"/>
                <a:cs typeface="Calibri" pitchFamily="34" charset="0"/>
              </a:rPr>
              <a:t>j</a:t>
            </a:r>
            <a:r>
              <a:rPr lang="vi-VN" sz="2400" dirty="0" smtClean="0">
                <a:latin typeface="Calibri" pitchFamily="34" charset="0"/>
                <a:cs typeface="Calibri" pitchFamily="34" charset="0"/>
              </a:rPr>
              <a:t>ene ili m</a:t>
            </a:r>
            <a:r>
              <a:rPr lang="sr-Latn-CS" sz="2400" dirty="0" smtClean="0">
                <a:latin typeface="Calibri" pitchFamily="34" charset="0"/>
                <a:cs typeface="Calibri" pitchFamily="34" charset="0"/>
              </a:rPr>
              <a:t>j</a:t>
            </a:r>
            <a:r>
              <a:rPr lang="vi-VN" sz="2400" dirty="0" smtClean="0">
                <a:latin typeface="Calibri" pitchFamily="34" charset="0"/>
                <a:cs typeface="Calibri" pitchFamily="34" charset="0"/>
              </a:rPr>
              <a:t>erenja buke i proc</a:t>
            </a:r>
            <a:r>
              <a:rPr lang="sr-Latn-CS" sz="2400" dirty="0" smtClean="0">
                <a:latin typeface="Calibri" pitchFamily="34" charset="0"/>
                <a:cs typeface="Calibri" pitchFamily="34" charset="0"/>
              </a:rPr>
              <a:t>j</a:t>
            </a:r>
            <a:r>
              <a:rPr lang="vi-VN" sz="2400" dirty="0" smtClean="0">
                <a:latin typeface="Calibri" pitchFamily="34" charset="0"/>
                <a:cs typeface="Calibri" pitchFamily="34" charset="0"/>
              </a:rPr>
              <a:t>ene njenog uticaja na sluh radnika izloženih buci.</a:t>
            </a:r>
            <a:endParaRPr lang="en-GB" sz="2400"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13</a:t>
            </a:fld>
            <a:endParaRPr lang="en-GB"/>
          </a:p>
        </p:txBody>
      </p:sp>
      <p:sp>
        <p:nvSpPr>
          <p:cNvPr id="6" name="Title 5"/>
          <p:cNvSpPr>
            <a:spLocks noGrp="1"/>
          </p:cNvSpPr>
          <p:nvPr>
            <p:ph type="title"/>
          </p:nvPr>
        </p:nvSpPr>
        <p:spPr>
          <a:xfrm>
            <a:off x="251520" y="155448"/>
            <a:ext cx="8568952" cy="1252728"/>
          </a:xfrm>
        </p:spPr>
        <p:txBody>
          <a:bodyPr>
            <a:noAutofit/>
          </a:bodyPr>
          <a:lstStyle/>
          <a:p>
            <a:pPr algn="ctr"/>
            <a:r>
              <a:rPr lang="sr-Latn-CS" sz="3600" dirty="0" smtClean="0">
                <a:solidFill>
                  <a:srgbClr val="00B050"/>
                </a:solidFill>
              </a:rPr>
              <a:t>Mjere zaštite od buke na radnom mjestu</a:t>
            </a:r>
            <a:endParaRPr lang="en-GB" sz="3600" dirty="0">
              <a:solidFill>
                <a:srgbClr val="00B050"/>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28800"/>
            <a:ext cx="3384376" cy="3456384"/>
          </a:xfrm>
        </p:spPr>
        <p:txBody>
          <a:bodyPr>
            <a:normAutofit/>
          </a:bodyPr>
          <a:lstStyle/>
          <a:p>
            <a:pPr>
              <a:buFont typeface="Wingdings" pitchFamily="2" charset="2"/>
              <a:buChar char="§"/>
            </a:pPr>
            <a:r>
              <a:rPr lang="en-GB" sz="2400" dirty="0" err="1" smtClean="0">
                <a:latin typeface="Calibri" pitchFamily="34" charset="0"/>
                <a:cs typeface="Calibri" pitchFamily="34" charset="0"/>
              </a:rPr>
              <a:t>Kad</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maksimalne</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vr</a:t>
            </a:r>
            <a:r>
              <a:rPr lang="sr-Latn-CS" sz="2400" dirty="0" smtClean="0">
                <a:latin typeface="Calibri" pitchFamily="34" charset="0"/>
                <a:cs typeface="Calibri" pitchFamily="34" charset="0"/>
              </a:rPr>
              <a:t>ij</a:t>
            </a:r>
            <a:r>
              <a:rPr lang="en-GB" sz="2400" dirty="0" err="1" smtClean="0">
                <a:latin typeface="Calibri" pitchFamily="34" charset="0"/>
                <a:cs typeface="Calibri" pitchFamily="34" charset="0"/>
              </a:rPr>
              <a:t>ednosti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akustičkog</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pritiska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zajedno</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ili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pojedinačno</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premaše</a:t>
            </a:r>
            <a:r>
              <a:rPr lang="en-GB" sz="2400" dirty="0" smtClean="0">
                <a:latin typeface="Calibri" pitchFamily="34" charset="0"/>
                <a:cs typeface="Calibri" pitchFamily="34" charset="0"/>
              </a:rPr>
              <a:t> 90 dB </a:t>
            </a:r>
            <a:r>
              <a:rPr lang="en-GB" sz="2400" dirty="0" err="1" smtClean="0">
                <a:latin typeface="Calibri" pitchFamily="34" charset="0"/>
                <a:cs typeface="Calibri" pitchFamily="34" charset="0"/>
              </a:rPr>
              <a:t>i</a:t>
            </a:r>
            <a:r>
              <a:rPr lang="en-GB" sz="2400" dirty="0" smtClean="0">
                <a:latin typeface="Calibri" pitchFamily="34" charset="0"/>
                <a:cs typeface="Calibri" pitchFamily="34" charset="0"/>
              </a:rPr>
              <a:t> 200 Pa, </a:t>
            </a:r>
            <a:r>
              <a:rPr lang="en-GB" sz="2400" dirty="0" err="1" smtClean="0">
                <a:latin typeface="Calibri" pitchFamily="34" charset="0"/>
                <a:cs typeface="Calibri" pitchFamily="34" charset="0"/>
              </a:rPr>
              <a:t>moraju</a:t>
            </a:r>
            <a:r>
              <a:rPr lang="en-GB" sz="2400" dirty="0" smtClean="0">
                <a:latin typeface="Calibri" pitchFamily="34" charset="0"/>
                <a:cs typeface="Calibri" pitchFamily="34" charset="0"/>
              </a:rPr>
              <a:t> se </a:t>
            </a:r>
            <a:r>
              <a:rPr lang="en-GB" sz="2400" dirty="0" err="1" smtClean="0">
                <a:latin typeface="Calibri" pitchFamily="34" charset="0"/>
                <a:cs typeface="Calibri" pitchFamily="34" charset="0"/>
              </a:rPr>
              <a:t>upotr</a:t>
            </a:r>
            <a:r>
              <a:rPr lang="sr-Latn-CS" sz="2400" dirty="0" smtClean="0">
                <a:latin typeface="Calibri" pitchFamily="34" charset="0"/>
                <a:cs typeface="Calibri" pitchFamily="34" charset="0"/>
              </a:rPr>
              <a:t>ij</a:t>
            </a:r>
            <a:r>
              <a:rPr lang="en-GB" sz="2400" dirty="0" err="1" smtClean="0">
                <a:latin typeface="Calibri" pitchFamily="34" charset="0"/>
                <a:cs typeface="Calibri" pitchFamily="34" charset="0"/>
              </a:rPr>
              <a:t>ebiti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sredstva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lične</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zaštite</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štitnici</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algn="just">
              <a:buFont typeface="Wingdings" pitchFamily="2" charset="2"/>
              <a:buChar char="§"/>
            </a:pPr>
            <a:endParaRPr lang="en-GB" sz="2400" dirty="0" smtClean="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14</a:t>
            </a:fld>
            <a:endParaRPr lang="en-GB"/>
          </a:p>
        </p:txBody>
      </p:sp>
      <p:sp>
        <p:nvSpPr>
          <p:cNvPr id="6" name="Title 5"/>
          <p:cNvSpPr>
            <a:spLocks noGrp="1"/>
          </p:cNvSpPr>
          <p:nvPr>
            <p:ph type="title"/>
          </p:nvPr>
        </p:nvSpPr>
        <p:spPr>
          <a:xfrm>
            <a:off x="251520" y="155448"/>
            <a:ext cx="8568952" cy="1252728"/>
          </a:xfrm>
        </p:spPr>
        <p:txBody>
          <a:bodyPr>
            <a:noAutofit/>
          </a:bodyPr>
          <a:lstStyle/>
          <a:p>
            <a:pPr algn="ctr"/>
            <a:r>
              <a:rPr lang="sr-Latn-CS" sz="3600" dirty="0" smtClean="0">
                <a:solidFill>
                  <a:srgbClr val="00B050"/>
                </a:solidFill>
              </a:rPr>
              <a:t>Sredstva lične zaštite od buke</a:t>
            </a:r>
            <a:endParaRPr lang="en-GB" sz="3600" dirty="0">
              <a:solidFill>
                <a:srgbClr val="00B050"/>
              </a:solidFill>
            </a:endParaRPr>
          </a:p>
        </p:txBody>
      </p:sp>
      <p:pic>
        <p:nvPicPr>
          <p:cNvPr id="3074" name="Picture 2"/>
          <p:cNvPicPr>
            <a:picLocks noChangeAspect="1" noChangeArrowheads="1"/>
          </p:cNvPicPr>
          <p:nvPr/>
        </p:nvPicPr>
        <p:blipFill>
          <a:blip r:embed="rId2" cstate="print"/>
          <a:srcRect/>
          <a:stretch>
            <a:fillRect/>
          </a:stretch>
        </p:blipFill>
        <p:spPr bwMode="auto">
          <a:xfrm>
            <a:off x="4355976" y="2060848"/>
            <a:ext cx="4320480" cy="23762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p:cNvSpPr txBox="1"/>
          <p:nvPr/>
        </p:nvSpPr>
        <p:spPr>
          <a:xfrm>
            <a:off x="395536" y="4797152"/>
            <a:ext cx="8352928" cy="1200329"/>
          </a:xfrm>
          <a:prstGeom prst="rect">
            <a:avLst/>
          </a:prstGeom>
          <a:noFill/>
        </p:spPr>
        <p:txBody>
          <a:bodyPr wrap="square" rtlCol="0">
            <a:spAutoFit/>
          </a:bodyPr>
          <a:lstStyle/>
          <a:p>
            <a:pPr algn="just"/>
            <a:r>
              <a:rPr lang="en-GB" sz="2400" dirty="0" err="1" smtClean="0">
                <a:latin typeface="Calibri" pitchFamily="34" charset="0"/>
                <a:cs typeface="Calibri" pitchFamily="34" charset="0"/>
              </a:rPr>
              <a:t>Kad</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postoji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mogućnost</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da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buka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premaši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dopušteni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nivo</a:t>
            </a:r>
            <a:r>
              <a:rPr lang="en-GB" sz="2400" dirty="0" smtClean="0">
                <a:latin typeface="Calibri" pitchFamily="34" charset="0"/>
                <a:cs typeface="Calibri" pitchFamily="34" charset="0"/>
              </a:rPr>
              <a:t>, </a:t>
            </a:r>
            <a:r>
              <a:rPr lang="sr-Latn-CS" sz="2400" dirty="0" smtClean="0">
                <a:latin typeface="Calibri" pitchFamily="34" charset="0"/>
                <a:cs typeface="Calibri" pitchFamily="34" charset="0"/>
              </a:rPr>
              <a:t>   zaposlenima</a:t>
            </a:r>
            <a:r>
              <a:rPr lang="en-GB" sz="2400" dirty="0" smtClean="0">
                <a:latin typeface="Calibri" pitchFamily="34" charset="0"/>
                <a:cs typeface="Calibri" pitchFamily="34" charset="0"/>
              </a:rPr>
              <a:t> se </a:t>
            </a:r>
            <a:r>
              <a:rPr lang="en-GB" sz="2400" dirty="0" err="1" smtClean="0">
                <a:latin typeface="Calibri" pitchFamily="34" charset="0"/>
                <a:cs typeface="Calibri" pitchFamily="34" charset="0"/>
              </a:rPr>
              <a:t>moraju</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staviti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na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raspolaganje</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sredstva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lične</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zaštite</a:t>
            </a:r>
            <a:r>
              <a:rPr lang="en-GB" sz="2400" dirty="0" smtClean="0">
                <a:latin typeface="Calibri" pitchFamily="34" charset="0"/>
                <a:cs typeface="Calibri" pitchFamily="34" charset="0"/>
              </a:rPr>
              <a:t> .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wedge">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edge">
                                      <p:cBhvr>
                                        <p:cTn id="1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15</a:t>
            </a:fld>
            <a:endParaRPr lang="en-GB"/>
          </a:p>
        </p:txBody>
      </p:sp>
      <p:sp>
        <p:nvSpPr>
          <p:cNvPr id="6" name="Title 5"/>
          <p:cNvSpPr>
            <a:spLocks noGrp="1"/>
          </p:cNvSpPr>
          <p:nvPr>
            <p:ph type="title"/>
          </p:nvPr>
        </p:nvSpPr>
        <p:spPr>
          <a:xfrm>
            <a:off x="251520" y="155448"/>
            <a:ext cx="8568952" cy="1252728"/>
          </a:xfrm>
        </p:spPr>
        <p:txBody>
          <a:bodyPr>
            <a:noAutofit/>
          </a:bodyPr>
          <a:lstStyle/>
          <a:p>
            <a:pPr algn="ctr"/>
            <a:r>
              <a:rPr lang="sr-Latn-CS" sz="3600" dirty="0" smtClean="0">
                <a:solidFill>
                  <a:srgbClr val="00B050"/>
                </a:solidFill>
              </a:rPr>
              <a:t>Sredstva lične zaštite od buke</a:t>
            </a:r>
            <a:endParaRPr lang="en-GB" sz="3600" dirty="0">
              <a:solidFill>
                <a:srgbClr val="00B050"/>
              </a:solidFill>
            </a:endParaRPr>
          </a:p>
        </p:txBody>
      </p:sp>
      <p:pic>
        <p:nvPicPr>
          <p:cNvPr id="6146" name="Picture 2"/>
          <p:cNvPicPr>
            <a:picLocks noChangeAspect="1" noChangeArrowheads="1"/>
          </p:cNvPicPr>
          <p:nvPr/>
        </p:nvPicPr>
        <p:blipFill>
          <a:blip r:embed="rId2" cstate="print"/>
          <a:srcRect/>
          <a:stretch>
            <a:fillRect/>
          </a:stretch>
        </p:blipFill>
        <p:spPr bwMode="auto">
          <a:xfrm>
            <a:off x="3059832" y="3367224"/>
            <a:ext cx="2664296" cy="3490776"/>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rot="19718397">
            <a:off x="699250" y="1983301"/>
            <a:ext cx="2219325" cy="2066925"/>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6516216" y="1556792"/>
            <a:ext cx="2359150" cy="2359150"/>
          </a:xfrm>
          <a:prstGeom prst="rect">
            <a:avLst/>
          </a:prstGeom>
          <a:noFill/>
          <a:ln w="9525">
            <a:noFill/>
            <a:miter lim="800000"/>
            <a:headEnd/>
            <a:tailEnd/>
          </a:ln>
        </p:spPr>
      </p:pic>
      <p:pic>
        <p:nvPicPr>
          <p:cNvPr id="6150" name="Picture 6" descr="hardver ostatak Periodično čepići za uši protiv buke - pancrasparlour.com"/>
          <p:cNvPicPr>
            <a:picLocks noChangeAspect="1" noChangeArrowheads="1"/>
          </p:cNvPicPr>
          <p:nvPr/>
        </p:nvPicPr>
        <p:blipFill>
          <a:blip r:embed="rId5" cstate="print"/>
          <a:srcRect/>
          <a:stretch>
            <a:fillRect/>
          </a:stretch>
        </p:blipFill>
        <p:spPr bwMode="auto">
          <a:xfrm>
            <a:off x="251520" y="4302224"/>
            <a:ext cx="2555776" cy="2295128"/>
          </a:xfrm>
          <a:prstGeom prst="rect">
            <a:avLst/>
          </a:prstGeom>
          <a:noFill/>
        </p:spPr>
      </p:pic>
      <p:pic>
        <p:nvPicPr>
          <p:cNvPr id="6152" name="Picture 8" descr="Čepiči za uši za zaštitu od buke"/>
          <p:cNvPicPr>
            <a:picLocks noChangeAspect="1" noChangeArrowheads="1"/>
          </p:cNvPicPr>
          <p:nvPr/>
        </p:nvPicPr>
        <p:blipFill>
          <a:blip r:embed="rId6" cstate="print"/>
          <a:srcRect/>
          <a:stretch>
            <a:fillRect/>
          </a:stretch>
        </p:blipFill>
        <p:spPr bwMode="auto">
          <a:xfrm>
            <a:off x="3635896" y="1556792"/>
            <a:ext cx="1944216" cy="1944216"/>
          </a:xfrm>
          <a:prstGeom prst="rect">
            <a:avLst/>
          </a:prstGeom>
          <a:noFill/>
        </p:spPr>
      </p:pic>
      <p:sp>
        <p:nvSpPr>
          <p:cNvPr id="6154" name="AutoShape 10" descr="čepići protiv buke - POVEZANI ČEPIĆ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6156" name="AutoShape 12" descr="čepići protiv buke - POVEZANI ČEPIĆ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6157" name="Picture 13"/>
          <p:cNvPicPr>
            <a:picLocks noChangeAspect="1" noChangeArrowheads="1"/>
          </p:cNvPicPr>
          <p:nvPr/>
        </p:nvPicPr>
        <p:blipFill>
          <a:blip r:embed="rId7" cstate="print"/>
          <a:srcRect/>
          <a:stretch>
            <a:fillRect/>
          </a:stretch>
        </p:blipFill>
        <p:spPr bwMode="auto">
          <a:xfrm>
            <a:off x="5940152" y="4437112"/>
            <a:ext cx="2808312" cy="197001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16</a:t>
            </a:fld>
            <a:endParaRPr lang="en-GB"/>
          </a:p>
        </p:txBody>
      </p:sp>
      <p:sp>
        <p:nvSpPr>
          <p:cNvPr id="9" name="Rectangle 8"/>
          <p:cNvSpPr/>
          <p:nvPr/>
        </p:nvSpPr>
        <p:spPr>
          <a:xfrm>
            <a:off x="0" y="0"/>
            <a:ext cx="9144000" cy="6858000"/>
          </a:xfrm>
          <a:prstGeom prst="rect">
            <a:avLst/>
          </a:prstGeom>
          <a:solidFill>
            <a:schemeClr val="accent4">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0" y="1484784"/>
            <a:ext cx="9144000" cy="3631763"/>
          </a:xfrm>
          <a:prstGeom prst="rect">
            <a:avLst/>
          </a:prstGeom>
          <a:noFill/>
          <a:ln>
            <a:noFill/>
          </a:ln>
          <a:effectLst>
            <a:outerShdw blurRad="50800" dist="38100" dir="18900000" algn="bl" rotWithShape="0">
              <a:prstClr val="black">
                <a:alpha val="40000"/>
              </a:prstClr>
            </a:outerShdw>
          </a:effectLst>
          <a:scene3d>
            <a:camera prst="isometricOffAxis1Right"/>
            <a:lightRig rig="threePt" dir="t"/>
          </a:scene3d>
          <a:sp3d>
            <a:bevelT/>
          </a:sp3d>
        </p:spPr>
        <p:txBody>
          <a:bodyPr wrap="square" rtlCol="0">
            <a:spAutoFit/>
          </a:bodyPr>
          <a:lstStyle/>
          <a:p>
            <a:pPr algn="ctr"/>
            <a:r>
              <a:rPr lang="sr-Latn-CS" sz="11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Hvala na pažnji!</a:t>
            </a:r>
            <a:endParaRPr lang="en-GB" sz="115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i="1" dirty="0" smtClean="0">
                <a:solidFill>
                  <a:srgbClr val="0070C0"/>
                </a:solidFill>
                <a:latin typeface="Calibri" pitchFamily="34" charset="0"/>
                <a:cs typeface="Calibri" pitchFamily="34" charset="0"/>
              </a:rPr>
              <a:t>Elektromotorni pogon</a:t>
            </a:r>
            <a:endParaRPr lang="en-GB" i="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179512" y="2060847"/>
            <a:ext cx="4392488" cy="4339953"/>
          </a:xfrm>
        </p:spPr>
        <p:txBody>
          <a:bodyPr>
            <a:normAutofit/>
          </a:bodyPr>
          <a:lstStyle/>
          <a:p>
            <a:r>
              <a:rPr lang="en-GB" sz="2800" b="1" i="1" dirty="0" err="1" smtClean="0">
                <a:latin typeface="Calibri" pitchFamily="34" charset="0"/>
                <a:cs typeface="Calibri" pitchFamily="34" charset="0"/>
              </a:rPr>
              <a:t>Elektromotorni</a:t>
            </a:r>
            <a:r>
              <a:rPr lang="en-GB" sz="2800" b="1" i="1" dirty="0" smtClean="0">
                <a:latin typeface="Calibri" pitchFamily="34" charset="0"/>
                <a:cs typeface="Calibri" pitchFamily="34" charset="0"/>
              </a:rPr>
              <a:t> </a:t>
            </a:r>
            <a:r>
              <a:rPr lang="en-GB" sz="2800" b="1" i="1" dirty="0" err="1" smtClean="0">
                <a:latin typeface="Calibri" pitchFamily="34" charset="0"/>
                <a:cs typeface="Calibri" pitchFamily="34" charset="0"/>
              </a:rPr>
              <a:t>pogon</a:t>
            </a:r>
            <a:r>
              <a:rPr lang="en-GB" sz="2800" b="1" i="1" dirty="0" smtClean="0">
                <a:latin typeface="Calibri" pitchFamily="34" charset="0"/>
                <a:cs typeface="Calibri" pitchFamily="34" charset="0"/>
              </a:rPr>
              <a:t> </a:t>
            </a:r>
            <a:r>
              <a:rPr lang="en-GB" sz="2800" i="1" dirty="0" smtClean="0">
                <a:latin typeface="Calibri" pitchFamily="34" charset="0"/>
                <a:cs typeface="Calibri" pitchFamily="34" charset="0"/>
              </a:rPr>
              <a:t>(eng. electric drive) je </a:t>
            </a:r>
            <a:r>
              <a:rPr lang="en-GB" sz="2800" i="1" dirty="0" err="1" smtClean="0">
                <a:latin typeface="Calibri" pitchFamily="34" charset="0"/>
                <a:cs typeface="Calibri" pitchFamily="34" charset="0"/>
              </a:rPr>
              <a:t>elektromehani</a:t>
            </a:r>
            <a:r>
              <a:rPr lang="sr-Latn-CS" sz="2800" i="1" dirty="0" smtClean="0">
                <a:latin typeface="Calibri" pitchFamily="34" charset="0"/>
                <a:cs typeface="Calibri" pitchFamily="34" charset="0"/>
              </a:rPr>
              <a:t>č</a:t>
            </a:r>
            <a:r>
              <a:rPr lang="en-GB" sz="2800" i="1" dirty="0" err="1" smtClean="0">
                <a:latin typeface="Calibri" pitchFamily="34" charset="0"/>
                <a:cs typeface="Calibri" pitchFamily="34" charset="0"/>
              </a:rPr>
              <a:t>ki</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sistem</a:t>
            </a:r>
            <a:r>
              <a:rPr lang="en-GB" sz="2800" i="1" dirty="0" smtClean="0">
                <a:latin typeface="Calibri" pitchFamily="34" charset="0"/>
                <a:cs typeface="Calibri" pitchFamily="34" charset="0"/>
              </a:rPr>
              <a:t> u </a:t>
            </a:r>
            <a:r>
              <a:rPr lang="en-GB" sz="2800" i="1" dirty="0" err="1" smtClean="0">
                <a:latin typeface="Calibri" pitchFamily="34" charset="0"/>
                <a:cs typeface="Calibri" pitchFamily="34" charset="0"/>
              </a:rPr>
              <a:t>kom</a:t>
            </a:r>
            <a:r>
              <a:rPr lang="sr-Latn-CS" sz="2800" i="1" dirty="0" smtClean="0">
                <a:latin typeface="Calibri" pitchFamily="34" charset="0"/>
                <a:cs typeface="Calibri" pitchFamily="34" charset="0"/>
              </a:rPr>
              <a:t>e</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elektromotor</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pokreće</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radnu</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mašinu</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pri</a:t>
            </a:r>
            <a:r>
              <a:rPr lang="en-GB" sz="2800" i="1" dirty="0" smtClean="0">
                <a:latin typeface="Calibri" pitchFamily="34" charset="0"/>
                <a:cs typeface="Calibri" pitchFamily="34" charset="0"/>
              </a:rPr>
              <a:t> </a:t>
            </a:r>
            <a:r>
              <a:rPr lang="sr-Latn-CS" sz="2800" i="1" dirty="0" smtClean="0">
                <a:latin typeface="Calibri" pitchFamily="34" charset="0"/>
                <a:cs typeface="Calibri" pitchFamily="34" charset="0"/>
              </a:rPr>
              <a:t>č</a:t>
            </a:r>
            <a:r>
              <a:rPr lang="en-GB" sz="2800" i="1" dirty="0" smtClean="0">
                <a:latin typeface="Calibri" pitchFamily="34" charset="0"/>
                <a:cs typeface="Calibri" pitchFamily="34" charset="0"/>
              </a:rPr>
              <a:t>emu se </a:t>
            </a:r>
            <a:r>
              <a:rPr lang="en-GB" sz="2800" i="1" dirty="0" err="1" smtClean="0">
                <a:latin typeface="Calibri" pitchFamily="34" charset="0"/>
                <a:cs typeface="Calibri" pitchFamily="34" charset="0"/>
              </a:rPr>
              <a:t>vrši</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pretvaranje</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elektri</a:t>
            </a:r>
            <a:r>
              <a:rPr lang="sr-Latn-CS" sz="2800" i="1" dirty="0" smtClean="0">
                <a:latin typeface="Calibri" pitchFamily="34" charset="0"/>
                <a:cs typeface="Calibri" pitchFamily="34" charset="0"/>
              </a:rPr>
              <a:t>č</a:t>
            </a:r>
            <a:r>
              <a:rPr lang="en-GB" sz="2800" i="1" dirty="0" smtClean="0">
                <a:latin typeface="Calibri" pitchFamily="34" charset="0"/>
                <a:cs typeface="Calibri" pitchFamily="34" charset="0"/>
              </a:rPr>
              <a:t>ne </a:t>
            </a:r>
            <a:r>
              <a:rPr lang="en-GB" sz="2800" i="1" dirty="0" err="1" smtClean="0">
                <a:latin typeface="Calibri" pitchFamily="34" charset="0"/>
                <a:cs typeface="Calibri" pitchFamily="34" charset="0"/>
              </a:rPr>
              <a:t>energije</a:t>
            </a:r>
            <a:r>
              <a:rPr lang="en-GB" sz="2800" i="1" dirty="0" smtClean="0">
                <a:latin typeface="Calibri" pitchFamily="34" charset="0"/>
                <a:cs typeface="Calibri" pitchFamily="34" charset="0"/>
              </a:rPr>
              <a:t> u </a:t>
            </a:r>
            <a:r>
              <a:rPr lang="en-GB" sz="2800" i="1" dirty="0" err="1" smtClean="0">
                <a:latin typeface="Calibri" pitchFamily="34" charset="0"/>
                <a:cs typeface="Calibri" pitchFamily="34" charset="0"/>
              </a:rPr>
              <a:t>mehani</a:t>
            </a:r>
            <a:r>
              <a:rPr lang="sr-Latn-CS" sz="2800" i="1" dirty="0" smtClean="0">
                <a:latin typeface="Calibri" pitchFamily="34" charset="0"/>
                <a:cs typeface="Calibri" pitchFamily="34" charset="0"/>
              </a:rPr>
              <a:t>č</a:t>
            </a:r>
            <a:r>
              <a:rPr lang="en-GB" sz="2800" i="1" dirty="0" err="1" smtClean="0">
                <a:latin typeface="Calibri" pitchFamily="34" charset="0"/>
                <a:cs typeface="Calibri" pitchFamily="34" charset="0"/>
              </a:rPr>
              <a:t>ki</a:t>
            </a:r>
            <a:r>
              <a:rPr lang="en-GB" sz="2800" i="1" dirty="0" smtClean="0">
                <a:latin typeface="Calibri" pitchFamily="34" charset="0"/>
                <a:cs typeface="Calibri" pitchFamily="34" charset="0"/>
              </a:rPr>
              <a:t> </a:t>
            </a:r>
            <a:r>
              <a:rPr lang="en-GB" sz="2800" i="1" dirty="0" err="1" smtClean="0">
                <a:latin typeface="Calibri" pitchFamily="34" charset="0"/>
                <a:cs typeface="Calibri" pitchFamily="34" charset="0"/>
              </a:rPr>
              <a:t>rad</a:t>
            </a:r>
            <a:r>
              <a:rPr lang="sr-Latn-CS" sz="2800" i="1" dirty="0" smtClean="0">
                <a:latin typeface="Calibri" pitchFamily="34" charset="0"/>
                <a:cs typeface="Calibri" pitchFamily="34" charset="0"/>
              </a:rPr>
              <a:t>.</a:t>
            </a:r>
            <a:endParaRPr lang="en-GB" sz="2800" i="1" dirty="0" smtClean="0">
              <a:latin typeface="Calibri" pitchFamily="34" charset="0"/>
              <a:cs typeface="Calibri" pitchFamily="34" charset="0"/>
            </a:endParaRPr>
          </a:p>
          <a:p>
            <a:endParaRPr lang="en-GB" dirty="0"/>
          </a:p>
        </p:txBody>
      </p:sp>
      <p:sp>
        <p:nvSpPr>
          <p:cNvPr id="4" name="Date Placeholder 3"/>
          <p:cNvSpPr>
            <a:spLocks noGrp="1"/>
          </p:cNvSpPr>
          <p:nvPr>
            <p:ph type="dt" sz="half" idx="10"/>
          </p:nvPr>
        </p:nvSpPr>
        <p:spPr/>
        <p:txBody>
          <a:bodyPr/>
          <a:lstStyle/>
          <a:p>
            <a:fld id="{9F7BF571-E8AB-483A-BA9A-635B74F16050}"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2</a:t>
            </a:fld>
            <a:endParaRPr lang="en-GB"/>
          </a:p>
        </p:txBody>
      </p:sp>
      <p:pic>
        <p:nvPicPr>
          <p:cNvPr id="6" name="Picture 3"/>
          <p:cNvPicPr>
            <a:picLocks noChangeAspect="1" noChangeArrowheads="1"/>
          </p:cNvPicPr>
          <p:nvPr/>
        </p:nvPicPr>
        <p:blipFill>
          <a:blip r:embed="rId2" cstate="print"/>
          <a:srcRect/>
          <a:stretch>
            <a:fillRect/>
          </a:stretch>
        </p:blipFill>
        <p:spPr bwMode="auto">
          <a:xfrm>
            <a:off x="4716016" y="2492896"/>
            <a:ext cx="4233461" cy="32363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i="1" dirty="0" smtClean="0">
                <a:solidFill>
                  <a:srgbClr val="0070C0"/>
                </a:solidFill>
                <a:latin typeface="Calibri" pitchFamily="34" charset="0"/>
                <a:cs typeface="Calibri" pitchFamily="34" charset="0"/>
              </a:rPr>
              <a:t>Elektromotorni pogon</a:t>
            </a:r>
            <a:endParaRPr lang="en-GB" i="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179512" y="1628801"/>
            <a:ext cx="8424936" cy="4772000"/>
          </a:xfrm>
        </p:spPr>
        <p:txBody>
          <a:bodyPr>
            <a:normAutofit/>
          </a:bodyPr>
          <a:lstStyle/>
          <a:p>
            <a:pPr algn="just"/>
            <a:r>
              <a:rPr lang="en-GB" sz="2800" dirty="0" err="1" smtClean="0">
                <a:latin typeface="Calibri" pitchFamily="34" charset="0"/>
                <a:cs typeface="Calibri" pitchFamily="34" charset="0"/>
              </a:rPr>
              <a:t>Prvi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elektromotorni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pogon</a:t>
            </a:r>
            <a:r>
              <a:rPr lang="en-GB" sz="2800" dirty="0" smtClean="0">
                <a:latin typeface="Calibri" pitchFamily="34" charset="0"/>
                <a:cs typeface="Calibri" pitchFamily="34" charset="0"/>
              </a:rPr>
              <a:t> je </a:t>
            </a:r>
            <a:r>
              <a:rPr lang="en-GB" sz="2800" dirty="0" err="1" smtClean="0">
                <a:latin typeface="Calibri" pitchFamily="34" charset="0"/>
                <a:cs typeface="Calibri" pitchFamily="34" charset="0"/>
              </a:rPr>
              <a:t>ostvario</a:t>
            </a:r>
            <a:r>
              <a:rPr lang="en-GB" sz="2800" dirty="0" smtClean="0">
                <a:latin typeface="Calibri" pitchFamily="34" charset="0"/>
                <a:cs typeface="Calibri" pitchFamily="34" charset="0"/>
              </a:rPr>
              <a:t> Moritz Hermann Jacobi</a:t>
            </a:r>
            <a:r>
              <a:rPr lang="sr-Latn-CS" sz="2800" dirty="0" smtClean="0">
                <a:latin typeface="Calibri" pitchFamily="34" charset="0"/>
                <a:cs typeface="Calibri" pitchFamily="34" charset="0"/>
              </a:rPr>
              <a:t>,</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koji</a:t>
            </a:r>
            <a:r>
              <a:rPr lang="en-GB" sz="2800" dirty="0" smtClean="0">
                <a:latin typeface="Calibri" pitchFamily="34" charset="0"/>
                <a:cs typeface="Calibri" pitchFamily="34" charset="0"/>
              </a:rPr>
              <a:t> je 1838. </a:t>
            </a:r>
            <a:r>
              <a:rPr lang="en-GB" sz="2800" dirty="0" err="1" smtClean="0">
                <a:latin typeface="Calibri" pitchFamily="34" charset="0"/>
                <a:cs typeface="Calibri" pitchFamily="34" charset="0"/>
              </a:rPr>
              <a:t>godine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primitivnim</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elektromotorom</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pokretao</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čamac</a:t>
            </a:r>
            <a:r>
              <a:rPr lang="en-GB" sz="2800" dirty="0" smtClean="0">
                <a:latin typeface="Calibri" pitchFamily="34" charset="0"/>
                <a:cs typeface="Calibri" pitchFamily="34" charset="0"/>
              </a:rPr>
              <a:t> s 14 </a:t>
            </a:r>
            <a:r>
              <a:rPr lang="en-GB" sz="2800" dirty="0" err="1" smtClean="0">
                <a:latin typeface="Calibri" pitchFamily="34" charset="0"/>
                <a:cs typeface="Calibri" pitchFamily="34" charset="0"/>
              </a:rPr>
              <a:t>osoba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po</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rijeci</a:t>
            </a:r>
            <a:r>
              <a:rPr lang="en-GB" sz="2800" dirty="0" smtClean="0">
                <a:latin typeface="Calibri" pitchFamily="34" charset="0"/>
                <a:cs typeface="Calibri" pitchFamily="34" charset="0"/>
              </a:rPr>
              <a:t> Nevi u </a:t>
            </a:r>
            <a:r>
              <a:rPr lang="en-GB" sz="2800" dirty="0" err="1" smtClean="0">
                <a:latin typeface="Calibri" pitchFamily="34" charset="0"/>
                <a:cs typeface="Calibri" pitchFamily="34" charset="0"/>
              </a:rPr>
              <a:t>Lenjingradu</a:t>
            </a:r>
            <a:r>
              <a:rPr lang="en-GB" sz="2800" dirty="0" smtClean="0">
                <a:latin typeface="Calibri" pitchFamily="34" charset="0"/>
                <a:cs typeface="Calibri" pitchFamily="34" charset="0"/>
              </a:rPr>
              <a:t>.</a:t>
            </a:r>
            <a:endParaRPr lang="en-GB" sz="2800"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166442AE-49C4-4C5A-9976-1E1B23B07ADD}"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3</a:t>
            </a:fld>
            <a:endParaRPr lang="en-GB"/>
          </a:p>
        </p:txBody>
      </p:sp>
      <p:pic>
        <p:nvPicPr>
          <p:cNvPr id="7" name="Picture 3"/>
          <p:cNvPicPr>
            <a:picLocks noChangeAspect="1" noChangeArrowheads="1"/>
          </p:cNvPicPr>
          <p:nvPr/>
        </p:nvPicPr>
        <p:blipFill>
          <a:blip r:embed="rId2" cstate="print"/>
          <a:srcRect/>
          <a:stretch>
            <a:fillRect/>
          </a:stretch>
        </p:blipFill>
        <p:spPr bwMode="auto">
          <a:xfrm>
            <a:off x="4067944" y="3356992"/>
            <a:ext cx="4128182" cy="2733895"/>
          </a:xfrm>
          <a:prstGeom prst="rect">
            <a:avLst/>
          </a:prstGeom>
          <a:ln w="88900" cap="sq" cmpd="thickThin">
            <a:solidFill>
              <a:srgbClr val="000000"/>
            </a:solidFill>
            <a:prstDash val="solid"/>
            <a:miter lim="800000"/>
          </a:ln>
          <a:effectLst>
            <a:innerShdw blurRad="76200">
              <a:srgbClr val="000000"/>
            </a:innerShdw>
          </a:effectLst>
        </p:spPr>
      </p:pic>
      <p:sp>
        <p:nvSpPr>
          <p:cNvPr id="8" name="TextBox 7"/>
          <p:cNvSpPr txBox="1"/>
          <p:nvPr/>
        </p:nvSpPr>
        <p:spPr>
          <a:xfrm>
            <a:off x="4644008" y="6237312"/>
            <a:ext cx="3120572" cy="461665"/>
          </a:xfrm>
          <a:prstGeom prst="rect">
            <a:avLst/>
          </a:prstGeom>
          <a:noFill/>
        </p:spPr>
        <p:txBody>
          <a:bodyPr wrap="square" rtlCol="0">
            <a:spAutoFit/>
          </a:bodyPr>
          <a:lstStyle/>
          <a:p>
            <a:pPr algn="ctr"/>
            <a:r>
              <a:rPr lang="en-GB" sz="2400" b="1" i="1" dirty="0" err="1" smtClean="0">
                <a:solidFill>
                  <a:schemeClr val="bg2">
                    <a:lumMod val="50000"/>
                  </a:schemeClr>
                </a:solidFill>
                <a:latin typeface="Calibri" pitchFamily="34" charset="0"/>
                <a:cs typeface="Calibri" pitchFamily="34" charset="0"/>
              </a:rPr>
              <a:t>Jacobijev</a:t>
            </a:r>
            <a:r>
              <a:rPr lang="en-GB" sz="2400" b="1" i="1" dirty="0" smtClean="0">
                <a:solidFill>
                  <a:schemeClr val="bg2">
                    <a:lumMod val="50000"/>
                  </a:schemeClr>
                </a:solidFill>
                <a:latin typeface="Calibri" pitchFamily="34" charset="0"/>
                <a:cs typeface="Calibri" pitchFamily="34" charset="0"/>
              </a:rPr>
              <a:t> motor</a:t>
            </a:r>
            <a:endParaRPr lang="en-GB" sz="2400" b="1" i="1" dirty="0">
              <a:solidFill>
                <a:schemeClr val="bg2">
                  <a:lumMod val="50000"/>
                </a:schemeClr>
              </a:solidFill>
              <a:latin typeface="Calibri" pitchFamily="34" charset="0"/>
              <a:cs typeface="Calibri"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 calcmode="lin" valueType="num">
                                      <p:cBhvr>
                                        <p:cTn id="14" dur="500" fill="hold"/>
                                        <p:tgtEl>
                                          <p:spTgt spid="7"/>
                                        </p:tgtEl>
                                        <p:attrNameLst>
                                          <p:attrName>style.rotation</p:attrName>
                                        </p:attrNameLst>
                                      </p:cBhvr>
                                      <p:tavLst>
                                        <p:tav tm="0">
                                          <p:val>
                                            <p:fltVal val="360"/>
                                          </p:val>
                                        </p:tav>
                                        <p:tav tm="100000">
                                          <p:val>
                                            <p:fltVal val="0"/>
                                          </p:val>
                                        </p:tav>
                                      </p:tavLst>
                                    </p:anim>
                                    <p:animEffect transition="in" filter="fade">
                                      <p:cBhvr>
                                        <p:cTn id="15" dur="500"/>
                                        <p:tgtEl>
                                          <p:spTgt spid="7"/>
                                        </p:tgtEl>
                                      </p:cBhvr>
                                    </p:animEffect>
                                  </p:childTnLst>
                                </p:cTn>
                              </p:par>
                              <p:par>
                                <p:cTn id="16" presetID="49" presetClass="entr" presetSubtype="0" decel="10000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 calcmode="lin" valueType="num">
                                      <p:cBhvr>
                                        <p:cTn id="20" dur="500" fill="hold"/>
                                        <p:tgtEl>
                                          <p:spTgt spid="8"/>
                                        </p:tgtEl>
                                        <p:attrNameLst>
                                          <p:attrName>style.rotation</p:attrName>
                                        </p:attrNameLst>
                                      </p:cBhvr>
                                      <p:tavLst>
                                        <p:tav tm="0">
                                          <p:val>
                                            <p:fltVal val="360"/>
                                          </p:val>
                                        </p:tav>
                                        <p:tav tm="100000">
                                          <p:val>
                                            <p:fltVal val="0"/>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5448"/>
            <a:ext cx="8640960" cy="1252728"/>
          </a:xfrm>
        </p:spPr>
        <p:txBody>
          <a:bodyPr/>
          <a:lstStyle/>
          <a:p>
            <a:pPr algn="ctr"/>
            <a:r>
              <a:rPr lang="sr-Latn-CS" i="1" dirty="0" smtClean="0">
                <a:solidFill>
                  <a:srgbClr val="0070C0"/>
                </a:solidFill>
                <a:latin typeface="Calibri" pitchFamily="34" charset="0"/>
                <a:cs typeface="Calibri" pitchFamily="34" charset="0"/>
              </a:rPr>
              <a:t>Primjena elektromotornih pogona</a:t>
            </a:r>
            <a:endParaRPr lang="en-GB" i="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179512" y="1484784"/>
            <a:ext cx="8964488" cy="5112567"/>
          </a:xfrm>
        </p:spPr>
        <p:txBody>
          <a:bodyPr>
            <a:normAutofit lnSpcReduction="10000"/>
          </a:bodyPr>
          <a:lstStyle/>
          <a:p>
            <a:pPr algn="just">
              <a:buFont typeface="Wingdings" pitchFamily="2" charset="2"/>
              <a:buChar char="§"/>
            </a:pPr>
            <a:r>
              <a:rPr lang="sr-Latn-CS" sz="2400" dirty="0" smtClean="0">
                <a:latin typeface="Calibri" pitchFamily="34" charset="0"/>
                <a:cs typeface="Calibri" pitchFamily="34" charset="0"/>
              </a:rPr>
              <a:t>I</a:t>
            </a:r>
            <a:r>
              <a:rPr lang="en-GB" sz="2400" dirty="0" err="1" smtClean="0">
                <a:latin typeface="Calibri" pitchFamily="34" charset="0"/>
                <a:cs typeface="Calibri" pitchFamily="34" charset="0"/>
              </a:rPr>
              <a:t>maju</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važnu</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ulogu</a:t>
            </a:r>
            <a:r>
              <a:rPr lang="en-GB" sz="2400" dirty="0" smtClean="0">
                <a:latin typeface="Calibri" pitchFamily="34" charset="0"/>
                <a:cs typeface="Calibri" pitchFamily="34" charset="0"/>
              </a:rPr>
              <a:t> u </a:t>
            </a:r>
            <a:r>
              <a:rPr lang="en-GB" sz="2400" dirty="0" err="1" smtClean="0">
                <a:latin typeface="Calibri" pitchFamily="34" charset="0"/>
                <a:cs typeface="Calibri" pitchFamily="34" charset="0"/>
              </a:rPr>
              <a:t>svakodnevnom</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životu</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i</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razvoju</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društva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uopšte</a:t>
            </a:r>
            <a:r>
              <a:rPr lang="sr-Latn-CS" sz="2400" dirty="0" smtClean="0">
                <a:latin typeface="Calibri" pitchFamily="34" charset="0"/>
                <a:cs typeface="Calibri" pitchFamily="34" charset="0"/>
              </a:rPr>
              <a:t>.</a:t>
            </a:r>
          </a:p>
          <a:p>
            <a:pPr algn="just">
              <a:buNone/>
            </a:pPr>
            <a:endParaRPr lang="sr-Latn-CS" sz="2400" dirty="0" smtClean="0">
              <a:latin typeface="Calibri" pitchFamily="34" charset="0"/>
              <a:cs typeface="Calibri" pitchFamily="34" charset="0"/>
            </a:endParaRPr>
          </a:p>
          <a:p>
            <a:pPr algn="just">
              <a:buFont typeface="Wingdings" pitchFamily="2" charset="2"/>
              <a:buChar char="§"/>
            </a:pPr>
            <a:r>
              <a:rPr lang="sr-Latn-CS" sz="2400" dirty="0" smtClean="0">
                <a:latin typeface="Calibri" pitchFamily="34" charset="0"/>
                <a:cs typeface="Calibri" pitchFamily="34" charset="0"/>
              </a:rPr>
              <a:t> K</a:t>
            </a:r>
            <a:r>
              <a:rPr lang="en-GB" sz="2400" dirty="0" err="1" smtClean="0">
                <a:latin typeface="Calibri" pitchFamily="34" charset="0"/>
                <a:cs typeface="Calibri" pitchFamily="34" charset="0"/>
              </a:rPr>
              <a:t>oriste</a:t>
            </a:r>
            <a:r>
              <a:rPr lang="en-GB" sz="2400" dirty="0" smtClean="0">
                <a:latin typeface="Calibri" pitchFamily="34" charset="0"/>
                <a:cs typeface="Calibri" pitchFamily="34" charset="0"/>
              </a:rPr>
              <a:t> </a:t>
            </a:r>
            <a:r>
              <a:rPr lang="sr-Latn-CS" sz="2400" dirty="0" smtClean="0">
                <a:latin typeface="Calibri" pitchFamily="34" charset="0"/>
                <a:cs typeface="Calibri" pitchFamily="34" charset="0"/>
              </a:rPr>
              <a:t>se </a:t>
            </a:r>
            <a:r>
              <a:rPr lang="en-GB" sz="2400" dirty="0" smtClean="0">
                <a:latin typeface="Calibri" pitchFamily="34" charset="0"/>
                <a:cs typeface="Calibri" pitchFamily="34" charset="0"/>
              </a:rPr>
              <a:t>u</a:t>
            </a:r>
            <a:r>
              <a:rPr lang="sr-Latn-CS" sz="2400" dirty="0" smtClean="0">
                <a:latin typeface="Calibri" pitchFamily="34" charset="0"/>
                <a:cs typeface="Calibri" pitchFamily="34" charset="0"/>
              </a:rPr>
              <a:t>:</a:t>
            </a:r>
          </a:p>
          <a:p>
            <a:pPr lvl="1" algn="just">
              <a:buFont typeface="Wingdings" pitchFamily="2" charset="2"/>
              <a:buChar char="ü"/>
            </a:pPr>
            <a:r>
              <a:rPr lang="en-GB" sz="2400" dirty="0" err="1" smtClean="0">
                <a:latin typeface="Calibri" pitchFamily="34" charset="0"/>
                <a:cs typeface="Calibri" pitchFamily="34" charset="0"/>
              </a:rPr>
              <a:t>industriji</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rudarstvu</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vozilima</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aparatima</a:t>
            </a:r>
            <a:r>
              <a:rPr lang="en-GB" sz="2400" dirty="0" smtClean="0">
                <a:latin typeface="Calibri" pitchFamily="34" charset="0"/>
                <a:cs typeface="Calibri" pitchFamily="34" charset="0"/>
              </a:rPr>
              <a:t> u </a:t>
            </a:r>
            <a:r>
              <a:rPr lang="en-GB" sz="2400" dirty="0" err="1" smtClean="0">
                <a:latin typeface="Calibri" pitchFamily="34" charset="0"/>
                <a:cs typeface="Calibri" pitchFamily="34" charset="0"/>
              </a:rPr>
              <a:t>domaćinstvima</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ru</a:t>
            </a:r>
            <a:r>
              <a:rPr lang="sr-Latn-CS" sz="2400" dirty="0" smtClean="0">
                <a:latin typeface="Calibri" pitchFamily="34" charset="0"/>
                <a:cs typeface="Calibri" pitchFamily="34" charset="0"/>
              </a:rPr>
              <a:t>č</a:t>
            </a:r>
            <a:r>
              <a:rPr lang="en-GB" sz="2400" dirty="0" err="1" smtClean="0">
                <a:latin typeface="Calibri" pitchFamily="34" charset="0"/>
                <a:cs typeface="Calibri" pitchFamily="34" charset="0"/>
              </a:rPr>
              <a:t>nim</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alatima</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klima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ure</a:t>
            </a:r>
            <a:r>
              <a:rPr lang="sr-Latn-CS" sz="2400" dirty="0" smtClean="0">
                <a:latin typeface="Calibri" pitchFamily="34" charset="0"/>
                <a:cs typeface="Calibri" pitchFamily="34" charset="0"/>
              </a:rPr>
              <a:t>đaj</a:t>
            </a:r>
            <a:r>
              <a:rPr lang="en-GB" sz="2400" dirty="0" err="1" smtClean="0">
                <a:latin typeface="Calibri" pitchFamily="34" charset="0"/>
                <a:cs typeface="Calibri" pitchFamily="34" charset="0"/>
              </a:rPr>
              <a:t>ima</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pumpama</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kompresorima</a:t>
            </a:r>
            <a:r>
              <a:rPr lang="en-GB" sz="2400" dirty="0" smtClean="0">
                <a:latin typeface="Calibri" pitchFamily="34" charset="0"/>
                <a:cs typeface="Calibri" pitchFamily="34" charset="0"/>
              </a:rPr>
              <a:t>, </a:t>
            </a:r>
            <a:endParaRPr lang="sr-Latn-CS" sz="2400" dirty="0" smtClean="0">
              <a:latin typeface="Calibri" pitchFamily="34" charset="0"/>
              <a:cs typeface="Calibri" pitchFamily="34" charset="0"/>
            </a:endParaRPr>
          </a:p>
          <a:p>
            <a:pPr lvl="1" algn="just">
              <a:buFont typeface="Wingdings" pitchFamily="2" charset="2"/>
              <a:buChar char="ü"/>
            </a:pPr>
            <a:r>
              <a:rPr lang="en-GB" sz="2400" dirty="0" err="1" smtClean="0">
                <a:latin typeface="Calibri" pitchFamily="34" charset="0"/>
                <a:cs typeface="Calibri" pitchFamily="34" charset="0"/>
              </a:rPr>
              <a:t>robotima</a:t>
            </a:r>
            <a:r>
              <a:rPr lang="en-GB" sz="2400" dirty="0" smtClean="0">
                <a:latin typeface="Calibri" pitchFamily="34" charset="0"/>
                <a:cs typeface="Calibri" pitchFamily="34" charset="0"/>
              </a:rPr>
              <a:t> </a:t>
            </a:r>
            <a:r>
              <a:rPr lang="en-GB" sz="2400" dirty="0" err="1" smtClean="0">
                <a:latin typeface="Calibri" pitchFamily="34" charset="0"/>
                <a:cs typeface="Calibri" pitchFamily="34" charset="0"/>
              </a:rPr>
              <a:t>i</a:t>
            </a:r>
            <a:r>
              <a:rPr lang="sr-Latn-CS" sz="2400" dirty="0" smtClean="0">
                <a:latin typeface="Calibri" pitchFamily="34" charset="0"/>
                <a:cs typeface="Calibri" pitchFamily="34" charset="0"/>
              </a:rPr>
              <a:t>td</a:t>
            </a:r>
            <a:r>
              <a:rPr lang="en-GB" dirty="0" smtClean="0">
                <a:latin typeface="Calibri" pitchFamily="34" charset="0"/>
                <a:cs typeface="Calibri" pitchFamily="34" charset="0"/>
              </a:rPr>
              <a:t>. </a:t>
            </a:r>
          </a:p>
          <a:p>
            <a:endParaRPr lang="en-GB" dirty="0"/>
          </a:p>
        </p:txBody>
      </p:sp>
      <p:sp>
        <p:nvSpPr>
          <p:cNvPr id="4" name="Date Placeholder 3"/>
          <p:cNvSpPr>
            <a:spLocks noGrp="1"/>
          </p:cNvSpPr>
          <p:nvPr>
            <p:ph type="dt" sz="half" idx="10"/>
          </p:nvPr>
        </p:nvSpPr>
        <p:spPr/>
        <p:txBody>
          <a:bodyPr/>
          <a:lstStyle/>
          <a:p>
            <a:fld id="{4485ECC4-3097-427A-85D3-A7188507E91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4</a:t>
            </a:fld>
            <a:endParaRPr lang="en-GB"/>
          </a:p>
        </p:txBody>
      </p:sp>
      <p:pic>
        <p:nvPicPr>
          <p:cNvPr id="1026" name="Picture 2"/>
          <p:cNvPicPr>
            <a:picLocks noChangeAspect="1" noChangeArrowheads="1"/>
          </p:cNvPicPr>
          <p:nvPr/>
        </p:nvPicPr>
        <p:blipFill>
          <a:blip r:embed="rId2" cstate="print"/>
          <a:srcRect/>
          <a:stretch>
            <a:fillRect/>
          </a:stretch>
        </p:blipFill>
        <p:spPr bwMode="auto">
          <a:xfrm>
            <a:off x="4742842" y="2636912"/>
            <a:ext cx="3582046" cy="3096344"/>
          </a:xfrm>
          <a:prstGeom prst="cube">
            <a:avLst/>
          </a:prstGeom>
          <a:noFill/>
          <a:ln w="9525">
            <a:noFill/>
            <a:miter lim="800000"/>
            <a:headEnd/>
            <a:tailEnd/>
          </a:ln>
          <a:scene3d>
            <a:camera prst="perspectiveHeroicExtremeLeftFacing"/>
            <a:lightRig rig="threePt" dir="t"/>
          </a:scene3d>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80">
                                          <p:stCondLst>
                                            <p:cond delay="0"/>
                                          </p:stCondLst>
                                        </p:cTn>
                                        <p:tgtEl>
                                          <p:spTgt spid="3">
                                            <p:txEl>
                                              <p:pRg st="3" end="3"/>
                                            </p:txEl>
                                          </p:spTgt>
                                        </p:tgtEl>
                                      </p:cBhvr>
                                    </p:animEffect>
                                    <p:anim calcmode="lin" valueType="num">
                                      <p:cBhvr>
                                        <p:cTn id="1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3" end="3"/>
                                            </p:txEl>
                                          </p:spTgt>
                                        </p:tgtEl>
                                      </p:cBhvr>
                                      <p:to x="100000" y="60000"/>
                                    </p:animScale>
                                    <p:animScale>
                                      <p:cBhvr>
                                        <p:cTn id="24" dur="166" decel="50000">
                                          <p:stCondLst>
                                            <p:cond delay="676"/>
                                          </p:stCondLst>
                                        </p:cTn>
                                        <p:tgtEl>
                                          <p:spTgt spid="3">
                                            <p:txEl>
                                              <p:pRg st="3" end="3"/>
                                            </p:txEl>
                                          </p:spTgt>
                                        </p:tgtEl>
                                      </p:cBhvr>
                                      <p:to x="100000" y="100000"/>
                                    </p:animScale>
                                    <p:animScale>
                                      <p:cBhvr>
                                        <p:cTn id="25" dur="26">
                                          <p:stCondLst>
                                            <p:cond delay="1312"/>
                                          </p:stCondLst>
                                        </p:cTn>
                                        <p:tgtEl>
                                          <p:spTgt spid="3">
                                            <p:txEl>
                                              <p:pRg st="3" end="3"/>
                                            </p:txEl>
                                          </p:spTgt>
                                        </p:tgtEl>
                                      </p:cBhvr>
                                      <p:to x="100000" y="80000"/>
                                    </p:animScale>
                                    <p:animScale>
                                      <p:cBhvr>
                                        <p:cTn id="26" dur="166" decel="50000">
                                          <p:stCondLst>
                                            <p:cond delay="1338"/>
                                          </p:stCondLst>
                                        </p:cTn>
                                        <p:tgtEl>
                                          <p:spTgt spid="3">
                                            <p:txEl>
                                              <p:pRg st="3" end="3"/>
                                            </p:txEl>
                                          </p:spTgt>
                                        </p:tgtEl>
                                      </p:cBhvr>
                                      <p:to x="100000" y="100000"/>
                                    </p:animScale>
                                    <p:animScale>
                                      <p:cBhvr>
                                        <p:cTn id="27" dur="26">
                                          <p:stCondLst>
                                            <p:cond delay="1642"/>
                                          </p:stCondLst>
                                        </p:cTn>
                                        <p:tgtEl>
                                          <p:spTgt spid="3">
                                            <p:txEl>
                                              <p:pRg st="3" end="3"/>
                                            </p:txEl>
                                          </p:spTgt>
                                        </p:tgtEl>
                                      </p:cBhvr>
                                      <p:to x="100000" y="90000"/>
                                    </p:animScale>
                                    <p:animScale>
                                      <p:cBhvr>
                                        <p:cTn id="28" dur="166" decel="50000">
                                          <p:stCondLst>
                                            <p:cond delay="1668"/>
                                          </p:stCondLst>
                                        </p:cTn>
                                        <p:tgtEl>
                                          <p:spTgt spid="3">
                                            <p:txEl>
                                              <p:pRg st="3" end="3"/>
                                            </p:txEl>
                                          </p:spTgt>
                                        </p:tgtEl>
                                      </p:cBhvr>
                                      <p:to x="100000" y="100000"/>
                                    </p:animScale>
                                    <p:animScale>
                                      <p:cBhvr>
                                        <p:cTn id="29" dur="26">
                                          <p:stCondLst>
                                            <p:cond delay="1808"/>
                                          </p:stCondLst>
                                        </p:cTn>
                                        <p:tgtEl>
                                          <p:spTgt spid="3">
                                            <p:txEl>
                                              <p:pRg st="3" end="3"/>
                                            </p:txEl>
                                          </p:spTgt>
                                        </p:tgtEl>
                                      </p:cBhvr>
                                      <p:to x="100000" y="95000"/>
                                    </p:animScale>
                                    <p:animScale>
                                      <p:cBhvr>
                                        <p:cTn id="30" dur="166" decel="50000">
                                          <p:stCondLst>
                                            <p:cond delay="1834"/>
                                          </p:stCondLst>
                                        </p:cTn>
                                        <p:tgtEl>
                                          <p:spTgt spid="3">
                                            <p:txEl>
                                              <p:pRg st="3" end="3"/>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80">
                                          <p:stCondLst>
                                            <p:cond delay="0"/>
                                          </p:stCondLst>
                                        </p:cTn>
                                        <p:tgtEl>
                                          <p:spTgt spid="3">
                                            <p:txEl>
                                              <p:pRg st="4" end="4"/>
                                            </p:txEl>
                                          </p:spTgt>
                                        </p:tgtEl>
                                      </p:cBhvr>
                                    </p:animEffect>
                                    <p:anim calcmode="lin" valueType="num">
                                      <p:cBhvr>
                                        <p:cTn id="3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4" end="4"/>
                                            </p:txEl>
                                          </p:spTgt>
                                        </p:tgtEl>
                                      </p:cBhvr>
                                      <p:to x="100000" y="60000"/>
                                    </p:animScale>
                                    <p:animScale>
                                      <p:cBhvr>
                                        <p:cTn id="42" dur="166" decel="50000">
                                          <p:stCondLst>
                                            <p:cond delay="676"/>
                                          </p:stCondLst>
                                        </p:cTn>
                                        <p:tgtEl>
                                          <p:spTgt spid="3">
                                            <p:txEl>
                                              <p:pRg st="4" end="4"/>
                                            </p:txEl>
                                          </p:spTgt>
                                        </p:tgtEl>
                                      </p:cBhvr>
                                      <p:to x="100000" y="100000"/>
                                    </p:animScale>
                                    <p:animScale>
                                      <p:cBhvr>
                                        <p:cTn id="43" dur="26">
                                          <p:stCondLst>
                                            <p:cond delay="1312"/>
                                          </p:stCondLst>
                                        </p:cTn>
                                        <p:tgtEl>
                                          <p:spTgt spid="3">
                                            <p:txEl>
                                              <p:pRg st="4" end="4"/>
                                            </p:txEl>
                                          </p:spTgt>
                                        </p:tgtEl>
                                      </p:cBhvr>
                                      <p:to x="100000" y="80000"/>
                                    </p:animScale>
                                    <p:animScale>
                                      <p:cBhvr>
                                        <p:cTn id="44" dur="166" decel="50000">
                                          <p:stCondLst>
                                            <p:cond delay="1338"/>
                                          </p:stCondLst>
                                        </p:cTn>
                                        <p:tgtEl>
                                          <p:spTgt spid="3">
                                            <p:txEl>
                                              <p:pRg st="4" end="4"/>
                                            </p:txEl>
                                          </p:spTgt>
                                        </p:tgtEl>
                                      </p:cBhvr>
                                      <p:to x="100000" y="100000"/>
                                    </p:animScale>
                                    <p:animScale>
                                      <p:cBhvr>
                                        <p:cTn id="45" dur="26">
                                          <p:stCondLst>
                                            <p:cond delay="1642"/>
                                          </p:stCondLst>
                                        </p:cTn>
                                        <p:tgtEl>
                                          <p:spTgt spid="3">
                                            <p:txEl>
                                              <p:pRg st="4" end="4"/>
                                            </p:txEl>
                                          </p:spTgt>
                                        </p:tgtEl>
                                      </p:cBhvr>
                                      <p:to x="100000" y="90000"/>
                                    </p:animScale>
                                    <p:animScale>
                                      <p:cBhvr>
                                        <p:cTn id="46" dur="166" decel="50000">
                                          <p:stCondLst>
                                            <p:cond delay="1668"/>
                                          </p:stCondLst>
                                        </p:cTn>
                                        <p:tgtEl>
                                          <p:spTgt spid="3">
                                            <p:txEl>
                                              <p:pRg st="4" end="4"/>
                                            </p:txEl>
                                          </p:spTgt>
                                        </p:tgtEl>
                                      </p:cBhvr>
                                      <p:to x="100000" y="100000"/>
                                    </p:animScale>
                                    <p:animScale>
                                      <p:cBhvr>
                                        <p:cTn id="47" dur="26">
                                          <p:stCondLst>
                                            <p:cond delay="1808"/>
                                          </p:stCondLst>
                                        </p:cTn>
                                        <p:tgtEl>
                                          <p:spTgt spid="3">
                                            <p:txEl>
                                              <p:pRg st="4" end="4"/>
                                            </p:txEl>
                                          </p:spTgt>
                                        </p:tgtEl>
                                      </p:cBhvr>
                                      <p:to x="100000" y="95000"/>
                                    </p:animScale>
                                    <p:animScale>
                                      <p:cBhvr>
                                        <p:cTn id="48" dur="166" decel="50000">
                                          <p:stCondLst>
                                            <p:cond delay="1834"/>
                                          </p:stCondLst>
                                        </p:cTn>
                                        <p:tgtEl>
                                          <p:spTgt spid="3">
                                            <p:txEl>
                                              <p:pRg st="4" end="4"/>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ipe(down)">
                                      <p:cBhvr>
                                        <p:cTn id="53" dur="580">
                                          <p:stCondLst>
                                            <p:cond delay="0"/>
                                          </p:stCondLst>
                                        </p:cTn>
                                        <p:tgtEl>
                                          <p:spTgt spid="3">
                                            <p:txEl>
                                              <p:pRg st="5" end="5"/>
                                            </p:txEl>
                                          </p:spTgt>
                                        </p:tgtEl>
                                      </p:cBhvr>
                                    </p:animEffect>
                                    <p:anim calcmode="lin" valueType="num">
                                      <p:cBhvr>
                                        <p:cTn id="5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5" end="5"/>
                                            </p:txEl>
                                          </p:spTgt>
                                        </p:tgtEl>
                                      </p:cBhvr>
                                      <p:to x="100000" y="60000"/>
                                    </p:animScale>
                                    <p:animScale>
                                      <p:cBhvr>
                                        <p:cTn id="60" dur="166" decel="50000">
                                          <p:stCondLst>
                                            <p:cond delay="676"/>
                                          </p:stCondLst>
                                        </p:cTn>
                                        <p:tgtEl>
                                          <p:spTgt spid="3">
                                            <p:txEl>
                                              <p:pRg st="5" end="5"/>
                                            </p:txEl>
                                          </p:spTgt>
                                        </p:tgtEl>
                                      </p:cBhvr>
                                      <p:to x="100000" y="100000"/>
                                    </p:animScale>
                                    <p:animScale>
                                      <p:cBhvr>
                                        <p:cTn id="61" dur="26">
                                          <p:stCondLst>
                                            <p:cond delay="1312"/>
                                          </p:stCondLst>
                                        </p:cTn>
                                        <p:tgtEl>
                                          <p:spTgt spid="3">
                                            <p:txEl>
                                              <p:pRg st="5" end="5"/>
                                            </p:txEl>
                                          </p:spTgt>
                                        </p:tgtEl>
                                      </p:cBhvr>
                                      <p:to x="100000" y="80000"/>
                                    </p:animScale>
                                    <p:animScale>
                                      <p:cBhvr>
                                        <p:cTn id="62" dur="166" decel="50000">
                                          <p:stCondLst>
                                            <p:cond delay="1338"/>
                                          </p:stCondLst>
                                        </p:cTn>
                                        <p:tgtEl>
                                          <p:spTgt spid="3">
                                            <p:txEl>
                                              <p:pRg st="5" end="5"/>
                                            </p:txEl>
                                          </p:spTgt>
                                        </p:tgtEl>
                                      </p:cBhvr>
                                      <p:to x="100000" y="100000"/>
                                    </p:animScale>
                                    <p:animScale>
                                      <p:cBhvr>
                                        <p:cTn id="63" dur="26">
                                          <p:stCondLst>
                                            <p:cond delay="1642"/>
                                          </p:stCondLst>
                                        </p:cTn>
                                        <p:tgtEl>
                                          <p:spTgt spid="3">
                                            <p:txEl>
                                              <p:pRg st="5" end="5"/>
                                            </p:txEl>
                                          </p:spTgt>
                                        </p:tgtEl>
                                      </p:cBhvr>
                                      <p:to x="100000" y="90000"/>
                                    </p:animScale>
                                    <p:animScale>
                                      <p:cBhvr>
                                        <p:cTn id="64" dur="166" decel="50000">
                                          <p:stCondLst>
                                            <p:cond delay="1668"/>
                                          </p:stCondLst>
                                        </p:cTn>
                                        <p:tgtEl>
                                          <p:spTgt spid="3">
                                            <p:txEl>
                                              <p:pRg st="5" end="5"/>
                                            </p:txEl>
                                          </p:spTgt>
                                        </p:tgtEl>
                                      </p:cBhvr>
                                      <p:to x="100000" y="100000"/>
                                    </p:animScale>
                                    <p:animScale>
                                      <p:cBhvr>
                                        <p:cTn id="65" dur="26">
                                          <p:stCondLst>
                                            <p:cond delay="1808"/>
                                          </p:stCondLst>
                                        </p:cTn>
                                        <p:tgtEl>
                                          <p:spTgt spid="3">
                                            <p:txEl>
                                              <p:pRg st="5" end="5"/>
                                            </p:txEl>
                                          </p:spTgt>
                                        </p:tgtEl>
                                      </p:cBhvr>
                                      <p:to x="100000" y="95000"/>
                                    </p:animScale>
                                    <p:animScale>
                                      <p:cBhvr>
                                        <p:cTn id="66" dur="166" decel="50000">
                                          <p:stCondLst>
                                            <p:cond delay="1834"/>
                                          </p:stCondLst>
                                        </p:cTn>
                                        <p:tgtEl>
                                          <p:spTgt spid="3">
                                            <p:txEl>
                                              <p:pRg st="5" end="5"/>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wipe(down)">
                                      <p:cBhvr>
                                        <p:cTn id="71" dur="580">
                                          <p:stCondLst>
                                            <p:cond delay="0"/>
                                          </p:stCondLst>
                                        </p:cTn>
                                        <p:tgtEl>
                                          <p:spTgt spid="3">
                                            <p:txEl>
                                              <p:pRg st="6" end="6"/>
                                            </p:txEl>
                                          </p:spTgt>
                                        </p:tgtEl>
                                      </p:cBhvr>
                                    </p:animEffect>
                                    <p:anim calcmode="lin" valueType="num">
                                      <p:cBhvr>
                                        <p:cTn id="7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6" end="6"/>
                                            </p:txEl>
                                          </p:spTgt>
                                        </p:tgtEl>
                                      </p:cBhvr>
                                      <p:to x="100000" y="60000"/>
                                    </p:animScale>
                                    <p:animScale>
                                      <p:cBhvr>
                                        <p:cTn id="78" dur="166" decel="50000">
                                          <p:stCondLst>
                                            <p:cond delay="676"/>
                                          </p:stCondLst>
                                        </p:cTn>
                                        <p:tgtEl>
                                          <p:spTgt spid="3">
                                            <p:txEl>
                                              <p:pRg st="6" end="6"/>
                                            </p:txEl>
                                          </p:spTgt>
                                        </p:tgtEl>
                                      </p:cBhvr>
                                      <p:to x="100000" y="100000"/>
                                    </p:animScale>
                                    <p:animScale>
                                      <p:cBhvr>
                                        <p:cTn id="79" dur="26">
                                          <p:stCondLst>
                                            <p:cond delay="1312"/>
                                          </p:stCondLst>
                                        </p:cTn>
                                        <p:tgtEl>
                                          <p:spTgt spid="3">
                                            <p:txEl>
                                              <p:pRg st="6" end="6"/>
                                            </p:txEl>
                                          </p:spTgt>
                                        </p:tgtEl>
                                      </p:cBhvr>
                                      <p:to x="100000" y="80000"/>
                                    </p:animScale>
                                    <p:animScale>
                                      <p:cBhvr>
                                        <p:cTn id="80" dur="166" decel="50000">
                                          <p:stCondLst>
                                            <p:cond delay="1338"/>
                                          </p:stCondLst>
                                        </p:cTn>
                                        <p:tgtEl>
                                          <p:spTgt spid="3">
                                            <p:txEl>
                                              <p:pRg st="6" end="6"/>
                                            </p:txEl>
                                          </p:spTgt>
                                        </p:tgtEl>
                                      </p:cBhvr>
                                      <p:to x="100000" y="100000"/>
                                    </p:animScale>
                                    <p:animScale>
                                      <p:cBhvr>
                                        <p:cTn id="81" dur="26">
                                          <p:stCondLst>
                                            <p:cond delay="1642"/>
                                          </p:stCondLst>
                                        </p:cTn>
                                        <p:tgtEl>
                                          <p:spTgt spid="3">
                                            <p:txEl>
                                              <p:pRg st="6" end="6"/>
                                            </p:txEl>
                                          </p:spTgt>
                                        </p:tgtEl>
                                      </p:cBhvr>
                                      <p:to x="100000" y="90000"/>
                                    </p:animScale>
                                    <p:animScale>
                                      <p:cBhvr>
                                        <p:cTn id="82" dur="166" decel="50000">
                                          <p:stCondLst>
                                            <p:cond delay="1668"/>
                                          </p:stCondLst>
                                        </p:cTn>
                                        <p:tgtEl>
                                          <p:spTgt spid="3">
                                            <p:txEl>
                                              <p:pRg st="6" end="6"/>
                                            </p:txEl>
                                          </p:spTgt>
                                        </p:tgtEl>
                                      </p:cBhvr>
                                      <p:to x="100000" y="100000"/>
                                    </p:animScale>
                                    <p:animScale>
                                      <p:cBhvr>
                                        <p:cTn id="83" dur="26">
                                          <p:stCondLst>
                                            <p:cond delay="1808"/>
                                          </p:stCondLst>
                                        </p:cTn>
                                        <p:tgtEl>
                                          <p:spTgt spid="3">
                                            <p:txEl>
                                              <p:pRg st="6" end="6"/>
                                            </p:txEl>
                                          </p:spTgt>
                                        </p:tgtEl>
                                      </p:cBhvr>
                                      <p:to x="100000" y="95000"/>
                                    </p:animScale>
                                    <p:animScale>
                                      <p:cBhvr>
                                        <p:cTn id="84" dur="166" decel="50000">
                                          <p:stCondLst>
                                            <p:cond delay="1834"/>
                                          </p:stCondLst>
                                        </p:cTn>
                                        <p:tgtEl>
                                          <p:spTgt spid="3">
                                            <p:txEl>
                                              <p:pRg st="6" end="6"/>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nodeType="clickEffect">
                                  <p:stCondLst>
                                    <p:cond delay="0"/>
                                  </p:stCondLst>
                                  <p:childTnLst>
                                    <p:set>
                                      <p:cBhvr>
                                        <p:cTn id="88" dur="1" fill="hold">
                                          <p:stCondLst>
                                            <p:cond delay="0"/>
                                          </p:stCondLst>
                                        </p:cTn>
                                        <p:tgtEl>
                                          <p:spTgt spid="3">
                                            <p:txEl>
                                              <p:pRg st="7" end="7"/>
                                            </p:txEl>
                                          </p:spTgt>
                                        </p:tgtEl>
                                        <p:attrNameLst>
                                          <p:attrName>style.visibility</p:attrName>
                                        </p:attrNameLst>
                                      </p:cBhvr>
                                      <p:to>
                                        <p:strVal val="visible"/>
                                      </p:to>
                                    </p:set>
                                    <p:animEffect transition="in" filter="wipe(down)">
                                      <p:cBhvr>
                                        <p:cTn id="89" dur="580">
                                          <p:stCondLst>
                                            <p:cond delay="0"/>
                                          </p:stCondLst>
                                        </p:cTn>
                                        <p:tgtEl>
                                          <p:spTgt spid="3">
                                            <p:txEl>
                                              <p:pRg st="7" end="7"/>
                                            </p:txEl>
                                          </p:spTgt>
                                        </p:tgtEl>
                                      </p:cBhvr>
                                    </p:animEffect>
                                    <p:anim calcmode="lin" valueType="num">
                                      <p:cBhvr>
                                        <p:cTn id="9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7" end="7"/>
                                            </p:txEl>
                                          </p:spTgt>
                                        </p:tgtEl>
                                      </p:cBhvr>
                                      <p:to x="100000" y="60000"/>
                                    </p:animScale>
                                    <p:animScale>
                                      <p:cBhvr>
                                        <p:cTn id="96" dur="166" decel="50000">
                                          <p:stCondLst>
                                            <p:cond delay="676"/>
                                          </p:stCondLst>
                                        </p:cTn>
                                        <p:tgtEl>
                                          <p:spTgt spid="3">
                                            <p:txEl>
                                              <p:pRg st="7" end="7"/>
                                            </p:txEl>
                                          </p:spTgt>
                                        </p:tgtEl>
                                      </p:cBhvr>
                                      <p:to x="100000" y="100000"/>
                                    </p:animScale>
                                    <p:animScale>
                                      <p:cBhvr>
                                        <p:cTn id="97" dur="26">
                                          <p:stCondLst>
                                            <p:cond delay="1312"/>
                                          </p:stCondLst>
                                        </p:cTn>
                                        <p:tgtEl>
                                          <p:spTgt spid="3">
                                            <p:txEl>
                                              <p:pRg st="7" end="7"/>
                                            </p:txEl>
                                          </p:spTgt>
                                        </p:tgtEl>
                                      </p:cBhvr>
                                      <p:to x="100000" y="80000"/>
                                    </p:animScale>
                                    <p:animScale>
                                      <p:cBhvr>
                                        <p:cTn id="98" dur="166" decel="50000">
                                          <p:stCondLst>
                                            <p:cond delay="1338"/>
                                          </p:stCondLst>
                                        </p:cTn>
                                        <p:tgtEl>
                                          <p:spTgt spid="3">
                                            <p:txEl>
                                              <p:pRg st="7" end="7"/>
                                            </p:txEl>
                                          </p:spTgt>
                                        </p:tgtEl>
                                      </p:cBhvr>
                                      <p:to x="100000" y="100000"/>
                                    </p:animScale>
                                    <p:animScale>
                                      <p:cBhvr>
                                        <p:cTn id="99" dur="26">
                                          <p:stCondLst>
                                            <p:cond delay="1642"/>
                                          </p:stCondLst>
                                        </p:cTn>
                                        <p:tgtEl>
                                          <p:spTgt spid="3">
                                            <p:txEl>
                                              <p:pRg st="7" end="7"/>
                                            </p:txEl>
                                          </p:spTgt>
                                        </p:tgtEl>
                                      </p:cBhvr>
                                      <p:to x="100000" y="90000"/>
                                    </p:animScale>
                                    <p:animScale>
                                      <p:cBhvr>
                                        <p:cTn id="100" dur="166" decel="50000">
                                          <p:stCondLst>
                                            <p:cond delay="1668"/>
                                          </p:stCondLst>
                                        </p:cTn>
                                        <p:tgtEl>
                                          <p:spTgt spid="3">
                                            <p:txEl>
                                              <p:pRg st="7" end="7"/>
                                            </p:txEl>
                                          </p:spTgt>
                                        </p:tgtEl>
                                      </p:cBhvr>
                                      <p:to x="100000" y="100000"/>
                                    </p:animScale>
                                    <p:animScale>
                                      <p:cBhvr>
                                        <p:cTn id="101" dur="26">
                                          <p:stCondLst>
                                            <p:cond delay="1808"/>
                                          </p:stCondLst>
                                        </p:cTn>
                                        <p:tgtEl>
                                          <p:spTgt spid="3">
                                            <p:txEl>
                                              <p:pRg st="7" end="7"/>
                                            </p:txEl>
                                          </p:spTgt>
                                        </p:tgtEl>
                                      </p:cBhvr>
                                      <p:to x="100000" y="95000"/>
                                    </p:animScale>
                                    <p:animScale>
                                      <p:cBhvr>
                                        <p:cTn id="102" dur="166" decel="50000">
                                          <p:stCondLst>
                                            <p:cond delay="1834"/>
                                          </p:stCondLst>
                                        </p:cTn>
                                        <p:tgtEl>
                                          <p:spTgt spid="3">
                                            <p:txEl>
                                              <p:pRg st="7" end="7"/>
                                            </p:txEl>
                                          </p:spTgt>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nodeType="clickEffect">
                                  <p:stCondLst>
                                    <p:cond delay="0"/>
                                  </p:stCondLst>
                                  <p:childTnLst>
                                    <p:set>
                                      <p:cBhvr>
                                        <p:cTn id="106" dur="1" fill="hold">
                                          <p:stCondLst>
                                            <p:cond delay="0"/>
                                          </p:stCondLst>
                                        </p:cTn>
                                        <p:tgtEl>
                                          <p:spTgt spid="3">
                                            <p:txEl>
                                              <p:pRg st="8" end="8"/>
                                            </p:txEl>
                                          </p:spTgt>
                                        </p:tgtEl>
                                        <p:attrNameLst>
                                          <p:attrName>style.visibility</p:attrName>
                                        </p:attrNameLst>
                                      </p:cBhvr>
                                      <p:to>
                                        <p:strVal val="visible"/>
                                      </p:to>
                                    </p:set>
                                    <p:animEffect transition="in" filter="wipe(down)">
                                      <p:cBhvr>
                                        <p:cTn id="107" dur="580">
                                          <p:stCondLst>
                                            <p:cond delay="0"/>
                                          </p:stCondLst>
                                        </p:cTn>
                                        <p:tgtEl>
                                          <p:spTgt spid="3">
                                            <p:txEl>
                                              <p:pRg st="8" end="8"/>
                                            </p:txEl>
                                          </p:spTgt>
                                        </p:tgtEl>
                                      </p:cBhvr>
                                    </p:animEffect>
                                    <p:anim calcmode="lin" valueType="num">
                                      <p:cBhvr>
                                        <p:cTn id="10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3">
                                            <p:txEl>
                                              <p:pRg st="8" end="8"/>
                                            </p:txEl>
                                          </p:spTgt>
                                        </p:tgtEl>
                                      </p:cBhvr>
                                      <p:to x="100000" y="60000"/>
                                    </p:animScale>
                                    <p:animScale>
                                      <p:cBhvr>
                                        <p:cTn id="114" dur="166" decel="50000">
                                          <p:stCondLst>
                                            <p:cond delay="676"/>
                                          </p:stCondLst>
                                        </p:cTn>
                                        <p:tgtEl>
                                          <p:spTgt spid="3">
                                            <p:txEl>
                                              <p:pRg st="8" end="8"/>
                                            </p:txEl>
                                          </p:spTgt>
                                        </p:tgtEl>
                                      </p:cBhvr>
                                      <p:to x="100000" y="100000"/>
                                    </p:animScale>
                                    <p:animScale>
                                      <p:cBhvr>
                                        <p:cTn id="115" dur="26">
                                          <p:stCondLst>
                                            <p:cond delay="1312"/>
                                          </p:stCondLst>
                                        </p:cTn>
                                        <p:tgtEl>
                                          <p:spTgt spid="3">
                                            <p:txEl>
                                              <p:pRg st="8" end="8"/>
                                            </p:txEl>
                                          </p:spTgt>
                                        </p:tgtEl>
                                      </p:cBhvr>
                                      <p:to x="100000" y="80000"/>
                                    </p:animScale>
                                    <p:animScale>
                                      <p:cBhvr>
                                        <p:cTn id="116" dur="166" decel="50000">
                                          <p:stCondLst>
                                            <p:cond delay="1338"/>
                                          </p:stCondLst>
                                        </p:cTn>
                                        <p:tgtEl>
                                          <p:spTgt spid="3">
                                            <p:txEl>
                                              <p:pRg st="8" end="8"/>
                                            </p:txEl>
                                          </p:spTgt>
                                        </p:tgtEl>
                                      </p:cBhvr>
                                      <p:to x="100000" y="100000"/>
                                    </p:animScale>
                                    <p:animScale>
                                      <p:cBhvr>
                                        <p:cTn id="117" dur="26">
                                          <p:stCondLst>
                                            <p:cond delay="1642"/>
                                          </p:stCondLst>
                                        </p:cTn>
                                        <p:tgtEl>
                                          <p:spTgt spid="3">
                                            <p:txEl>
                                              <p:pRg st="8" end="8"/>
                                            </p:txEl>
                                          </p:spTgt>
                                        </p:tgtEl>
                                      </p:cBhvr>
                                      <p:to x="100000" y="90000"/>
                                    </p:animScale>
                                    <p:animScale>
                                      <p:cBhvr>
                                        <p:cTn id="118" dur="166" decel="50000">
                                          <p:stCondLst>
                                            <p:cond delay="1668"/>
                                          </p:stCondLst>
                                        </p:cTn>
                                        <p:tgtEl>
                                          <p:spTgt spid="3">
                                            <p:txEl>
                                              <p:pRg st="8" end="8"/>
                                            </p:txEl>
                                          </p:spTgt>
                                        </p:tgtEl>
                                      </p:cBhvr>
                                      <p:to x="100000" y="100000"/>
                                    </p:animScale>
                                    <p:animScale>
                                      <p:cBhvr>
                                        <p:cTn id="119" dur="26">
                                          <p:stCondLst>
                                            <p:cond delay="1808"/>
                                          </p:stCondLst>
                                        </p:cTn>
                                        <p:tgtEl>
                                          <p:spTgt spid="3">
                                            <p:txEl>
                                              <p:pRg st="8" end="8"/>
                                            </p:txEl>
                                          </p:spTgt>
                                        </p:tgtEl>
                                      </p:cBhvr>
                                      <p:to x="100000" y="95000"/>
                                    </p:animScale>
                                    <p:animScale>
                                      <p:cBhvr>
                                        <p:cTn id="120" dur="166" decel="50000">
                                          <p:stCondLst>
                                            <p:cond delay="1834"/>
                                          </p:stCondLst>
                                        </p:cTn>
                                        <p:tgtEl>
                                          <p:spTgt spid="3">
                                            <p:txEl>
                                              <p:pRg st="8" end="8"/>
                                            </p:txEl>
                                          </p:spTgt>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nodeType="clickEffect">
                                  <p:stCondLst>
                                    <p:cond delay="0"/>
                                  </p:stCondLst>
                                  <p:childTnLst>
                                    <p:set>
                                      <p:cBhvr>
                                        <p:cTn id="124" dur="1" fill="hold">
                                          <p:stCondLst>
                                            <p:cond delay="0"/>
                                          </p:stCondLst>
                                        </p:cTn>
                                        <p:tgtEl>
                                          <p:spTgt spid="3">
                                            <p:txEl>
                                              <p:pRg st="9" end="9"/>
                                            </p:txEl>
                                          </p:spTgt>
                                        </p:tgtEl>
                                        <p:attrNameLst>
                                          <p:attrName>style.visibility</p:attrName>
                                        </p:attrNameLst>
                                      </p:cBhvr>
                                      <p:to>
                                        <p:strVal val="visible"/>
                                      </p:to>
                                    </p:set>
                                    <p:animEffect transition="in" filter="wipe(down)">
                                      <p:cBhvr>
                                        <p:cTn id="125" dur="580">
                                          <p:stCondLst>
                                            <p:cond delay="0"/>
                                          </p:stCondLst>
                                        </p:cTn>
                                        <p:tgtEl>
                                          <p:spTgt spid="3">
                                            <p:txEl>
                                              <p:pRg st="9" end="9"/>
                                            </p:txEl>
                                          </p:spTgt>
                                        </p:tgtEl>
                                      </p:cBhvr>
                                    </p:animEffect>
                                    <p:anim calcmode="lin" valueType="num">
                                      <p:cBhvr>
                                        <p:cTn id="126"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txEl>
                                              <p:pRg st="9" end="9"/>
                                            </p:txEl>
                                          </p:spTgt>
                                        </p:tgtEl>
                                      </p:cBhvr>
                                      <p:to x="100000" y="60000"/>
                                    </p:animScale>
                                    <p:animScale>
                                      <p:cBhvr>
                                        <p:cTn id="132" dur="166" decel="50000">
                                          <p:stCondLst>
                                            <p:cond delay="676"/>
                                          </p:stCondLst>
                                        </p:cTn>
                                        <p:tgtEl>
                                          <p:spTgt spid="3">
                                            <p:txEl>
                                              <p:pRg st="9" end="9"/>
                                            </p:txEl>
                                          </p:spTgt>
                                        </p:tgtEl>
                                      </p:cBhvr>
                                      <p:to x="100000" y="100000"/>
                                    </p:animScale>
                                    <p:animScale>
                                      <p:cBhvr>
                                        <p:cTn id="133" dur="26">
                                          <p:stCondLst>
                                            <p:cond delay="1312"/>
                                          </p:stCondLst>
                                        </p:cTn>
                                        <p:tgtEl>
                                          <p:spTgt spid="3">
                                            <p:txEl>
                                              <p:pRg st="9" end="9"/>
                                            </p:txEl>
                                          </p:spTgt>
                                        </p:tgtEl>
                                      </p:cBhvr>
                                      <p:to x="100000" y="80000"/>
                                    </p:animScale>
                                    <p:animScale>
                                      <p:cBhvr>
                                        <p:cTn id="134" dur="166" decel="50000">
                                          <p:stCondLst>
                                            <p:cond delay="1338"/>
                                          </p:stCondLst>
                                        </p:cTn>
                                        <p:tgtEl>
                                          <p:spTgt spid="3">
                                            <p:txEl>
                                              <p:pRg st="9" end="9"/>
                                            </p:txEl>
                                          </p:spTgt>
                                        </p:tgtEl>
                                      </p:cBhvr>
                                      <p:to x="100000" y="100000"/>
                                    </p:animScale>
                                    <p:animScale>
                                      <p:cBhvr>
                                        <p:cTn id="135" dur="26">
                                          <p:stCondLst>
                                            <p:cond delay="1642"/>
                                          </p:stCondLst>
                                        </p:cTn>
                                        <p:tgtEl>
                                          <p:spTgt spid="3">
                                            <p:txEl>
                                              <p:pRg st="9" end="9"/>
                                            </p:txEl>
                                          </p:spTgt>
                                        </p:tgtEl>
                                      </p:cBhvr>
                                      <p:to x="100000" y="90000"/>
                                    </p:animScale>
                                    <p:animScale>
                                      <p:cBhvr>
                                        <p:cTn id="136" dur="166" decel="50000">
                                          <p:stCondLst>
                                            <p:cond delay="1668"/>
                                          </p:stCondLst>
                                        </p:cTn>
                                        <p:tgtEl>
                                          <p:spTgt spid="3">
                                            <p:txEl>
                                              <p:pRg st="9" end="9"/>
                                            </p:txEl>
                                          </p:spTgt>
                                        </p:tgtEl>
                                      </p:cBhvr>
                                      <p:to x="100000" y="100000"/>
                                    </p:animScale>
                                    <p:animScale>
                                      <p:cBhvr>
                                        <p:cTn id="137" dur="26">
                                          <p:stCondLst>
                                            <p:cond delay="1808"/>
                                          </p:stCondLst>
                                        </p:cTn>
                                        <p:tgtEl>
                                          <p:spTgt spid="3">
                                            <p:txEl>
                                              <p:pRg st="9" end="9"/>
                                            </p:txEl>
                                          </p:spTgt>
                                        </p:tgtEl>
                                      </p:cBhvr>
                                      <p:to x="100000" y="95000"/>
                                    </p:animScale>
                                    <p:animScale>
                                      <p:cBhvr>
                                        <p:cTn id="138" dur="166" decel="50000">
                                          <p:stCondLst>
                                            <p:cond delay="1834"/>
                                          </p:stCondLst>
                                        </p:cTn>
                                        <p:tgtEl>
                                          <p:spTgt spid="3">
                                            <p:txEl>
                                              <p:pRg st="9" end="9"/>
                                            </p:txEl>
                                          </p:spTgt>
                                        </p:tgtEl>
                                      </p:cBhvr>
                                      <p:to x="100000" y="100000"/>
                                    </p:animScale>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nodeType="clickEffect">
                                  <p:stCondLst>
                                    <p:cond delay="0"/>
                                  </p:stCondLst>
                                  <p:childTnLst>
                                    <p:set>
                                      <p:cBhvr>
                                        <p:cTn id="142" dur="1" fill="hold">
                                          <p:stCondLst>
                                            <p:cond delay="0"/>
                                          </p:stCondLst>
                                        </p:cTn>
                                        <p:tgtEl>
                                          <p:spTgt spid="3">
                                            <p:txEl>
                                              <p:pRg st="10" end="10"/>
                                            </p:txEl>
                                          </p:spTgt>
                                        </p:tgtEl>
                                        <p:attrNameLst>
                                          <p:attrName>style.visibility</p:attrName>
                                        </p:attrNameLst>
                                      </p:cBhvr>
                                      <p:to>
                                        <p:strVal val="visible"/>
                                      </p:to>
                                    </p:set>
                                    <p:animEffect transition="in" filter="wipe(down)">
                                      <p:cBhvr>
                                        <p:cTn id="143" dur="580">
                                          <p:stCondLst>
                                            <p:cond delay="0"/>
                                          </p:stCondLst>
                                        </p:cTn>
                                        <p:tgtEl>
                                          <p:spTgt spid="3">
                                            <p:txEl>
                                              <p:pRg st="10" end="10"/>
                                            </p:txEl>
                                          </p:spTgt>
                                        </p:tgtEl>
                                      </p:cBhvr>
                                    </p:animEffect>
                                    <p:anim calcmode="lin" valueType="num">
                                      <p:cBhvr>
                                        <p:cTn id="14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3">
                                            <p:txEl>
                                              <p:pRg st="10" end="10"/>
                                            </p:txEl>
                                          </p:spTgt>
                                        </p:tgtEl>
                                      </p:cBhvr>
                                      <p:to x="100000" y="60000"/>
                                    </p:animScale>
                                    <p:animScale>
                                      <p:cBhvr>
                                        <p:cTn id="150" dur="166" decel="50000">
                                          <p:stCondLst>
                                            <p:cond delay="676"/>
                                          </p:stCondLst>
                                        </p:cTn>
                                        <p:tgtEl>
                                          <p:spTgt spid="3">
                                            <p:txEl>
                                              <p:pRg st="10" end="10"/>
                                            </p:txEl>
                                          </p:spTgt>
                                        </p:tgtEl>
                                      </p:cBhvr>
                                      <p:to x="100000" y="100000"/>
                                    </p:animScale>
                                    <p:animScale>
                                      <p:cBhvr>
                                        <p:cTn id="151" dur="26">
                                          <p:stCondLst>
                                            <p:cond delay="1312"/>
                                          </p:stCondLst>
                                        </p:cTn>
                                        <p:tgtEl>
                                          <p:spTgt spid="3">
                                            <p:txEl>
                                              <p:pRg st="10" end="10"/>
                                            </p:txEl>
                                          </p:spTgt>
                                        </p:tgtEl>
                                      </p:cBhvr>
                                      <p:to x="100000" y="80000"/>
                                    </p:animScale>
                                    <p:animScale>
                                      <p:cBhvr>
                                        <p:cTn id="152" dur="166" decel="50000">
                                          <p:stCondLst>
                                            <p:cond delay="1338"/>
                                          </p:stCondLst>
                                        </p:cTn>
                                        <p:tgtEl>
                                          <p:spTgt spid="3">
                                            <p:txEl>
                                              <p:pRg st="10" end="10"/>
                                            </p:txEl>
                                          </p:spTgt>
                                        </p:tgtEl>
                                      </p:cBhvr>
                                      <p:to x="100000" y="100000"/>
                                    </p:animScale>
                                    <p:animScale>
                                      <p:cBhvr>
                                        <p:cTn id="153" dur="26">
                                          <p:stCondLst>
                                            <p:cond delay="1642"/>
                                          </p:stCondLst>
                                        </p:cTn>
                                        <p:tgtEl>
                                          <p:spTgt spid="3">
                                            <p:txEl>
                                              <p:pRg st="10" end="10"/>
                                            </p:txEl>
                                          </p:spTgt>
                                        </p:tgtEl>
                                      </p:cBhvr>
                                      <p:to x="100000" y="90000"/>
                                    </p:animScale>
                                    <p:animScale>
                                      <p:cBhvr>
                                        <p:cTn id="154" dur="166" decel="50000">
                                          <p:stCondLst>
                                            <p:cond delay="1668"/>
                                          </p:stCondLst>
                                        </p:cTn>
                                        <p:tgtEl>
                                          <p:spTgt spid="3">
                                            <p:txEl>
                                              <p:pRg st="10" end="10"/>
                                            </p:txEl>
                                          </p:spTgt>
                                        </p:tgtEl>
                                      </p:cBhvr>
                                      <p:to x="100000" y="100000"/>
                                    </p:animScale>
                                    <p:animScale>
                                      <p:cBhvr>
                                        <p:cTn id="155" dur="26">
                                          <p:stCondLst>
                                            <p:cond delay="1808"/>
                                          </p:stCondLst>
                                        </p:cTn>
                                        <p:tgtEl>
                                          <p:spTgt spid="3">
                                            <p:txEl>
                                              <p:pRg st="10" end="10"/>
                                            </p:txEl>
                                          </p:spTgt>
                                        </p:tgtEl>
                                      </p:cBhvr>
                                      <p:to x="100000" y="95000"/>
                                    </p:animScale>
                                    <p:animScale>
                                      <p:cBhvr>
                                        <p:cTn id="156" dur="166" decel="50000">
                                          <p:stCondLst>
                                            <p:cond delay="1834"/>
                                          </p:stCondLst>
                                        </p:cTn>
                                        <p:tgtEl>
                                          <p:spTgt spid="3">
                                            <p:txEl>
                                              <p:pRg st="10" end="10"/>
                                            </p:txEl>
                                          </p:spTgt>
                                        </p:tgtEl>
                                      </p:cBhvr>
                                      <p:to x="100000" y="100000"/>
                                    </p:animScale>
                                  </p:childTnLst>
                                </p:cTn>
                              </p:par>
                            </p:childTnLst>
                          </p:cTn>
                        </p:par>
                      </p:childTnLst>
                    </p:cTn>
                  </p:par>
                  <p:par>
                    <p:cTn id="157" fill="hold">
                      <p:stCondLst>
                        <p:cond delay="indefinite"/>
                      </p:stCondLst>
                      <p:childTnLst>
                        <p:par>
                          <p:cTn id="158" fill="hold">
                            <p:stCondLst>
                              <p:cond delay="0"/>
                            </p:stCondLst>
                            <p:childTnLst>
                              <p:par>
                                <p:cTn id="159" presetID="26" presetClass="entr" presetSubtype="0" fill="hold" nodeType="clickEffect">
                                  <p:stCondLst>
                                    <p:cond delay="0"/>
                                  </p:stCondLst>
                                  <p:childTnLst>
                                    <p:set>
                                      <p:cBhvr>
                                        <p:cTn id="160" dur="1" fill="hold">
                                          <p:stCondLst>
                                            <p:cond delay="0"/>
                                          </p:stCondLst>
                                        </p:cTn>
                                        <p:tgtEl>
                                          <p:spTgt spid="3">
                                            <p:txEl>
                                              <p:pRg st="11" end="11"/>
                                            </p:txEl>
                                          </p:spTgt>
                                        </p:tgtEl>
                                        <p:attrNameLst>
                                          <p:attrName>style.visibility</p:attrName>
                                        </p:attrNameLst>
                                      </p:cBhvr>
                                      <p:to>
                                        <p:strVal val="visible"/>
                                      </p:to>
                                    </p:set>
                                    <p:animEffect transition="in" filter="wipe(down)">
                                      <p:cBhvr>
                                        <p:cTn id="161" dur="580">
                                          <p:stCondLst>
                                            <p:cond delay="0"/>
                                          </p:stCondLst>
                                        </p:cTn>
                                        <p:tgtEl>
                                          <p:spTgt spid="3">
                                            <p:txEl>
                                              <p:pRg st="11" end="11"/>
                                            </p:txEl>
                                          </p:spTgt>
                                        </p:tgtEl>
                                      </p:cBhvr>
                                    </p:animEffect>
                                    <p:anim calcmode="lin" valueType="num">
                                      <p:cBhvr>
                                        <p:cTn id="162"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3">
                                            <p:txEl>
                                              <p:pRg st="11" end="11"/>
                                            </p:txEl>
                                          </p:spTgt>
                                        </p:tgtEl>
                                      </p:cBhvr>
                                      <p:to x="100000" y="60000"/>
                                    </p:animScale>
                                    <p:animScale>
                                      <p:cBhvr>
                                        <p:cTn id="168" dur="166" decel="50000">
                                          <p:stCondLst>
                                            <p:cond delay="676"/>
                                          </p:stCondLst>
                                        </p:cTn>
                                        <p:tgtEl>
                                          <p:spTgt spid="3">
                                            <p:txEl>
                                              <p:pRg st="11" end="11"/>
                                            </p:txEl>
                                          </p:spTgt>
                                        </p:tgtEl>
                                      </p:cBhvr>
                                      <p:to x="100000" y="100000"/>
                                    </p:animScale>
                                    <p:animScale>
                                      <p:cBhvr>
                                        <p:cTn id="169" dur="26">
                                          <p:stCondLst>
                                            <p:cond delay="1312"/>
                                          </p:stCondLst>
                                        </p:cTn>
                                        <p:tgtEl>
                                          <p:spTgt spid="3">
                                            <p:txEl>
                                              <p:pRg st="11" end="11"/>
                                            </p:txEl>
                                          </p:spTgt>
                                        </p:tgtEl>
                                      </p:cBhvr>
                                      <p:to x="100000" y="80000"/>
                                    </p:animScale>
                                    <p:animScale>
                                      <p:cBhvr>
                                        <p:cTn id="170" dur="166" decel="50000">
                                          <p:stCondLst>
                                            <p:cond delay="1338"/>
                                          </p:stCondLst>
                                        </p:cTn>
                                        <p:tgtEl>
                                          <p:spTgt spid="3">
                                            <p:txEl>
                                              <p:pRg st="11" end="11"/>
                                            </p:txEl>
                                          </p:spTgt>
                                        </p:tgtEl>
                                      </p:cBhvr>
                                      <p:to x="100000" y="100000"/>
                                    </p:animScale>
                                    <p:animScale>
                                      <p:cBhvr>
                                        <p:cTn id="171" dur="26">
                                          <p:stCondLst>
                                            <p:cond delay="1642"/>
                                          </p:stCondLst>
                                        </p:cTn>
                                        <p:tgtEl>
                                          <p:spTgt spid="3">
                                            <p:txEl>
                                              <p:pRg st="11" end="11"/>
                                            </p:txEl>
                                          </p:spTgt>
                                        </p:tgtEl>
                                      </p:cBhvr>
                                      <p:to x="100000" y="90000"/>
                                    </p:animScale>
                                    <p:animScale>
                                      <p:cBhvr>
                                        <p:cTn id="172" dur="166" decel="50000">
                                          <p:stCondLst>
                                            <p:cond delay="1668"/>
                                          </p:stCondLst>
                                        </p:cTn>
                                        <p:tgtEl>
                                          <p:spTgt spid="3">
                                            <p:txEl>
                                              <p:pRg st="11" end="11"/>
                                            </p:txEl>
                                          </p:spTgt>
                                        </p:tgtEl>
                                      </p:cBhvr>
                                      <p:to x="100000" y="100000"/>
                                    </p:animScale>
                                    <p:animScale>
                                      <p:cBhvr>
                                        <p:cTn id="173" dur="26">
                                          <p:stCondLst>
                                            <p:cond delay="1808"/>
                                          </p:stCondLst>
                                        </p:cTn>
                                        <p:tgtEl>
                                          <p:spTgt spid="3">
                                            <p:txEl>
                                              <p:pRg st="11" end="11"/>
                                            </p:txEl>
                                          </p:spTgt>
                                        </p:tgtEl>
                                      </p:cBhvr>
                                      <p:to x="100000" y="95000"/>
                                    </p:animScale>
                                    <p:animScale>
                                      <p:cBhvr>
                                        <p:cTn id="174" dur="166" decel="50000">
                                          <p:stCondLst>
                                            <p:cond delay="1834"/>
                                          </p:stCondLst>
                                        </p:cTn>
                                        <p:tgtEl>
                                          <p:spTgt spid="3">
                                            <p:txEl>
                                              <p:pRg st="11" end="11"/>
                                            </p:tx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nodeType="clickEffect">
                                  <p:stCondLst>
                                    <p:cond delay="0"/>
                                  </p:stCondLst>
                                  <p:childTnLst>
                                    <p:set>
                                      <p:cBhvr>
                                        <p:cTn id="178" dur="1" fill="hold">
                                          <p:stCondLst>
                                            <p:cond delay="0"/>
                                          </p:stCondLst>
                                        </p:cTn>
                                        <p:tgtEl>
                                          <p:spTgt spid="1026"/>
                                        </p:tgtEl>
                                        <p:attrNameLst>
                                          <p:attrName>style.visibility</p:attrName>
                                        </p:attrNameLst>
                                      </p:cBhvr>
                                      <p:to>
                                        <p:strVal val="visible"/>
                                      </p:to>
                                    </p:set>
                                    <p:anim calcmode="lin" valueType="num">
                                      <p:cBhvr>
                                        <p:cTn id="179" dur="500" fill="hold"/>
                                        <p:tgtEl>
                                          <p:spTgt spid="1026"/>
                                        </p:tgtEl>
                                        <p:attrNameLst>
                                          <p:attrName>ppt_w</p:attrName>
                                        </p:attrNameLst>
                                      </p:cBhvr>
                                      <p:tavLst>
                                        <p:tav tm="0">
                                          <p:val>
                                            <p:fltVal val="0"/>
                                          </p:val>
                                        </p:tav>
                                        <p:tav tm="100000">
                                          <p:val>
                                            <p:strVal val="#ppt_w"/>
                                          </p:val>
                                        </p:tav>
                                      </p:tavLst>
                                    </p:anim>
                                    <p:anim calcmode="lin" valueType="num">
                                      <p:cBhvr>
                                        <p:cTn id="180" dur="500" fill="hold"/>
                                        <p:tgtEl>
                                          <p:spTgt spid="1026"/>
                                        </p:tgtEl>
                                        <p:attrNameLst>
                                          <p:attrName>ppt_h</p:attrName>
                                        </p:attrNameLst>
                                      </p:cBhvr>
                                      <p:tavLst>
                                        <p:tav tm="0">
                                          <p:val>
                                            <p:fltVal val="0"/>
                                          </p:val>
                                        </p:tav>
                                        <p:tav tm="100000">
                                          <p:val>
                                            <p:strVal val="#ppt_h"/>
                                          </p:val>
                                        </p:tav>
                                      </p:tavLst>
                                    </p:anim>
                                    <p:animEffect transition="in" filter="fade">
                                      <p:cBhvr>
                                        <p:cTn id="18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5448"/>
            <a:ext cx="8640960" cy="1252728"/>
          </a:xfrm>
        </p:spPr>
        <p:txBody>
          <a:bodyPr/>
          <a:lstStyle/>
          <a:p>
            <a:pPr algn="ctr"/>
            <a:r>
              <a:rPr lang="sr-Latn-CS" i="1" dirty="0" smtClean="0">
                <a:solidFill>
                  <a:srgbClr val="0070C0"/>
                </a:solidFill>
                <a:latin typeface="Calibri" pitchFamily="34" charset="0"/>
                <a:cs typeface="Calibri" pitchFamily="34" charset="0"/>
              </a:rPr>
              <a:t>Elementi elektromotornih pogona</a:t>
            </a:r>
            <a:endParaRPr lang="en-GB" i="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251520" y="1700808"/>
            <a:ext cx="8424936" cy="4752527"/>
          </a:xfrm>
        </p:spPr>
        <p:txBody>
          <a:bodyPr>
            <a:normAutofit/>
          </a:bodyPr>
          <a:lstStyle/>
          <a:p>
            <a:pPr marL="825246" indent="-742950" algn="just">
              <a:buFont typeface="Wingdings" pitchFamily="2" charset="2"/>
              <a:buChar char="§"/>
            </a:pPr>
            <a:r>
              <a:rPr lang="sr-Latn-CS" dirty="0" smtClean="0">
                <a:latin typeface="Calibri" pitchFamily="34" charset="0"/>
                <a:cs typeface="Calibri" pitchFamily="34" charset="0"/>
              </a:rPr>
              <a:t>Osnovni elementi elektromotornih pogona su:</a:t>
            </a:r>
          </a:p>
          <a:p>
            <a:pPr marL="1117854" lvl="1" indent="-742950">
              <a:buFont typeface="Wingdings" pitchFamily="2" charset="2"/>
              <a:buChar char="v"/>
            </a:pPr>
            <a:r>
              <a:rPr lang="sr-Latn-CS" dirty="0" smtClean="0">
                <a:latin typeface="Calibri" pitchFamily="34" charset="0"/>
                <a:cs typeface="Calibri" pitchFamily="34" charset="0"/>
              </a:rPr>
              <a:t>E</a:t>
            </a:r>
            <a:r>
              <a:rPr lang="vi-VN" dirty="0" smtClean="0">
                <a:latin typeface="Calibri" pitchFamily="34" charset="0"/>
                <a:cs typeface="Calibri" pitchFamily="34" charset="0"/>
              </a:rPr>
              <a:t>lektromotori, </a:t>
            </a:r>
            <a:endParaRPr lang="sr-Latn-CS" dirty="0" smtClean="0">
              <a:latin typeface="Calibri" pitchFamily="34" charset="0"/>
              <a:cs typeface="Calibri" pitchFamily="34" charset="0"/>
            </a:endParaRPr>
          </a:p>
          <a:p>
            <a:pPr marL="1117854" lvl="1" indent="-742950">
              <a:buFont typeface="Wingdings" pitchFamily="2" charset="2"/>
              <a:buChar char="v"/>
            </a:pPr>
            <a:r>
              <a:rPr lang="sr-Latn-CS" dirty="0" smtClean="0">
                <a:latin typeface="Calibri" pitchFamily="34" charset="0"/>
                <a:cs typeface="Calibri" pitchFamily="34" charset="0"/>
              </a:rPr>
              <a:t>R</a:t>
            </a:r>
            <a:r>
              <a:rPr lang="vi-VN" dirty="0" smtClean="0">
                <a:latin typeface="Calibri" pitchFamily="34" charset="0"/>
                <a:cs typeface="Calibri" pitchFamily="34" charset="0"/>
              </a:rPr>
              <a:t>adni mehanizmi, </a:t>
            </a:r>
            <a:endParaRPr lang="sr-Latn-CS" dirty="0" smtClean="0">
              <a:latin typeface="Calibri" pitchFamily="34" charset="0"/>
              <a:cs typeface="Calibri" pitchFamily="34" charset="0"/>
            </a:endParaRPr>
          </a:p>
          <a:p>
            <a:pPr marL="1117854" lvl="1" indent="-742950">
              <a:buFont typeface="Wingdings" pitchFamily="2" charset="2"/>
              <a:buChar char="v"/>
            </a:pPr>
            <a:r>
              <a:rPr lang="sr-Latn-CS" dirty="0" smtClean="0">
                <a:latin typeface="Calibri" pitchFamily="34" charset="0"/>
                <a:cs typeface="Calibri" pitchFamily="34" charset="0"/>
              </a:rPr>
              <a:t>Sprežni elementi između elektromotora i radnog mehanizma</a:t>
            </a:r>
          </a:p>
          <a:p>
            <a:pPr>
              <a:buNone/>
            </a:pPr>
            <a:endParaRPr lang="en-GB" dirty="0"/>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5</a:t>
            </a:fld>
            <a:endParaRPr lang="en-GB"/>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5" dur="500"/>
                                        <p:tgtEl>
                                          <p:spTgt spid="3">
                                            <p:txEl>
                                              <p:pRg st="1" end="1"/>
                                            </p:txEl>
                                          </p:spTgt>
                                        </p:tgtEl>
                                      </p:cBhvr>
                                    </p:animEffect>
                                  </p:childTnLst>
                                </p:cTn>
                              </p:par>
                              <p:par>
                                <p:cTn id="16" presetID="49" presetClass="entr" presetSubtype="0" decel="10000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1" dur="500"/>
                                        <p:tgtEl>
                                          <p:spTgt spid="3">
                                            <p:txEl>
                                              <p:pRg st="2" end="2"/>
                                            </p:txEl>
                                          </p:spTgt>
                                        </p:tgtEl>
                                      </p:cBhvr>
                                    </p:animEffect>
                                  </p:childTnLst>
                                </p:cTn>
                              </p:par>
                              <p:par>
                                <p:cTn id="22" presetID="49" presetClass="entr" presetSubtype="0" decel="10000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8496944" cy="4752527"/>
          </a:xfrm>
        </p:spPr>
        <p:txBody>
          <a:bodyPr>
            <a:normAutofit/>
          </a:bodyPr>
          <a:lstStyle/>
          <a:p>
            <a:r>
              <a:rPr lang="en-GB" sz="2800" dirty="0" err="1" smtClean="0">
                <a:latin typeface="Calibri" pitchFamily="34" charset="0"/>
                <a:cs typeface="Calibri" pitchFamily="34" charset="0"/>
              </a:rPr>
              <a:t>Buka</a:t>
            </a:r>
            <a:r>
              <a:rPr lang="en-GB" sz="2800" dirty="0" smtClean="0">
                <a:latin typeface="Calibri" pitchFamily="34" charset="0"/>
                <a:cs typeface="Calibri" pitchFamily="34" charset="0"/>
              </a:rPr>
              <a:t> je </a:t>
            </a:r>
            <a:r>
              <a:rPr lang="en-GB" sz="2800" dirty="0" err="1" smtClean="0">
                <a:latin typeface="Calibri" pitchFamily="34" charset="0"/>
                <a:cs typeface="Calibri" pitchFamily="34" charset="0"/>
              </a:rPr>
              <a:t>postala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jedan</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od</a:t>
            </a:r>
            <a:r>
              <a:rPr lang="sr-Latn-CS" sz="2800" dirty="0" smtClean="0">
                <a:latin typeface="Calibri" pitchFamily="34" charset="0"/>
                <a:cs typeface="Calibri" pitchFamily="34" charset="0"/>
              </a:rPr>
              <a:t> </a:t>
            </a:r>
            <a:r>
              <a:rPr lang="en-GB" sz="2800" dirty="0" err="1" smtClean="0">
                <a:latin typeface="Calibri" pitchFamily="34" charset="0"/>
                <a:cs typeface="Calibri" pitchFamily="34" charset="0"/>
              </a:rPr>
              <a:t>glavnih</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zaga</a:t>
            </a:r>
            <a:r>
              <a:rPr lang="sr-Latn-CS" sz="2800" dirty="0" smtClean="0">
                <a:latin typeface="Calibri" pitchFamily="34" charset="0"/>
                <a:cs typeface="Calibri" pitchFamily="34" charset="0"/>
              </a:rPr>
              <a:t>đivača životne i radne sredine.</a:t>
            </a:r>
          </a:p>
          <a:p>
            <a:endParaRPr lang="sr-Latn-CS" sz="500" dirty="0" smtClean="0">
              <a:latin typeface="Calibri" pitchFamily="34" charset="0"/>
              <a:cs typeface="Calibri" pitchFamily="34" charset="0"/>
            </a:endParaRPr>
          </a:p>
          <a:p>
            <a:r>
              <a:rPr lang="sr-Latn-CS" sz="2800" dirty="0" smtClean="0">
                <a:latin typeface="Calibri" pitchFamily="34" charset="0"/>
                <a:cs typeface="Calibri" pitchFamily="34" charset="0"/>
              </a:rPr>
              <a:t>Zbog toga je neophodno upoznati se sa svim rizicima koje ona nosi.</a:t>
            </a:r>
          </a:p>
          <a:p>
            <a:pPr>
              <a:buNone/>
            </a:pPr>
            <a:endParaRPr lang="en-GB" dirty="0"/>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6</a:t>
            </a:fld>
            <a:endParaRPr lang="en-GB"/>
          </a:p>
        </p:txBody>
      </p:sp>
      <p:sp>
        <p:nvSpPr>
          <p:cNvPr id="6" name="Title 5"/>
          <p:cNvSpPr>
            <a:spLocks noGrp="1"/>
          </p:cNvSpPr>
          <p:nvPr>
            <p:ph type="title"/>
          </p:nvPr>
        </p:nvSpPr>
        <p:spPr/>
        <p:txBody>
          <a:bodyPr/>
          <a:lstStyle/>
          <a:p>
            <a:pPr algn="ctr"/>
            <a:r>
              <a:rPr lang="sr-Latn-CS" dirty="0" smtClean="0">
                <a:solidFill>
                  <a:srgbClr val="00B050"/>
                </a:solidFill>
              </a:rPr>
              <a:t>Buka</a:t>
            </a:r>
            <a:endParaRPr lang="en-GB" dirty="0">
              <a:solidFill>
                <a:srgbClr val="00B050"/>
              </a:solidFill>
            </a:endParaRPr>
          </a:p>
        </p:txBody>
      </p:sp>
      <p:pic>
        <p:nvPicPr>
          <p:cNvPr id="7" name="Picture 3"/>
          <p:cNvPicPr>
            <a:picLocks noChangeAspect="1" noChangeArrowheads="1"/>
          </p:cNvPicPr>
          <p:nvPr/>
        </p:nvPicPr>
        <p:blipFill>
          <a:blip r:embed="rId2" cstate="print"/>
          <a:srcRect/>
          <a:stretch>
            <a:fillRect/>
          </a:stretch>
        </p:blipFill>
        <p:spPr bwMode="auto">
          <a:xfrm>
            <a:off x="3779912" y="3501008"/>
            <a:ext cx="3960440" cy="3047682"/>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7</a:t>
            </a:fld>
            <a:endParaRPr lang="en-GB"/>
          </a:p>
        </p:txBody>
      </p:sp>
      <p:sp>
        <p:nvSpPr>
          <p:cNvPr id="6" name="Title 5"/>
          <p:cNvSpPr>
            <a:spLocks noGrp="1"/>
          </p:cNvSpPr>
          <p:nvPr>
            <p:ph type="title"/>
          </p:nvPr>
        </p:nvSpPr>
        <p:spPr/>
        <p:txBody>
          <a:bodyPr/>
          <a:lstStyle/>
          <a:p>
            <a:pPr algn="ctr"/>
            <a:r>
              <a:rPr lang="sr-Latn-CS" dirty="0" smtClean="0">
                <a:solidFill>
                  <a:srgbClr val="00B050"/>
                </a:solidFill>
              </a:rPr>
              <a:t>Buka</a:t>
            </a:r>
            <a:endParaRPr lang="en-GB" dirty="0">
              <a:solidFill>
                <a:srgbClr val="00B050"/>
              </a:solidFill>
            </a:endParaRPr>
          </a:p>
        </p:txBody>
      </p:sp>
      <p:sp>
        <p:nvSpPr>
          <p:cNvPr id="7" name="Rounded Rectangle 6"/>
          <p:cNvSpPr/>
          <p:nvPr/>
        </p:nvSpPr>
        <p:spPr>
          <a:xfrm>
            <a:off x="323528" y="2060848"/>
            <a:ext cx="8352928" cy="115212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11560" y="2060848"/>
            <a:ext cx="7848872" cy="1231106"/>
          </a:xfrm>
          <a:prstGeom prst="rect">
            <a:avLst/>
          </a:prstGeom>
          <a:noFill/>
        </p:spPr>
        <p:txBody>
          <a:bodyPr wrap="square" rtlCol="0">
            <a:spAutoFit/>
          </a:bodyPr>
          <a:lstStyle/>
          <a:p>
            <a:pPr algn="ctr"/>
            <a:r>
              <a:rPr lang="en-GB" sz="2800" dirty="0" err="1" smtClean="0">
                <a:latin typeface="Calibri" pitchFamily="34" charset="0"/>
                <a:cs typeface="Calibri" pitchFamily="34" charset="0"/>
              </a:rPr>
              <a:t>Izvori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buke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moraju</a:t>
            </a:r>
            <a:r>
              <a:rPr lang="en-GB" sz="2800" dirty="0" smtClean="0">
                <a:latin typeface="Calibri" pitchFamily="34" charset="0"/>
                <a:cs typeface="Calibri" pitchFamily="34" charset="0"/>
              </a:rPr>
              <a:t> se </a:t>
            </a:r>
            <a:r>
              <a:rPr lang="en-GB" sz="2800" dirty="0" err="1" smtClean="0">
                <a:latin typeface="Calibri" pitchFamily="34" charset="0"/>
                <a:cs typeface="Calibri" pitchFamily="34" charset="0"/>
              </a:rPr>
              <a: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održavati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tako</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da</a:t>
            </a:r>
            <a:r>
              <a:rPr lang="en-GB" sz="2800" dirty="0" smtClean="0">
                <a:latin typeface="Calibri" pitchFamily="34" charset="0"/>
                <a:cs typeface="Calibri" pitchFamily="34" charset="0"/>
              </a:rPr>
              <a:t> ne </a:t>
            </a:r>
            <a:r>
              <a:rPr lang="en-GB" sz="2800" dirty="0" err="1" smtClean="0">
                <a:latin typeface="Calibri" pitchFamily="34" charset="0"/>
                <a:cs typeface="Calibri" pitchFamily="34" charset="0"/>
              </a:rPr>
              <a:t>prelaze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dozvoljeni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nivo</a:t>
            </a:r>
            <a:r>
              <a:rPr lang="en-GB" sz="2800" dirty="0" smtClean="0">
                <a:latin typeface="Calibri" pitchFamily="34" charset="0"/>
                <a:cs typeface="Calibri" pitchFamily="34" charset="0"/>
              </a:rPr>
              <a:t> u </a:t>
            </a:r>
            <a:r>
              <a:rPr lang="en-GB" sz="2800" dirty="0" err="1" smtClean="0">
                <a:latin typeface="Calibri" pitchFamily="34" charset="0"/>
                <a:cs typeface="Calibri" pitchFamily="34" charset="0"/>
              </a:rPr>
              <a:t>sredini</a:t>
            </a:r>
            <a:r>
              <a:rPr lang="en-GB" sz="2800" dirty="0" smtClean="0">
                <a:latin typeface="Calibri" pitchFamily="34" charset="0"/>
                <a:cs typeface="Calibri" pitchFamily="34" charset="0"/>
              </a:rPr>
              <a:t> u </a:t>
            </a:r>
            <a:r>
              <a:rPr lang="en-GB" sz="2800" dirty="0" err="1" smtClean="0">
                <a:latin typeface="Calibri" pitchFamily="34" charset="0"/>
                <a:cs typeface="Calibri" pitchFamily="34" charset="0"/>
              </a:rPr>
              <a:t>kojoj</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čov</a:t>
            </a:r>
            <a:r>
              <a:rPr lang="sr-Latn-CS" sz="2800" dirty="0" smtClean="0">
                <a:latin typeface="Calibri" pitchFamily="34" charset="0"/>
                <a:cs typeface="Calibri" pitchFamily="34" charset="0"/>
              </a:rPr>
              <a:t>j</a:t>
            </a:r>
            <a:r>
              <a:rPr lang="en-GB" sz="2800" dirty="0" err="1" smtClean="0">
                <a:latin typeface="Calibri" pitchFamily="34" charset="0"/>
                <a:cs typeface="Calibri" pitchFamily="34" charset="0"/>
              </a:rPr>
              <a:t>ek</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boravi</a:t>
            </a:r>
            <a:r>
              <a:rPr lang="sr-Latn-CS" sz="2800" dirty="0" smtClean="0">
                <a:latin typeface="Calibri" pitchFamily="34" charset="0"/>
                <a:cs typeface="Calibri" pitchFamily="34" charset="0"/>
              </a:rPr>
              <a:t>!</a:t>
            </a:r>
            <a:r>
              <a:rPr lang="en-GB" sz="2800" dirty="0" smtClean="0">
                <a:latin typeface="Calibri" pitchFamily="34" charset="0"/>
                <a:cs typeface="Calibri" pitchFamily="34" charset="0"/>
              </a:rPr>
              <a:t> </a:t>
            </a:r>
            <a:endParaRPr lang="sr-Latn-CS" sz="2800" dirty="0" smtClean="0">
              <a:latin typeface="Calibri" pitchFamily="34" charset="0"/>
              <a:cs typeface="Calibri" pitchFamily="34" charset="0"/>
            </a:endParaRPr>
          </a:p>
          <a:p>
            <a:endParaRPr lang="en-GB" dirty="0"/>
          </a:p>
        </p:txBody>
      </p:sp>
      <p:sp>
        <p:nvSpPr>
          <p:cNvPr id="9" name="Rectangle 8"/>
          <p:cNvSpPr/>
          <p:nvPr/>
        </p:nvSpPr>
        <p:spPr>
          <a:xfrm>
            <a:off x="467544" y="3933056"/>
            <a:ext cx="8208912" cy="2304256"/>
          </a:xfrm>
          <a:prstGeom prst="rect">
            <a:avLst/>
          </a:prstGeom>
          <a:solidFill>
            <a:schemeClr val="accent4">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11560" y="3933057"/>
            <a:ext cx="7848872" cy="2349556"/>
          </a:xfrm>
          <a:prstGeom prst="rect">
            <a:avLst/>
          </a:prstGeom>
          <a:noFill/>
        </p:spPr>
        <p:txBody>
          <a:bodyPr wrap="square" rtlCol="0">
            <a:spAutoFit/>
          </a:bodyPr>
          <a:lstStyle/>
          <a:p>
            <a:pPr>
              <a:buFont typeface="Wingdings" pitchFamily="2" charset="2"/>
              <a:buChar char="§"/>
            </a:pPr>
            <a:endParaRPr lang="sr-Latn-CS" sz="200" dirty="0" smtClean="0">
              <a:latin typeface="Calibri" pitchFamily="34" charset="0"/>
              <a:cs typeface="Calibri" pitchFamily="34" charset="0"/>
            </a:endParaRPr>
          </a:p>
          <a:p>
            <a:pPr algn="ctr"/>
            <a:r>
              <a:rPr lang="en-GB" sz="2800" dirty="0" err="1" smtClean="0">
                <a:latin typeface="Calibri" pitchFamily="34" charset="0"/>
                <a:cs typeface="Calibri" pitchFamily="34" charset="0"/>
              </a:rPr>
              <a:t>Jedini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izuzetak</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kada</a:t>
            </a:r>
            <a:r>
              <a:rPr lang="en-GB" sz="2800" dirty="0" smtClean="0">
                <a:latin typeface="Calibri" pitchFamily="34" charset="0"/>
                <a:cs typeface="Calibri" pitchFamily="34" charset="0"/>
              </a:rPr>
              <a:t> se </a:t>
            </a:r>
            <a:r>
              <a:rPr lang="en-GB" sz="2800" dirty="0" err="1" smtClean="0">
                <a:latin typeface="Calibri" pitchFamily="34" charset="0"/>
                <a:cs typeface="Calibri" pitchFamily="34" charset="0"/>
              </a:rPr>
              <a:t>izvori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buke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mogu</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koristiti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iako</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proizvode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buku</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iznad</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dozvoljenog</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nivoa</a:t>
            </a:r>
            <a:r>
              <a:rPr lang="sr-Latn-CS" sz="2800" dirty="0" smtClean="0">
                <a:latin typeface="Calibri" pitchFamily="34" charset="0"/>
                <a:cs typeface="Calibri" pitchFamily="34" charset="0"/>
              </a:rPr>
              <a:t>, </a:t>
            </a:r>
            <a:r>
              <a:rPr lang="en-GB" sz="2800" dirty="0" err="1" smtClean="0">
                <a:latin typeface="Calibri" pitchFamily="34" charset="0"/>
                <a:cs typeface="Calibri" pitchFamily="34" charset="0"/>
              </a:rPr>
              <a:t>jeste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za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vr</a:t>
            </a:r>
            <a:r>
              <a:rPr lang="sr-Latn-CS" sz="2800" dirty="0" smtClean="0">
                <a:latin typeface="Calibri" pitchFamily="34" charset="0"/>
                <a:cs typeface="Calibri" pitchFamily="34" charset="0"/>
              </a:rPr>
              <a:t>ij</a:t>
            </a:r>
            <a:r>
              <a:rPr lang="en-GB" sz="2800" dirty="0" err="1" smtClean="0">
                <a:latin typeface="Calibri" pitchFamily="34" charset="0"/>
                <a:cs typeface="Calibri" pitchFamily="34" charset="0"/>
              </a:rPr>
              <a:t>eme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elementarnih</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drugih</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nepogoda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otklanjanja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kvarova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koji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mogu</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izazvati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veće</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štete</a:t>
            </a:r>
            <a:r>
              <a:rPr lang="sr-Latn-CS" sz="2800" dirty="0" smtClean="0">
                <a:latin typeface="Calibri" pitchFamily="34" charset="0"/>
                <a:cs typeface="Calibri" pitchFamily="34" charset="0"/>
              </a:rPr>
              <a:t>,</a:t>
            </a:r>
            <a:r>
              <a:rPr lang="en-GB" sz="2800" dirty="0" smtClean="0">
                <a:latin typeface="Calibri" pitchFamily="34" charset="0"/>
                <a:cs typeface="Calibri" pitchFamily="34" charset="0"/>
              </a:rPr>
              <a:t> o </a:t>
            </a:r>
            <a:r>
              <a:rPr lang="en-GB" sz="2800" dirty="0" err="1" smtClean="0">
                <a:latin typeface="Calibri" pitchFamily="34" charset="0"/>
                <a:cs typeface="Calibri" pitchFamily="34" charset="0"/>
              </a:rPr>
              <a:t>čemu</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korisnik</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mora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da</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obav</a:t>
            </a:r>
            <a:r>
              <a:rPr lang="sr-Latn-CS" sz="2800" dirty="0" smtClean="0">
                <a:latin typeface="Calibri" pitchFamily="34" charset="0"/>
                <a:cs typeface="Calibri" pitchFamily="34" charset="0"/>
              </a:rPr>
              <a:t>ij</a:t>
            </a:r>
            <a:r>
              <a:rPr lang="en-GB" sz="2800" dirty="0" err="1" smtClean="0">
                <a:latin typeface="Calibri" pitchFamily="34" charset="0"/>
                <a:cs typeface="Calibri" pitchFamily="34" charset="0"/>
              </a:rPr>
              <a:t>esti</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nadležnu</a:t>
            </a:r>
            <a:r>
              <a:rPr lang="en-GB" sz="2800" dirty="0" smtClean="0">
                <a:latin typeface="Calibri" pitchFamily="34" charset="0"/>
                <a:cs typeface="Calibri" pitchFamily="34" charset="0"/>
              </a:rPr>
              <a:t> </a:t>
            </a:r>
            <a:r>
              <a:rPr lang="en-GB" sz="2800" dirty="0" err="1" smtClean="0">
                <a:latin typeface="Calibri" pitchFamily="34" charset="0"/>
                <a:cs typeface="Calibri" pitchFamily="34" charset="0"/>
              </a:rPr>
              <a:t>komisiju</a:t>
            </a:r>
            <a:r>
              <a:rPr lang="en-GB" sz="2800" dirty="0" smtClean="0">
                <a:latin typeface="Calibri" pitchFamily="34" charset="0"/>
                <a:cs typeface="Calibri" pitchFamily="34" charset="0"/>
              </a:rPr>
              <a:t>.</a:t>
            </a:r>
            <a:endParaRPr lang="en-GB" sz="2800" dirty="0">
              <a:latin typeface="Calibri" pitchFamily="34" charset="0"/>
              <a:cs typeface="Calibri" pitchFamily="34"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2816"/>
            <a:ext cx="8676456" cy="4680519"/>
          </a:xfrm>
        </p:spPr>
        <p:txBody>
          <a:bodyPr>
            <a:normAutofit/>
          </a:bodyPr>
          <a:lstStyle/>
          <a:p>
            <a:pPr>
              <a:buFont typeface="Wingdings" pitchFamily="2" charset="2"/>
              <a:buChar char="§"/>
            </a:pPr>
            <a:r>
              <a:rPr lang="en-GB" dirty="0" err="1" smtClean="0">
                <a:latin typeface="Calibri" pitchFamily="34" charset="0"/>
                <a:cs typeface="Calibri" pitchFamily="34" charset="0"/>
              </a:rPr>
              <a:t>Uticaj</a:t>
            </a:r>
            <a:r>
              <a:rPr lang="en-GB" dirty="0" smtClean="0">
                <a:latin typeface="Calibri" pitchFamily="34" charset="0"/>
                <a:cs typeface="Calibri" pitchFamily="34" charset="0"/>
              </a:rPr>
              <a:t> </a:t>
            </a:r>
            <a:r>
              <a:rPr lang="en-GB" dirty="0" err="1" smtClean="0">
                <a:latin typeface="Calibri" pitchFamily="34" charset="0"/>
                <a:cs typeface="Calibri" pitchFamily="34" charset="0"/>
              </a:rPr>
              <a:t>buke</a:t>
            </a:r>
            <a:r>
              <a:rPr lang="en-GB" dirty="0" smtClean="0">
                <a:latin typeface="Calibri" pitchFamily="34" charset="0"/>
                <a:cs typeface="Calibri" pitchFamily="34" charset="0"/>
              </a:rPr>
              <a:t> </a:t>
            </a:r>
            <a:r>
              <a:rPr lang="en-GB" dirty="0" err="1" smtClean="0">
                <a:latin typeface="Calibri" pitchFamily="34" charset="0"/>
                <a:cs typeface="Calibri" pitchFamily="34" charset="0"/>
              </a:rPr>
              <a:t>na</a:t>
            </a:r>
            <a:r>
              <a:rPr lang="en-GB" dirty="0" smtClean="0">
                <a:latin typeface="Calibri" pitchFamily="34" charset="0"/>
                <a:cs typeface="Calibri" pitchFamily="34" charset="0"/>
              </a:rPr>
              <a:t> </a:t>
            </a:r>
            <a:r>
              <a:rPr lang="en-GB" dirty="0" err="1" smtClean="0">
                <a:latin typeface="Calibri" pitchFamily="34" charset="0"/>
                <a:cs typeface="Calibri" pitchFamily="34" charset="0"/>
              </a:rPr>
              <a:t>ljudski</a:t>
            </a:r>
            <a:r>
              <a:rPr lang="en-GB" dirty="0" smtClean="0">
                <a:latin typeface="Calibri" pitchFamily="34" charset="0"/>
                <a:cs typeface="Calibri" pitchFamily="34" charset="0"/>
              </a:rPr>
              <a:t> </a:t>
            </a:r>
            <a:r>
              <a:rPr lang="en-GB" dirty="0" err="1" smtClean="0">
                <a:latin typeface="Calibri" pitchFamily="34" charset="0"/>
                <a:cs typeface="Calibri" pitchFamily="34" charset="0"/>
              </a:rPr>
              <a:t>organizam</a:t>
            </a:r>
            <a:r>
              <a:rPr lang="en-GB" dirty="0" smtClean="0">
                <a:latin typeface="Calibri" pitchFamily="34" charset="0"/>
                <a:cs typeface="Calibri" pitchFamily="34" charset="0"/>
              </a:rPr>
              <a:t>:</a:t>
            </a:r>
          </a:p>
          <a:p>
            <a:pPr lvl="1">
              <a:buFont typeface="Wingdings" pitchFamily="2" charset="2"/>
              <a:buChar char="Ø"/>
            </a:pPr>
            <a:r>
              <a:rPr lang="en-GB" dirty="0" err="1" smtClean="0">
                <a:latin typeface="Calibri" pitchFamily="34" charset="0"/>
                <a:cs typeface="Calibri" pitchFamily="34" charset="0"/>
              </a:rPr>
              <a:t>izaziva</a:t>
            </a:r>
            <a:r>
              <a:rPr lang="en-GB" dirty="0" smtClean="0">
                <a:latin typeface="Calibri" pitchFamily="34" charset="0"/>
                <a:cs typeface="Calibri" pitchFamily="34" charset="0"/>
              </a:rPr>
              <a:t> </a:t>
            </a:r>
            <a:r>
              <a:rPr lang="en-GB" dirty="0" err="1" smtClean="0">
                <a:latin typeface="Calibri" pitchFamily="34" charset="0"/>
                <a:cs typeface="Calibri" pitchFamily="34" charset="0"/>
              </a:rPr>
              <a:t>psihičke</a:t>
            </a:r>
            <a:r>
              <a:rPr lang="en-GB" dirty="0" smtClean="0">
                <a:latin typeface="Calibri" pitchFamily="34" charset="0"/>
                <a:cs typeface="Calibri" pitchFamily="34" charset="0"/>
              </a:rPr>
              <a:t> </a:t>
            </a:r>
            <a:r>
              <a:rPr lang="en-GB" dirty="0" err="1" smtClean="0">
                <a:latin typeface="Calibri" pitchFamily="34" charset="0"/>
                <a:cs typeface="Calibri" pitchFamily="34" charset="0"/>
              </a:rPr>
              <a:t>reakcije</a:t>
            </a:r>
            <a:r>
              <a:rPr lang="sr-Latn-CS" dirty="0" smtClean="0">
                <a:latin typeface="Calibri" pitchFamily="34" charset="0"/>
                <a:cs typeface="Calibri" pitchFamily="34" charset="0"/>
              </a:rPr>
              <a:t>,</a:t>
            </a:r>
            <a:endParaRPr lang="en-GB" dirty="0" smtClean="0">
              <a:latin typeface="Calibri" pitchFamily="34" charset="0"/>
              <a:cs typeface="Calibri" pitchFamily="34" charset="0"/>
            </a:endParaRPr>
          </a:p>
          <a:p>
            <a:pPr lvl="1">
              <a:buFont typeface="Wingdings" pitchFamily="2" charset="2"/>
              <a:buChar char="Ø"/>
            </a:pPr>
            <a:r>
              <a:rPr lang="en-GB" dirty="0" err="1" smtClean="0">
                <a:latin typeface="Calibri" pitchFamily="34" charset="0"/>
                <a:cs typeface="Calibri" pitchFamily="34" charset="0"/>
              </a:rPr>
              <a:t>izaziva</a:t>
            </a:r>
            <a:r>
              <a:rPr lang="en-GB" dirty="0" smtClean="0">
                <a:latin typeface="Calibri" pitchFamily="34" charset="0"/>
                <a:cs typeface="Calibri" pitchFamily="34" charset="0"/>
              </a:rPr>
              <a:t> </a:t>
            </a:r>
            <a:r>
              <a:rPr lang="en-GB" dirty="0" err="1" smtClean="0">
                <a:latin typeface="Calibri" pitchFamily="34" charset="0"/>
                <a:cs typeface="Calibri" pitchFamily="34" charset="0"/>
              </a:rPr>
              <a:t>rastrojstvo</a:t>
            </a:r>
            <a:r>
              <a:rPr lang="en-GB" dirty="0" smtClean="0">
                <a:latin typeface="Calibri" pitchFamily="34" charset="0"/>
                <a:cs typeface="Calibri" pitchFamily="34" charset="0"/>
              </a:rPr>
              <a:t> </a:t>
            </a:r>
            <a:r>
              <a:rPr lang="en-GB" dirty="0" err="1" smtClean="0">
                <a:latin typeface="Calibri" pitchFamily="34" charset="0"/>
                <a:cs typeface="Calibri" pitchFamily="34" charset="0"/>
              </a:rPr>
              <a:t>vegetativnog</a:t>
            </a:r>
            <a:r>
              <a:rPr lang="en-GB" dirty="0" smtClean="0">
                <a:latin typeface="Calibri" pitchFamily="34" charset="0"/>
                <a:cs typeface="Calibri" pitchFamily="34" charset="0"/>
              </a:rPr>
              <a:t> </a:t>
            </a:r>
            <a:r>
              <a:rPr lang="en-GB" dirty="0" err="1" smtClean="0">
                <a:latin typeface="Calibri" pitchFamily="34" charset="0"/>
                <a:cs typeface="Calibri" pitchFamily="34" charset="0"/>
              </a:rPr>
              <a:t>nervnog</a:t>
            </a:r>
            <a:r>
              <a:rPr lang="en-GB" dirty="0" smtClean="0">
                <a:latin typeface="Calibri" pitchFamily="34" charset="0"/>
                <a:cs typeface="Calibri" pitchFamily="34" charset="0"/>
              </a:rPr>
              <a:t> </a:t>
            </a:r>
            <a:r>
              <a:rPr lang="en-GB" dirty="0" err="1" smtClean="0">
                <a:latin typeface="Calibri" pitchFamily="34" charset="0"/>
                <a:cs typeface="Calibri" pitchFamily="34" charset="0"/>
              </a:rPr>
              <a:t>sistema</a:t>
            </a:r>
            <a:r>
              <a:rPr lang="sr-Latn-CS" dirty="0" smtClean="0">
                <a:latin typeface="Calibri" pitchFamily="34" charset="0"/>
                <a:cs typeface="Calibri" pitchFamily="34" charset="0"/>
              </a:rPr>
              <a:t>,</a:t>
            </a:r>
            <a:endParaRPr lang="en-GB" dirty="0" smtClean="0">
              <a:latin typeface="Calibri" pitchFamily="34" charset="0"/>
              <a:cs typeface="Calibri" pitchFamily="34" charset="0"/>
            </a:endParaRPr>
          </a:p>
          <a:p>
            <a:pPr lvl="1">
              <a:buFont typeface="Wingdings" pitchFamily="2" charset="2"/>
              <a:buChar char="Ø"/>
            </a:pPr>
            <a:r>
              <a:rPr lang="en-GB" dirty="0" err="1" smtClean="0">
                <a:latin typeface="Calibri" pitchFamily="34" charset="0"/>
                <a:cs typeface="Calibri" pitchFamily="34" charset="0"/>
              </a:rPr>
              <a:t>izaziva</a:t>
            </a:r>
            <a:r>
              <a:rPr lang="en-GB" dirty="0" smtClean="0">
                <a:latin typeface="Calibri" pitchFamily="34" charset="0"/>
                <a:cs typeface="Calibri" pitchFamily="34" charset="0"/>
              </a:rPr>
              <a:t> </a:t>
            </a:r>
            <a:r>
              <a:rPr lang="en-GB" dirty="0" err="1" smtClean="0">
                <a:latin typeface="Calibri" pitchFamily="34" charset="0"/>
                <a:cs typeface="Calibri" pitchFamily="34" charset="0"/>
              </a:rPr>
              <a:t>slabljenje</a:t>
            </a:r>
            <a:r>
              <a:rPr lang="en-GB" dirty="0" smtClean="0">
                <a:latin typeface="Calibri" pitchFamily="34" charset="0"/>
                <a:cs typeface="Calibri" pitchFamily="34" charset="0"/>
              </a:rPr>
              <a:t> </a:t>
            </a:r>
            <a:r>
              <a:rPr lang="en-GB" dirty="0" err="1" smtClean="0">
                <a:latin typeface="Calibri" pitchFamily="34" charset="0"/>
                <a:cs typeface="Calibri" pitchFamily="34" charset="0"/>
              </a:rPr>
              <a:t>sluha</a:t>
            </a:r>
            <a:r>
              <a:rPr lang="sr-Latn-CS" dirty="0" smtClean="0">
                <a:latin typeface="Calibri" pitchFamily="34" charset="0"/>
                <a:cs typeface="Calibri" pitchFamily="34" charset="0"/>
              </a:rPr>
              <a:t>,</a:t>
            </a:r>
            <a:endParaRPr lang="en-GB" dirty="0" smtClean="0">
              <a:latin typeface="Calibri" pitchFamily="34" charset="0"/>
              <a:cs typeface="Calibri" pitchFamily="34" charset="0"/>
            </a:endParaRPr>
          </a:p>
          <a:p>
            <a:pPr lvl="1">
              <a:buFont typeface="Wingdings" pitchFamily="2" charset="2"/>
              <a:buChar char="Ø"/>
            </a:pPr>
            <a:r>
              <a:rPr lang="en-GB" dirty="0" err="1" smtClean="0">
                <a:latin typeface="Calibri" pitchFamily="34" charset="0"/>
                <a:cs typeface="Calibri" pitchFamily="34" charset="0"/>
              </a:rPr>
              <a:t>izaziva</a:t>
            </a:r>
            <a:r>
              <a:rPr lang="en-GB" dirty="0" smtClean="0">
                <a:latin typeface="Calibri" pitchFamily="34" charset="0"/>
                <a:cs typeface="Calibri" pitchFamily="34" charset="0"/>
              </a:rPr>
              <a:t> </a:t>
            </a:r>
            <a:r>
              <a:rPr lang="en-GB" dirty="0" err="1" smtClean="0">
                <a:latin typeface="Calibri" pitchFamily="34" charset="0"/>
                <a:cs typeface="Calibri" pitchFamily="34" charset="0"/>
              </a:rPr>
              <a:t>povredu</a:t>
            </a:r>
            <a:r>
              <a:rPr lang="en-GB" dirty="0" smtClean="0">
                <a:latin typeface="Calibri" pitchFamily="34" charset="0"/>
                <a:cs typeface="Calibri" pitchFamily="34" charset="0"/>
              </a:rPr>
              <a:t> </a:t>
            </a:r>
            <a:r>
              <a:rPr lang="en-GB" dirty="0" err="1" smtClean="0">
                <a:latin typeface="Calibri" pitchFamily="34" charset="0"/>
                <a:cs typeface="Calibri" pitchFamily="34" charset="0"/>
              </a:rPr>
              <a:t>sluha</a:t>
            </a:r>
            <a:r>
              <a:rPr lang="en-GB" dirty="0" smtClean="0">
                <a:latin typeface="Calibri" pitchFamily="34" charset="0"/>
                <a:cs typeface="Calibri" pitchFamily="34" charset="0"/>
              </a:rPr>
              <a:t> </a:t>
            </a:r>
            <a:r>
              <a:rPr lang="en-GB" dirty="0" err="1" smtClean="0">
                <a:latin typeface="Calibri" pitchFamily="34" charset="0"/>
                <a:cs typeface="Calibri" pitchFamily="34" charset="0"/>
              </a:rPr>
              <a:t>i</a:t>
            </a:r>
            <a:r>
              <a:rPr lang="en-GB" dirty="0" smtClean="0">
                <a:latin typeface="Calibri" pitchFamily="34" charset="0"/>
                <a:cs typeface="Calibri" pitchFamily="34" charset="0"/>
              </a:rPr>
              <a:t> </a:t>
            </a:r>
            <a:r>
              <a:rPr lang="en-GB" dirty="0" err="1" smtClean="0">
                <a:latin typeface="Calibri" pitchFamily="34" charset="0"/>
                <a:cs typeface="Calibri" pitchFamily="34" charset="0"/>
              </a:rPr>
              <a:t>slušnog</a:t>
            </a:r>
            <a:r>
              <a:rPr lang="en-GB" dirty="0" smtClean="0">
                <a:latin typeface="Calibri" pitchFamily="34" charset="0"/>
                <a:cs typeface="Calibri" pitchFamily="34" charset="0"/>
              </a:rPr>
              <a:t> </a:t>
            </a:r>
            <a:r>
              <a:rPr lang="en-GB" dirty="0" err="1" smtClean="0">
                <a:latin typeface="Calibri" pitchFamily="34" charset="0"/>
                <a:cs typeface="Calibri" pitchFamily="34" charset="0"/>
              </a:rPr>
              <a:t>aparata</a:t>
            </a:r>
            <a:r>
              <a:rPr lang="sr-Latn-CS" dirty="0" smtClean="0">
                <a:latin typeface="Calibri" pitchFamily="34" charset="0"/>
                <a:cs typeface="Calibri" pitchFamily="34" charset="0"/>
              </a:rPr>
              <a:t>,</a:t>
            </a:r>
          </a:p>
          <a:p>
            <a:pPr lvl="1">
              <a:buFont typeface="Wingdings" pitchFamily="2" charset="2"/>
              <a:buChar char="Ø"/>
            </a:pPr>
            <a:r>
              <a:rPr lang="en-GB" dirty="0" err="1" smtClean="0">
                <a:latin typeface="Calibri" pitchFamily="34" charset="0"/>
                <a:cs typeface="Calibri" pitchFamily="34" charset="0"/>
              </a:rPr>
              <a:t>teške</a:t>
            </a:r>
            <a:r>
              <a:rPr lang="en-GB" dirty="0" smtClean="0">
                <a:latin typeface="Calibri" pitchFamily="34" charset="0"/>
                <a:cs typeface="Calibri" pitchFamily="34" charset="0"/>
              </a:rPr>
              <a:t> </a:t>
            </a:r>
            <a:r>
              <a:rPr lang="en-GB" dirty="0" err="1" smtClean="0">
                <a:latin typeface="Calibri" pitchFamily="34" charset="0"/>
                <a:cs typeface="Calibri" pitchFamily="34" charset="0"/>
              </a:rPr>
              <a:t>mehaničke</a:t>
            </a:r>
            <a:r>
              <a:rPr lang="en-GB" dirty="0" smtClean="0">
                <a:latin typeface="Calibri" pitchFamily="34" charset="0"/>
                <a:cs typeface="Calibri" pitchFamily="34" charset="0"/>
              </a:rPr>
              <a:t> </a:t>
            </a:r>
            <a:r>
              <a:rPr lang="en-GB" dirty="0" err="1" smtClean="0">
                <a:latin typeface="Calibri" pitchFamily="34" charset="0"/>
                <a:cs typeface="Calibri" pitchFamily="34" charset="0"/>
              </a:rPr>
              <a:t>povrede</a:t>
            </a:r>
            <a:r>
              <a:rPr lang="en-GB" dirty="0" smtClean="0">
                <a:latin typeface="Calibri" pitchFamily="34" charset="0"/>
                <a:cs typeface="Calibri" pitchFamily="34" charset="0"/>
              </a:rPr>
              <a:t> </a:t>
            </a:r>
            <a:r>
              <a:rPr lang="en-GB" dirty="0" err="1" smtClean="0">
                <a:latin typeface="Calibri" pitchFamily="34" charset="0"/>
                <a:cs typeface="Calibri" pitchFamily="34" charset="0"/>
              </a:rPr>
              <a:t>slušnog</a:t>
            </a:r>
            <a:r>
              <a:rPr lang="en-GB" dirty="0" smtClean="0">
                <a:latin typeface="Calibri" pitchFamily="34" charset="0"/>
                <a:cs typeface="Calibri" pitchFamily="34" charset="0"/>
              </a:rPr>
              <a:t> </a:t>
            </a:r>
            <a:r>
              <a:rPr lang="en-GB" dirty="0" err="1" smtClean="0">
                <a:latin typeface="Calibri" pitchFamily="34" charset="0"/>
                <a:cs typeface="Calibri" pitchFamily="34" charset="0"/>
              </a:rPr>
              <a:t>aparata</a:t>
            </a:r>
            <a:r>
              <a:rPr lang="sr-Latn-CS" dirty="0" smtClean="0">
                <a:latin typeface="Calibri" pitchFamily="34" charset="0"/>
                <a:cs typeface="Calibri" pitchFamily="34" charset="0"/>
              </a:rPr>
              <a:t>,</a:t>
            </a:r>
          </a:p>
          <a:p>
            <a:pPr lvl="1">
              <a:buFont typeface="Wingdings" pitchFamily="2" charset="2"/>
              <a:buChar char="Ø"/>
            </a:pPr>
            <a:r>
              <a:rPr lang="en-GB" dirty="0" err="1" smtClean="0">
                <a:latin typeface="Calibri" pitchFamily="34" charset="0"/>
                <a:cs typeface="Calibri" pitchFamily="34" charset="0"/>
              </a:rPr>
              <a:t>smrt</a:t>
            </a:r>
            <a:r>
              <a:rPr lang="sr-Latn-CS" dirty="0" smtClean="0">
                <a:latin typeface="Calibri" pitchFamily="34" charset="0"/>
                <a:cs typeface="Calibri" pitchFamily="34" charset="0"/>
              </a:rPr>
              <a:t> (</a:t>
            </a:r>
            <a:r>
              <a:rPr lang="en-GB" dirty="0" err="1" smtClean="0">
                <a:latin typeface="Calibri" pitchFamily="34" charset="0"/>
                <a:cs typeface="Calibri" pitchFamily="34" charset="0"/>
              </a:rPr>
              <a:t>pri</a:t>
            </a:r>
            <a:r>
              <a:rPr lang="en-GB" dirty="0" smtClean="0">
                <a:latin typeface="Calibri" pitchFamily="34" charset="0"/>
                <a:cs typeface="Calibri" pitchFamily="34" charset="0"/>
              </a:rPr>
              <a:t> </a:t>
            </a:r>
            <a:r>
              <a:rPr lang="en-GB" dirty="0" err="1" smtClean="0">
                <a:latin typeface="Calibri" pitchFamily="34" charset="0"/>
                <a:cs typeface="Calibri" pitchFamily="34" charset="0"/>
              </a:rPr>
              <a:t>buci</a:t>
            </a:r>
            <a:r>
              <a:rPr lang="en-GB" dirty="0" smtClean="0">
                <a:latin typeface="Calibri" pitchFamily="34" charset="0"/>
                <a:cs typeface="Calibri" pitchFamily="34" charset="0"/>
              </a:rPr>
              <a:t> </a:t>
            </a:r>
            <a:r>
              <a:rPr lang="en-GB" dirty="0" err="1" smtClean="0">
                <a:latin typeface="Calibri" pitchFamily="34" charset="0"/>
                <a:cs typeface="Calibri" pitchFamily="34" charset="0"/>
              </a:rPr>
              <a:t>od</a:t>
            </a:r>
            <a:r>
              <a:rPr lang="en-GB" dirty="0" smtClean="0">
                <a:latin typeface="Calibri" pitchFamily="34" charset="0"/>
                <a:cs typeface="Calibri" pitchFamily="34" charset="0"/>
              </a:rPr>
              <a:t> 170 dB</a:t>
            </a:r>
            <a:r>
              <a:rPr lang="sr-Latn-CS" dirty="0" smtClean="0">
                <a:latin typeface="Calibri" pitchFamily="34" charset="0"/>
                <a:cs typeface="Calibri" pitchFamily="34" charset="0"/>
              </a:rPr>
              <a:t>).</a:t>
            </a:r>
            <a:endParaRPr lang="en-GB"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8</a:t>
            </a:fld>
            <a:endParaRPr lang="en-GB"/>
          </a:p>
        </p:txBody>
      </p:sp>
      <p:sp>
        <p:nvSpPr>
          <p:cNvPr id="6" name="Title 5"/>
          <p:cNvSpPr>
            <a:spLocks noGrp="1"/>
          </p:cNvSpPr>
          <p:nvPr>
            <p:ph type="title"/>
          </p:nvPr>
        </p:nvSpPr>
        <p:spPr/>
        <p:txBody>
          <a:bodyPr/>
          <a:lstStyle/>
          <a:p>
            <a:pPr algn="ctr"/>
            <a:r>
              <a:rPr lang="sr-Latn-CS" dirty="0" smtClean="0">
                <a:solidFill>
                  <a:srgbClr val="00B050"/>
                </a:solidFill>
              </a:rPr>
              <a:t>Buka</a:t>
            </a:r>
            <a:endParaRPr lang="en-GB" dirty="0">
              <a:solidFill>
                <a:srgbClr val="00B050"/>
              </a:solidFill>
            </a:endParaRPr>
          </a:p>
        </p:txBody>
      </p:sp>
      <p:pic>
        <p:nvPicPr>
          <p:cNvPr id="7" name="Picture 2" descr="Pančevo | buka | vesti | 013info"/>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00192" y="5017232"/>
            <a:ext cx="2304256" cy="1436104"/>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a:extLst>
            <a:ext uri="{909E8E84-426E-40DD-AFC4-6F175D3DCCD1}">
              <a14:hiddenFill xmlns="" xmlns:a14="http://schemas.microsoft.com/office/drawing/2010/main">
                <a:solidFill>
                  <a:srgbClr val="FFFFFF"/>
                </a:solidFill>
              </a14:hiddenFill>
            </a:ext>
          </a:ex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500" fill="hold"/>
                                        <p:tgtEl>
                                          <p:spTgt spid="7"/>
                                        </p:tgtEl>
                                        <p:attrNameLst>
                                          <p:attrName>ppt_w</p:attrName>
                                        </p:attrNameLst>
                                      </p:cBhvr>
                                      <p:tavLst>
                                        <p:tav tm="0">
                                          <p:val>
                                            <p:fltVal val="0"/>
                                          </p:val>
                                        </p:tav>
                                        <p:tav tm="100000">
                                          <p:val>
                                            <p:strVal val="#ppt_w"/>
                                          </p:val>
                                        </p:tav>
                                      </p:tavLst>
                                    </p:anim>
                                    <p:anim calcmode="lin" valueType="num">
                                      <p:cBhvr>
                                        <p:cTn id="64" dur="500" fill="hold"/>
                                        <p:tgtEl>
                                          <p:spTgt spid="7"/>
                                        </p:tgtEl>
                                        <p:attrNameLst>
                                          <p:attrName>ppt_h</p:attrName>
                                        </p:attrNameLst>
                                      </p:cBhvr>
                                      <p:tavLst>
                                        <p:tav tm="0">
                                          <p:val>
                                            <p:fltVal val="0"/>
                                          </p:val>
                                        </p:tav>
                                        <p:tav tm="100000">
                                          <p:val>
                                            <p:strVal val="#ppt_h"/>
                                          </p:val>
                                        </p:tav>
                                      </p:tavLst>
                                    </p:anim>
                                    <p:animEffect transition="in" filter="fade">
                                      <p:cBhvr>
                                        <p:cTn id="6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8424936" cy="4752527"/>
          </a:xfrm>
        </p:spPr>
        <p:txBody>
          <a:bodyPr>
            <a:normAutofit/>
          </a:bodyPr>
          <a:lstStyle/>
          <a:p>
            <a:pPr algn="just">
              <a:buFont typeface="Wingdings" pitchFamily="2" charset="2"/>
              <a:buChar char="§"/>
            </a:pPr>
            <a:r>
              <a:rPr lang="en-GB" sz="2600" dirty="0" smtClean="0">
                <a:latin typeface="Calibri" pitchFamily="34" charset="0"/>
                <a:cs typeface="Calibri" pitchFamily="34" charset="0"/>
              </a:rPr>
              <a:t>Pod </a:t>
            </a:r>
            <a:r>
              <a:rPr lang="en-GB" sz="2600" dirty="0" err="1" smtClean="0">
                <a:latin typeface="Calibri" pitchFamily="34" charset="0"/>
                <a:cs typeface="Calibri" pitchFamily="34" charset="0"/>
              </a:rPr>
              <a:t>štetnim</a:t>
            </a:r>
            <a:r>
              <a:rPr lang="en-GB" sz="2600" dirty="0" smtClean="0">
                <a:latin typeface="Calibri" pitchFamily="34" charset="0"/>
                <a:cs typeface="Calibri" pitchFamily="34" charset="0"/>
              </a:rPr>
              <a:t> d</a:t>
            </a:r>
            <a:r>
              <a:rPr lang="sr-Latn-CS" sz="2600" dirty="0" smtClean="0">
                <a:latin typeface="Calibri" pitchFamily="34" charset="0"/>
                <a:cs typeface="Calibri" pitchFamily="34" charset="0"/>
              </a:rPr>
              <a:t>j</a:t>
            </a:r>
            <a:r>
              <a:rPr lang="en-GB" sz="2600" dirty="0" err="1" smtClean="0">
                <a:latin typeface="Calibri" pitchFamily="34" charset="0"/>
                <a:cs typeface="Calibri" pitchFamily="34" charset="0"/>
              </a:rPr>
              <a:t>elovanjem</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buke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podrazum</a:t>
            </a:r>
            <a:r>
              <a:rPr lang="sr-Latn-CS" sz="2600" dirty="0" smtClean="0">
                <a:latin typeface="Calibri" pitchFamily="34" charset="0"/>
                <a:cs typeface="Calibri" pitchFamily="34" charset="0"/>
              </a:rPr>
              <a:t>ij</a:t>
            </a:r>
            <a:r>
              <a:rPr lang="en-GB" sz="2600" dirty="0" err="1" smtClean="0">
                <a:latin typeface="Calibri" pitchFamily="34" charset="0"/>
                <a:cs typeface="Calibri" pitchFamily="34" charset="0"/>
              </a:rPr>
              <a:t>eva</a:t>
            </a:r>
            <a:r>
              <a:rPr lang="en-GB" sz="2600" dirty="0" smtClean="0">
                <a:latin typeface="Calibri" pitchFamily="34" charset="0"/>
                <a:cs typeface="Calibri" pitchFamily="34" charset="0"/>
              </a:rPr>
              <a:t> se </a:t>
            </a:r>
            <a:r>
              <a:rPr lang="en-GB" sz="2600" dirty="0" err="1" smtClean="0">
                <a:latin typeface="Calibri" pitchFamily="34" charset="0"/>
                <a:cs typeface="Calibri" pitchFamily="34" charset="0"/>
              </a:rPr>
              <a:t>buka</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koja</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naročito</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ometa</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razne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vrste</a:t>
            </a:r>
            <a:r>
              <a:rPr lang="en-GB" sz="2600" dirty="0" smtClean="0">
                <a:latin typeface="Calibri" pitchFamily="34" charset="0"/>
                <a:cs typeface="Calibri" pitchFamily="34" charset="0"/>
              </a:rPr>
              <a:t> d</a:t>
            </a:r>
            <a:r>
              <a:rPr lang="sr-Latn-CS" sz="2600" dirty="0" smtClean="0">
                <a:latin typeface="Calibri" pitchFamily="34" charset="0"/>
                <a:cs typeface="Calibri" pitchFamily="34" charset="0"/>
              </a:rPr>
              <a:t>j</a:t>
            </a:r>
            <a:r>
              <a:rPr lang="en-GB" sz="2600" dirty="0" err="1" smtClean="0">
                <a:latin typeface="Calibri" pitchFamily="34" charset="0"/>
                <a:cs typeface="Calibri" pitchFamily="34" charset="0"/>
              </a:rPr>
              <a:t>elatnosti</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neposredno</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sporazum</a:t>
            </a:r>
            <a:r>
              <a:rPr lang="sr-Latn-CS" sz="2600" dirty="0" smtClean="0">
                <a:latin typeface="Calibri" pitchFamily="34" charset="0"/>
                <a:cs typeface="Calibri" pitchFamily="34" charset="0"/>
              </a:rPr>
              <a:t>ij</a:t>
            </a:r>
            <a:r>
              <a:rPr lang="en-GB" sz="2600" dirty="0" err="1" smtClean="0">
                <a:latin typeface="Calibri" pitchFamily="34" charset="0"/>
                <a:cs typeface="Calibri" pitchFamily="34" charset="0"/>
              </a:rPr>
              <a:t>evanje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govorom</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posredno</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sporazum</a:t>
            </a:r>
            <a:r>
              <a:rPr lang="sr-Latn-CS" sz="2600" dirty="0" smtClean="0">
                <a:latin typeface="Calibri" pitchFamily="34" charset="0"/>
                <a:cs typeface="Calibri" pitchFamily="34" charset="0"/>
              </a:rPr>
              <a:t>ij</a:t>
            </a:r>
            <a:r>
              <a:rPr lang="en-GB" sz="2600" dirty="0" err="1" smtClean="0">
                <a:latin typeface="Calibri" pitchFamily="34" charset="0"/>
                <a:cs typeface="Calibri" pitchFamily="34" charset="0"/>
              </a:rPr>
              <a:t>evanje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sredstvima</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komunikacije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telefon</a:t>
            </a:r>
            <a:r>
              <a:rPr lang="en-GB" sz="2600" dirty="0" smtClean="0">
                <a:latin typeface="Calibri" pitchFamily="34" charset="0"/>
                <a:cs typeface="Calibri" pitchFamily="34" charset="0"/>
              </a:rPr>
              <a:t>, radio </a:t>
            </a:r>
            <a:r>
              <a:rPr lang="en-GB" sz="2600" dirty="0" err="1" smtClean="0">
                <a:latin typeface="Calibri" pitchFamily="34" charset="0"/>
                <a:cs typeface="Calibri" pitchFamily="34" charset="0"/>
              </a:rPr>
              <a:t>i</a:t>
            </a:r>
            <a:r>
              <a:rPr lang="en-GB" sz="2600" dirty="0" smtClean="0">
                <a:latin typeface="Calibri" pitchFamily="34" charset="0"/>
                <a:cs typeface="Calibri" pitchFamily="34" charset="0"/>
              </a:rPr>
              <a:t> dr.) </a:t>
            </a:r>
            <a:r>
              <a:rPr lang="en-GB" sz="2600" dirty="0" err="1" smtClean="0">
                <a:latin typeface="Calibri" pitchFamily="34" charset="0"/>
                <a:cs typeface="Calibri" pitchFamily="34" charset="0"/>
              </a:rPr>
              <a:t>i</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primanje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zvučnih</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signala</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i</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koja</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oštećuje</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čulo</a:t>
            </a:r>
            <a:r>
              <a:rPr lang="en-GB" sz="2600" dirty="0" smtClean="0">
                <a:latin typeface="Calibri" pitchFamily="34" charset="0"/>
                <a:cs typeface="Calibri" pitchFamily="34" charset="0"/>
              </a:rPr>
              <a:t> </a:t>
            </a:r>
            <a:r>
              <a:rPr lang="en-GB" sz="2600" dirty="0" err="1" smtClean="0">
                <a:latin typeface="Calibri" pitchFamily="34" charset="0"/>
                <a:cs typeface="Calibri" pitchFamily="34" charset="0"/>
              </a:rPr>
              <a:t>sluha</a:t>
            </a:r>
            <a:r>
              <a:rPr lang="en-GB" sz="2600" dirty="0" smtClean="0">
                <a:latin typeface="Calibri" pitchFamily="34" charset="0"/>
                <a:cs typeface="Calibri" pitchFamily="34" charset="0"/>
              </a:rPr>
              <a:t>.</a:t>
            </a:r>
            <a:endParaRPr lang="sr-Latn-CS" sz="2600" dirty="0" smtClean="0">
              <a:latin typeface="Calibri" pitchFamily="34" charset="0"/>
              <a:cs typeface="Calibri" pitchFamily="34" charset="0"/>
            </a:endParaRPr>
          </a:p>
          <a:p>
            <a:pPr algn="just">
              <a:buFont typeface="Wingdings" pitchFamily="2" charset="2"/>
              <a:buChar char="§"/>
            </a:pPr>
            <a:endParaRPr lang="sr-Latn-CS" sz="800" dirty="0" smtClean="0">
              <a:latin typeface="Calibri" pitchFamily="34" charset="0"/>
              <a:cs typeface="Calibri" pitchFamily="34" charset="0"/>
            </a:endParaRPr>
          </a:p>
          <a:p>
            <a:pPr algn="just">
              <a:buFont typeface="Wingdings" pitchFamily="2" charset="2"/>
              <a:buChar char="§"/>
            </a:pPr>
            <a:endParaRPr lang="sr-Latn-CS" sz="800" dirty="0" smtClean="0">
              <a:latin typeface="Calibri" pitchFamily="34" charset="0"/>
              <a:cs typeface="Calibri" pitchFamily="34" charset="0"/>
            </a:endParaRPr>
          </a:p>
          <a:p>
            <a:pPr algn="just">
              <a:buFont typeface="Wingdings" pitchFamily="2" charset="2"/>
              <a:buChar char="§"/>
            </a:pPr>
            <a:r>
              <a:rPr lang="vi-VN" sz="2600" dirty="0" smtClean="0">
                <a:latin typeface="Calibri" pitchFamily="34" charset="0"/>
                <a:cs typeface="Calibri" pitchFamily="34" charset="0"/>
              </a:rPr>
              <a:t>Štetnost d</a:t>
            </a:r>
            <a:r>
              <a:rPr lang="sr-Latn-CS" sz="2600" dirty="0" smtClean="0">
                <a:latin typeface="Calibri" pitchFamily="34" charset="0"/>
                <a:cs typeface="Calibri" pitchFamily="34" charset="0"/>
              </a:rPr>
              <a:t>j</a:t>
            </a:r>
            <a:r>
              <a:rPr lang="vi-VN" sz="2600" dirty="0" smtClean="0">
                <a:latin typeface="Calibri" pitchFamily="34" charset="0"/>
                <a:cs typeface="Calibri" pitchFamily="34" charset="0"/>
              </a:rPr>
              <a:t>elovanja buke oc</a:t>
            </a:r>
            <a:r>
              <a:rPr lang="sr-Latn-CS" sz="2600" dirty="0" smtClean="0">
                <a:latin typeface="Calibri" pitchFamily="34" charset="0"/>
                <a:cs typeface="Calibri" pitchFamily="34" charset="0"/>
              </a:rPr>
              <a:t>j</a:t>
            </a:r>
            <a:r>
              <a:rPr lang="vi-VN" sz="2600" dirty="0" smtClean="0">
                <a:latin typeface="Calibri" pitchFamily="34" charset="0"/>
                <a:cs typeface="Calibri" pitchFamily="34" charset="0"/>
              </a:rPr>
              <a:t>enjuje se m</a:t>
            </a:r>
            <a:r>
              <a:rPr lang="sr-Latn-CS" sz="2600" dirty="0" smtClean="0">
                <a:latin typeface="Calibri" pitchFamily="34" charset="0"/>
                <a:cs typeface="Calibri" pitchFamily="34" charset="0"/>
              </a:rPr>
              <a:t>j</a:t>
            </a:r>
            <a:r>
              <a:rPr lang="vi-VN" sz="2600" dirty="0" smtClean="0">
                <a:latin typeface="Calibri" pitchFamily="34" charset="0"/>
                <a:cs typeface="Calibri" pitchFamily="34" charset="0"/>
              </a:rPr>
              <a:t>erenjem nivoa buke na određenom radnom m</a:t>
            </a:r>
            <a:r>
              <a:rPr lang="sr-Latn-CS" sz="2600" dirty="0" smtClean="0">
                <a:latin typeface="Calibri" pitchFamily="34" charset="0"/>
                <a:cs typeface="Calibri" pitchFamily="34" charset="0"/>
              </a:rPr>
              <a:t>j</a:t>
            </a:r>
            <a:r>
              <a:rPr lang="vi-VN" sz="2600" dirty="0" smtClean="0">
                <a:latin typeface="Calibri" pitchFamily="34" charset="0"/>
                <a:cs typeface="Calibri" pitchFamily="34" charset="0"/>
              </a:rPr>
              <a:t>estu ili u određenoj radnoj prostoriji, izraženo</a:t>
            </a:r>
            <a:r>
              <a:rPr lang="sr-Latn-CS" sz="2600" dirty="0" smtClean="0">
                <a:latin typeface="Calibri" pitchFamily="34" charset="0"/>
                <a:cs typeface="Calibri" pitchFamily="34" charset="0"/>
              </a:rPr>
              <a:t>m </a:t>
            </a:r>
            <a:r>
              <a:rPr lang="vi-VN" sz="2600" dirty="0" smtClean="0">
                <a:latin typeface="Calibri" pitchFamily="34" charset="0"/>
                <a:cs typeface="Calibri" pitchFamily="34" charset="0"/>
              </a:rPr>
              <a:t>u</a:t>
            </a:r>
            <a:r>
              <a:rPr lang="sr-Latn-CS" sz="2600" dirty="0" smtClean="0">
                <a:latin typeface="Calibri" pitchFamily="34" charset="0"/>
                <a:cs typeface="Calibri" pitchFamily="34" charset="0"/>
              </a:rPr>
              <a:t> decibelima. </a:t>
            </a:r>
            <a:endParaRPr lang="en-GB" sz="2600"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EF89DBFC-674E-4D65-8257-BA41087A3256}" type="datetime1">
              <a:rPr lang="en-GB" smtClean="0"/>
              <a:pPr/>
              <a:t>22/04/2021</a:t>
            </a:fld>
            <a:endParaRPr lang="en-GB" dirty="0"/>
          </a:p>
        </p:txBody>
      </p:sp>
      <p:sp>
        <p:nvSpPr>
          <p:cNvPr id="5" name="Slide Number Placeholder 4"/>
          <p:cNvSpPr>
            <a:spLocks noGrp="1"/>
          </p:cNvSpPr>
          <p:nvPr>
            <p:ph type="sldNum" sz="quarter" idx="12"/>
          </p:nvPr>
        </p:nvSpPr>
        <p:spPr/>
        <p:txBody>
          <a:bodyPr/>
          <a:lstStyle/>
          <a:p>
            <a:fld id="{6FBE29C5-38D6-4B00-A6D8-914E577FE1C7}" type="slidenum">
              <a:rPr lang="en-GB" smtClean="0"/>
              <a:pPr/>
              <a:t>9</a:t>
            </a:fld>
            <a:endParaRPr lang="en-GB"/>
          </a:p>
        </p:txBody>
      </p:sp>
      <p:sp>
        <p:nvSpPr>
          <p:cNvPr id="6" name="Title 5"/>
          <p:cNvSpPr>
            <a:spLocks noGrp="1"/>
          </p:cNvSpPr>
          <p:nvPr>
            <p:ph type="title"/>
          </p:nvPr>
        </p:nvSpPr>
        <p:spPr/>
        <p:txBody>
          <a:bodyPr/>
          <a:lstStyle/>
          <a:p>
            <a:pPr algn="ctr"/>
            <a:r>
              <a:rPr lang="sr-Latn-CS" dirty="0" smtClean="0">
                <a:solidFill>
                  <a:srgbClr val="00B050"/>
                </a:solidFill>
              </a:rPr>
              <a:t>Buka</a:t>
            </a:r>
            <a:endParaRPr lang="en-GB" dirty="0">
              <a:solidFill>
                <a:srgbClr val="00B050"/>
              </a:solidFill>
            </a:endParaRPr>
          </a:p>
        </p:txBody>
      </p:sp>
      <p:pic>
        <p:nvPicPr>
          <p:cNvPr id="4098" name="Picture 2"/>
          <p:cNvPicPr>
            <a:picLocks noChangeAspect="1" noChangeArrowheads="1"/>
          </p:cNvPicPr>
          <p:nvPr/>
        </p:nvPicPr>
        <p:blipFill>
          <a:blip r:embed="rId2" cstate="print"/>
          <a:srcRect/>
          <a:stretch>
            <a:fillRect/>
          </a:stretch>
        </p:blipFill>
        <p:spPr bwMode="auto">
          <a:xfrm>
            <a:off x="6228184" y="5229200"/>
            <a:ext cx="2228850" cy="1419225"/>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ntr" presetSubtype="0" fill="hold" nodeType="clickEffect">
                                  <p:stCondLst>
                                    <p:cond delay="0"/>
                                  </p:stCondLst>
                                  <p:childTnLst>
                                    <p:set>
                                      <p:cBhvr>
                                        <p:cTn id="16" dur="1000">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344</TotalTime>
  <Words>793</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Uticaj buke na zdravlje ljudi u okruženju elektromotornih pogona</vt:lpstr>
      <vt:lpstr>Elektromotorni pogon</vt:lpstr>
      <vt:lpstr>Elektromotorni pogon</vt:lpstr>
      <vt:lpstr>Primjena elektromotornih pogona</vt:lpstr>
      <vt:lpstr>Elementi elektromotornih pogona</vt:lpstr>
      <vt:lpstr>Buka</vt:lpstr>
      <vt:lpstr>Buka</vt:lpstr>
      <vt:lpstr>Buka</vt:lpstr>
      <vt:lpstr>Buka</vt:lpstr>
      <vt:lpstr>Mjere zaštite od buke na radnom mjestu</vt:lpstr>
      <vt:lpstr>Mjere zaštite od buke na radnom mjestu</vt:lpstr>
      <vt:lpstr>Mjere zaštite od buke na radnom mjestu</vt:lpstr>
      <vt:lpstr>Mjere zaštite od buke na radnom mjestu</vt:lpstr>
      <vt:lpstr>Sredstva lične zaštite od buke</vt:lpstr>
      <vt:lpstr>Sredstva lične zaštite od buke</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Uticaj buke na zdravlje zaposlenih u hidroelektrani</dc:title>
  <dc:creator>VESNA</dc:creator>
  <cp:lastModifiedBy>VESNA</cp:lastModifiedBy>
  <cp:revision>20</cp:revision>
  <dcterms:created xsi:type="dcterms:W3CDTF">2021-04-19T19:45:37Z</dcterms:created>
  <dcterms:modified xsi:type="dcterms:W3CDTF">2021-04-22T08:24:49Z</dcterms:modified>
</cp:coreProperties>
</file>