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9"/>
  </p:notesMasterIdLst>
  <p:sldIdLst>
    <p:sldId id="288" r:id="rId2"/>
    <p:sldId id="296" r:id="rId3"/>
    <p:sldId id="271" r:id="rId4"/>
    <p:sldId id="295" r:id="rId5"/>
    <p:sldId id="297" r:id="rId6"/>
    <p:sldId id="299" r:id="rId7"/>
    <p:sldId id="306" r:id="rId8"/>
  </p:sldIdLst>
  <p:sldSz cx="7556500" cy="10712450"/>
  <p:notesSz cx="7556500" cy="10712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>
        <p:scale>
          <a:sx n="106" d="100"/>
          <a:sy n="106" d="100"/>
        </p:scale>
        <p:origin x="810" y="-60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864AE-1B60-4408-A4D9-02063D696D96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9850"/>
            <a:ext cx="2549525" cy="3614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54613"/>
            <a:ext cx="6045200" cy="4219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7587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7587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492F3-F09E-49CD-844C-7935BECE4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62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492F3-F09E-49CD-844C-7935BECE41AE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179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492F3-F09E-49CD-844C-7935BECE41A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295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492F3-F09E-49CD-844C-7935BECE41AE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6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20859"/>
            <a:ext cx="64284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8" y="5998972"/>
            <a:ext cx="5293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3ADD4-9744-47AF-9D34-EC168B0F7A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3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A695C-4F61-4C29-82A0-CCAF1AB841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22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3864"/>
            <a:ext cx="32898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8" y="2463864"/>
            <a:ext cx="32898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EA17E-5F15-40B5-8277-6800325AE2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34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0A4C-DF5B-4DB2-A436-B555F74E71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3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DF06B-DB9B-4D31-BE82-3E22C25D77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08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3" y="428498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3" y="2463864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62578"/>
            <a:ext cx="24201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3" y="9962578"/>
            <a:ext cx="17394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6A98B-2E18-4094-9560-6237DE31C9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4/22/2021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41747" y="10078121"/>
            <a:ext cx="229234" cy="17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77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25430" y="9075839"/>
            <a:ext cx="725182" cy="1197013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430871" y="3253713"/>
            <a:ext cx="5786120" cy="54190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sr-Latn-ME" sz="4800" dirty="0" smtClean="0">
                <a:solidFill>
                  <a:srgbClr val="FF0000"/>
                </a:solidFill>
                <a:latin typeface="Tahoma"/>
                <a:cs typeface="Tahoma"/>
              </a:rPr>
              <a:t>ISPITIVANJE VODE</a:t>
            </a:r>
          </a:p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sr-Latn-ME" sz="3600" dirty="0" smtClean="0">
                <a:solidFill>
                  <a:prstClr val="black"/>
                </a:solidFill>
                <a:latin typeface="Tahoma"/>
                <a:cs typeface="Tahoma"/>
              </a:rPr>
              <a:t>Parametri kvaliteta vode koje ćemo ispitivati su: </a:t>
            </a:r>
          </a:p>
          <a:p>
            <a:pPr marL="927100" marR="5080" indent="-914400">
              <a:lnSpc>
                <a:spcPct val="111100"/>
              </a:lnSpc>
              <a:spcBef>
                <a:spcPts val="100"/>
              </a:spcBef>
              <a:buAutoNum type="alphaLcParenR"/>
            </a:pPr>
            <a:r>
              <a:rPr lang="sr-Latn-ME" sz="3600" dirty="0" smtClean="0">
                <a:solidFill>
                  <a:prstClr val="black"/>
                </a:solidFill>
                <a:latin typeface="Tahoma"/>
                <a:cs typeface="Tahoma"/>
              </a:rPr>
              <a:t>temperatura</a:t>
            </a:r>
          </a:p>
          <a:p>
            <a:pPr marL="927100" marR="5080" indent="-914400">
              <a:lnSpc>
                <a:spcPct val="111100"/>
              </a:lnSpc>
              <a:spcBef>
                <a:spcPts val="100"/>
              </a:spcBef>
              <a:buAutoNum type="alphaLcParenR"/>
            </a:pPr>
            <a:r>
              <a:rPr lang="sr-Latn-ME" sz="3600" dirty="0" smtClean="0">
                <a:solidFill>
                  <a:prstClr val="black"/>
                </a:solidFill>
                <a:latin typeface="Tahoma"/>
                <a:cs typeface="Tahoma"/>
              </a:rPr>
              <a:t>pH vrijednost</a:t>
            </a:r>
          </a:p>
          <a:p>
            <a:pPr marL="927100" marR="5080" indent="-914400">
              <a:lnSpc>
                <a:spcPct val="111100"/>
              </a:lnSpc>
              <a:spcBef>
                <a:spcPts val="100"/>
              </a:spcBef>
              <a:buAutoNum type="alphaLcParenR"/>
            </a:pPr>
            <a:r>
              <a:rPr lang="sr-Latn-ME" sz="3600" dirty="0" smtClean="0">
                <a:solidFill>
                  <a:prstClr val="black"/>
                </a:solidFill>
                <a:latin typeface="Tahoma"/>
                <a:cs typeface="Tahoma"/>
              </a:rPr>
              <a:t>provodljivost</a:t>
            </a:r>
          </a:p>
          <a:p>
            <a:pPr marL="927100" marR="5080" indent="-914400">
              <a:lnSpc>
                <a:spcPct val="111100"/>
              </a:lnSpc>
              <a:spcBef>
                <a:spcPts val="100"/>
              </a:spcBef>
              <a:buAutoNum type="alphaLcParenR"/>
            </a:pPr>
            <a:r>
              <a:rPr lang="sr-Latn-ME" sz="3600" dirty="0" smtClean="0">
                <a:solidFill>
                  <a:prstClr val="black"/>
                </a:solidFill>
                <a:latin typeface="Tahoma"/>
                <a:cs typeface="Tahoma"/>
              </a:rPr>
              <a:t>ukupna tvrdoća </a:t>
            </a:r>
          </a:p>
          <a:p>
            <a:pPr marL="12700" marR="5080" algn="ctr">
              <a:lnSpc>
                <a:spcPct val="111100"/>
              </a:lnSpc>
              <a:spcBef>
                <a:spcPts val="100"/>
              </a:spcBef>
            </a:pPr>
            <a:r>
              <a:rPr lang="sr-Latn-ME" sz="4800" dirty="0" smtClean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endParaRPr sz="48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9492" y="2185180"/>
            <a:ext cx="494275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360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360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25450" y="174625"/>
            <a:ext cx="2885217" cy="1600200"/>
            <a:chOff x="283433" y="1805957"/>
            <a:chExt cx="479425" cy="344805"/>
          </a:xfrm>
        </p:grpSpPr>
        <p:sp>
          <p:nvSpPr>
            <p:cNvPr id="28" name="object 28"/>
            <p:cNvSpPr/>
            <p:nvPr/>
          </p:nvSpPr>
          <p:spPr>
            <a:xfrm>
              <a:off x="283433" y="1805957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51821" y="1976371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6"/>
                  </a:moveTo>
                  <a:lnTo>
                    <a:pt x="7950" y="4488"/>
                  </a:lnTo>
                  <a:lnTo>
                    <a:pt x="15582" y="4298"/>
                  </a:lnTo>
                  <a:lnTo>
                    <a:pt x="23507" y="4133"/>
                  </a:lnTo>
                  <a:lnTo>
                    <a:pt x="51470" y="3457"/>
                  </a:lnTo>
                  <a:lnTo>
                    <a:pt x="52248" y="3432"/>
                  </a:lnTo>
                </a:path>
                <a:path w="107315" h="5080">
                  <a:moveTo>
                    <a:pt x="52248" y="3432"/>
                  </a:moveTo>
                  <a:lnTo>
                    <a:pt x="70073" y="2867"/>
                  </a:lnTo>
                  <a:lnTo>
                    <a:pt x="79487" y="2523"/>
                  </a:lnTo>
                  <a:lnTo>
                    <a:pt x="79883" y="2583"/>
                  </a:lnTo>
                  <a:lnTo>
                    <a:pt x="88098" y="1952"/>
                  </a:lnTo>
                  <a:lnTo>
                    <a:pt x="96478" y="1237"/>
                  </a:lnTo>
                  <a:lnTo>
                    <a:pt x="104796" y="322"/>
                  </a:lnTo>
                  <a:lnTo>
                    <a:pt x="106901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859" y="1846987"/>
              <a:ext cx="138457" cy="88298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347643" y="1959241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089"/>
                  </a:moveTo>
                  <a:lnTo>
                    <a:pt x="9893" y="120243"/>
                  </a:lnTo>
                  <a:lnTo>
                    <a:pt x="5003" y="123659"/>
                  </a:lnTo>
                  <a:lnTo>
                    <a:pt x="1612" y="128651"/>
                  </a:lnTo>
                  <a:lnTo>
                    <a:pt x="0" y="134670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089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36" y="76238"/>
                  </a:lnTo>
                  <a:lnTo>
                    <a:pt x="36207" y="74549"/>
                  </a:lnTo>
                  <a:lnTo>
                    <a:pt x="13538" y="81241"/>
                  </a:lnTo>
                  <a:lnTo>
                    <a:pt x="9385" y="89217"/>
                  </a:lnTo>
                  <a:lnTo>
                    <a:pt x="31330" y="179374"/>
                  </a:lnTo>
                  <a:lnTo>
                    <a:pt x="38544" y="184010"/>
                  </a:lnTo>
                  <a:lnTo>
                    <a:pt x="45554" y="181940"/>
                  </a:lnTo>
                  <a:lnTo>
                    <a:pt x="61214" y="177304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20"/>
                  </a:moveTo>
                  <a:lnTo>
                    <a:pt x="75704" y="46418"/>
                  </a:lnTo>
                  <a:lnTo>
                    <a:pt x="72047" y="44069"/>
                  </a:lnTo>
                  <a:lnTo>
                    <a:pt x="47688" y="51269"/>
                  </a:lnTo>
                  <a:lnTo>
                    <a:pt x="43129" y="60058"/>
                  </a:lnTo>
                  <a:lnTo>
                    <a:pt x="73799" y="186067"/>
                  </a:lnTo>
                  <a:lnTo>
                    <a:pt x="81737" y="191147"/>
                  </a:lnTo>
                  <a:lnTo>
                    <a:pt x="89446" y="188874"/>
                  </a:lnTo>
                  <a:lnTo>
                    <a:pt x="106095" y="183959"/>
                  </a:lnTo>
                  <a:lnTo>
                    <a:pt x="108191" y="179920"/>
                  </a:lnTo>
                  <a:close/>
                </a:path>
                <a:path w="304165" h="191769">
                  <a:moveTo>
                    <a:pt x="211162" y="104216"/>
                  </a:moveTo>
                  <a:lnTo>
                    <a:pt x="196672" y="58839"/>
                  </a:lnTo>
                  <a:lnTo>
                    <a:pt x="93014" y="89750"/>
                  </a:lnTo>
                  <a:lnTo>
                    <a:pt x="104749" y="134734"/>
                  </a:lnTo>
                  <a:lnTo>
                    <a:pt x="211162" y="104216"/>
                  </a:lnTo>
                  <a:close/>
                </a:path>
                <a:path w="304165" h="191769">
                  <a:moveTo>
                    <a:pt x="260019" y="131102"/>
                  </a:moveTo>
                  <a:lnTo>
                    <a:pt x="229349" y="5080"/>
                  </a:lnTo>
                  <a:lnTo>
                    <a:pt x="221399" y="0"/>
                  </a:lnTo>
                  <a:lnTo>
                    <a:pt x="196215" y="7429"/>
                  </a:lnTo>
                  <a:lnTo>
                    <a:pt x="194729" y="10287"/>
                  </a:lnTo>
                  <a:lnTo>
                    <a:pt x="227685" y="145656"/>
                  </a:lnTo>
                  <a:lnTo>
                    <a:pt x="230263" y="147307"/>
                  </a:lnTo>
                  <a:lnTo>
                    <a:pt x="247751" y="142151"/>
                  </a:lnTo>
                  <a:lnTo>
                    <a:pt x="255460" y="139890"/>
                  </a:lnTo>
                  <a:lnTo>
                    <a:pt x="260019" y="131102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60"/>
                  </a:lnTo>
                  <a:lnTo>
                    <a:pt x="264604" y="7137"/>
                  </a:lnTo>
                  <a:lnTo>
                    <a:pt x="241604" y="13931"/>
                  </a:lnTo>
                  <a:lnTo>
                    <a:pt x="240322" y="16395"/>
                  </a:lnTo>
                  <a:lnTo>
                    <a:pt x="264388" y="115265"/>
                  </a:lnTo>
                  <a:lnTo>
                    <a:pt x="266611" y="116687"/>
                  </a:lnTo>
                  <a:lnTo>
                    <a:pt x="282600" y="111975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606" y="58318"/>
                  </a:moveTo>
                  <a:lnTo>
                    <a:pt x="303136" y="51828"/>
                  </a:lnTo>
                  <a:lnTo>
                    <a:pt x="301002" y="43103"/>
                  </a:lnTo>
                  <a:lnTo>
                    <a:pt x="293357" y="37668"/>
                  </a:lnTo>
                  <a:lnTo>
                    <a:pt x="285470" y="38900"/>
                  </a:lnTo>
                  <a:lnTo>
                    <a:pt x="293712" y="72758"/>
                  </a:lnTo>
                  <a:lnTo>
                    <a:pt x="298602" y="69329"/>
                  </a:lnTo>
                  <a:lnTo>
                    <a:pt x="301993" y="64338"/>
                  </a:lnTo>
                  <a:lnTo>
                    <a:pt x="303606" y="58318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444124" y="19826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44124" y="19826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9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25430" y="9075839"/>
            <a:ext cx="725182" cy="1197013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885426" y="564604"/>
            <a:ext cx="5786120" cy="13072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sr-Latn-ME" sz="2000" b="1" spc="50" dirty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r>
              <a:rPr lang="sr-Latn-ME" sz="2000" b="1" spc="50" dirty="0" smtClean="0">
                <a:solidFill>
                  <a:srgbClr val="0093CE"/>
                </a:solidFill>
                <a:latin typeface="Arial"/>
                <a:cs typeface="Arial"/>
              </a:rPr>
              <a:t>1. </a:t>
            </a:r>
            <a:r>
              <a:rPr lang="sr-Latn-ME" sz="2000" b="1" spc="1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ogled</a:t>
            </a:r>
            <a:r>
              <a:rPr sz="2000" b="1" spc="1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:</a:t>
            </a:r>
            <a:r>
              <a:rPr sz="2000" b="1" spc="3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Određivanje</a:t>
            </a:r>
            <a:r>
              <a:rPr sz="2000" spc="-75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temperature</a:t>
            </a:r>
            <a:r>
              <a:rPr sz="2000" spc="-75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vode</a:t>
            </a:r>
            <a:endParaRPr sz="2000" dirty="0">
              <a:solidFill>
                <a:srgbClr val="1F497D">
                  <a:lumMod val="60000"/>
                  <a:lumOff val="40000"/>
                </a:srgbClr>
              </a:solidFill>
              <a:latin typeface="Verdana"/>
              <a:cs typeface="Verdana"/>
            </a:endParaRPr>
          </a:p>
          <a:p>
            <a:pPr marL="12700" marR="5080" algn="just">
              <a:lnSpc>
                <a:spcPct val="111100"/>
              </a:lnSpc>
              <a:spcBef>
                <a:spcPts val="1330"/>
              </a:spcBef>
            </a:pP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Vrijednost </a:t>
            </a:r>
            <a:r>
              <a:rPr sz="1200" spc="75" dirty="0">
                <a:solidFill>
                  <a:srgbClr val="1A171C"/>
                </a:solidFill>
                <a:latin typeface="Arial"/>
                <a:cs typeface="Arial"/>
              </a:rPr>
              <a:t>temperature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vode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 </a:t>
            </a:r>
            <a:r>
              <a:rPr sz="1200" spc="75" dirty="0">
                <a:solidFill>
                  <a:srgbClr val="1A171C"/>
                </a:solidFill>
                <a:latin typeface="Arial"/>
                <a:cs typeface="Arial"/>
              </a:rPr>
              <a:t>prirodi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usko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je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povezana 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sa </a:t>
            </a:r>
            <a:r>
              <a:rPr sz="1200" spc="90" dirty="0">
                <a:solidFill>
                  <a:srgbClr val="1A171C"/>
                </a:solidFill>
                <a:latin typeface="Arial"/>
                <a:cs typeface="Arial"/>
              </a:rPr>
              <a:t>životom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organizama koji u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njoj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žive.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Naime,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>
                <a:solidFill>
                  <a:srgbClr val="1A171C"/>
                </a:solidFill>
                <a:latin typeface="Arial"/>
                <a:cs typeface="Arial"/>
              </a:rPr>
              <a:t>količina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75" dirty="0" smtClean="0">
                <a:solidFill>
                  <a:srgbClr val="1A171C"/>
                </a:solidFill>
                <a:latin typeface="Arial"/>
                <a:cs typeface="Arial"/>
              </a:rPr>
              <a:t>rastovrenog </a:t>
            </a:r>
            <a:r>
              <a:rPr sz="1200" spc="1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kis</a:t>
            </a:r>
            <a:r>
              <a:rPr lang="sr-Latn-ME" sz="1200" spc="40" dirty="0" smtClean="0">
                <a:solidFill>
                  <a:srgbClr val="1A171C"/>
                </a:solidFill>
                <a:latin typeface="Arial"/>
                <a:cs typeface="Arial"/>
              </a:rPr>
              <a:t>eonika</a:t>
            </a:r>
            <a:r>
              <a:rPr sz="1200" spc="1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potrebna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opstanak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pojedinih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životinjskih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>
                <a:solidFill>
                  <a:srgbClr val="1A171C"/>
                </a:solidFill>
                <a:latin typeface="Arial"/>
                <a:cs typeface="Arial"/>
              </a:rPr>
              <a:t>vrsta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50" dirty="0" smtClean="0">
                <a:solidFill>
                  <a:srgbClr val="010000"/>
                </a:solidFill>
                <a:latin typeface="Arial"/>
                <a:cs typeface="Arial"/>
              </a:rPr>
              <a:t>zavisi od </a:t>
            </a:r>
            <a:r>
              <a:rPr sz="1200" spc="25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 err="1" smtClean="0">
                <a:solidFill>
                  <a:srgbClr val="010000"/>
                </a:solidFill>
                <a:latin typeface="Arial"/>
                <a:cs typeface="Arial"/>
              </a:rPr>
              <a:t>temperatur</a:t>
            </a:r>
            <a:r>
              <a:rPr lang="sr-Latn-ME" sz="1200" spc="65" dirty="0" smtClean="0">
                <a:solidFill>
                  <a:srgbClr val="010000"/>
                </a:solidFill>
                <a:latin typeface="Arial"/>
                <a:cs typeface="Arial"/>
              </a:rPr>
              <a:t>e</a:t>
            </a:r>
            <a:r>
              <a:rPr sz="1200" spc="65" dirty="0" smtClean="0">
                <a:solidFill>
                  <a:srgbClr val="010000"/>
                </a:solidFill>
                <a:latin typeface="Arial"/>
                <a:cs typeface="Arial"/>
              </a:rPr>
              <a:t>.</a:t>
            </a:r>
            <a:r>
              <a:rPr sz="1200" spc="3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010000"/>
                </a:solidFill>
                <a:latin typeface="Arial"/>
                <a:cs typeface="Arial"/>
              </a:rPr>
              <a:t>Što</a:t>
            </a:r>
            <a:r>
              <a:rPr sz="1200" spc="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je</a:t>
            </a:r>
            <a:r>
              <a:rPr sz="1200" spc="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75" dirty="0">
                <a:solidFill>
                  <a:srgbClr val="010000"/>
                </a:solidFill>
                <a:latin typeface="Arial"/>
                <a:cs typeface="Arial"/>
              </a:rPr>
              <a:t>temperatura</a:t>
            </a:r>
            <a:r>
              <a:rPr sz="1200" spc="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010000"/>
                </a:solidFill>
                <a:latin typeface="Arial"/>
                <a:cs typeface="Arial"/>
              </a:rPr>
              <a:t>vode</a:t>
            </a:r>
            <a:r>
              <a:rPr sz="1200" spc="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010000"/>
                </a:solidFill>
                <a:latin typeface="Arial"/>
                <a:cs typeface="Arial"/>
              </a:rPr>
              <a:t>viša,</a:t>
            </a:r>
            <a:r>
              <a:rPr sz="1200" spc="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110" dirty="0">
                <a:solidFill>
                  <a:srgbClr val="010000"/>
                </a:solidFill>
                <a:latin typeface="Arial"/>
                <a:cs typeface="Arial"/>
              </a:rPr>
              <a:t>to</a:t>
            </a:r>
            <a:r>
              <a:rPr sz="1200" spc="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je</a:t>
            </a:r>
            <a:r>
              <a:rPr sz="1200" spc="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55" dirty="0" err="1">
                <a:solidFill>
                  <a:srgbClr val="010000"/>
                </a:solidFill>
                <a:latin typeface="Arial"/>
                <a:cs typeface="Arial"/>
              </a:rPr>
              <a:t>količina</a:t>
            </a:r>
            <a:r>
              <a:rPr sz="1200" spc="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lang="sr-Latn-ME" sz="1200" spc="75" dirty="0" smtClean="0">
                <a:solidFill>
                  <a:srgbClr val="010000"/>
                </a:solidFill>
                <a:latin typeface="Arial"/>
                <a:cs typeface="Arial"/>
              </a:rPr>
              <a:t>rastovrenog </a:t>
            </a:r>
            <a:r>
              <a:rPr sz="1200" spc="3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010000"/>
                </a:solidFill>
                <a:latin typeface="Arial"/>
                <a:cs typeface="Arial"/>
              </a:rPr>
              <a:t>kis</a:t>
            </a:r>
            <a:r>
              <a:rPr lang="sr-Latn-ME" sz="1200" spc="40" dirty="0" smtClean="0">
                <a:solidFill>
                  <a:srgbClr val="010000"/>
                </a:solidFill>
                <a:latin typeface="Arial"/>
                <a:cs typeface="Arial"/>
              </a:rPr>
              <a:t>onika </a:t>
            </a:r>
            <a:r>
              <a:rPr sz="1200" spc="-28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manja.</a:t>
            </a:r>
            <a:r>
              <a:rPr sz="1200" spc="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3023" y="2066793"/>
            <a:ext cx="5786120" cy="2166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</a:pPr>
            <a:r>
              <a:rPr sz="1200" b="1" spc="10" dirty="0">
                <a:solidFill>
                  <a:srgbClr val="010000"/>
                </a:solidFill>
                <a:latin typeface="Tahoma"/>
                <a:cs typeface="Tahoma"/>
              </a:rPr>
              <a:t>Pribor</a:t>
            </a:r>
            <a:r>
              <a:rPr sz="1200" b="1" spc="-25" dirty="0">
                <a:solidFill>
                  <a:srgbClr val="010000"/>
                </a:solidFill>
                <a:latin typeface="Tahoma"/>
                <a:cs typeface="Tahoma"/>
              </a:rPr>
              <a:t> </a:t>
            </a:r>
            <a:r>
              <a:rPr sz="1200" b="1" dirty="0" err="1">
                <a:solidFill>
                  <a:srgbClr val="010000"/>
                </a:solidFill>
                <a:latin typeface="Tahoma"/>
                <a:cs typeface="Tahoma"/>
              </a:rPr>
              <a:t>i</a:t>
            </a:r>
            <a:r>
              <a:rPr sz="1200" b="1" spc="-20" dirty="0">
                <a:solidFill>
                  <a:srgbClr val="010000"/>
                </a:solidFill>
                <a:latin typeface="Tahoma"/>
                <a:cs typeface="Tahoma"/>
              </a:rPr>
              <a:t> </a:t>
            </a:r>
            <a:r>
              <a:rPr lang="sr-Latn-ME" sz="1200" b="1" spc="-15" dirty="0" smtClean="0">
                <a:solidFill>
                  <a:srgbClr val="010000"/>
                </a:solidFill>
                <a:latin typeface="Tahoma"/>
                <a:cs typeface="Tahoma"/>
              </a:rPr>
              <a:t>h</a:t>
            </a:r>
            <a:r>
              <a:rPr sz="1200" b="1" spc="-15" dirty="0" err="1" smtClean="0">
                <a:solidFill>
                  <a:srgbClr val="010000"/>
                </a:solidFill>
                <a:latin typeface="Tahoma"/>
                <a:cs typeface="Tahoma"/>
              </a:rPr>
              <a:t>emikalije</a:t>
            </a:r>
            <a:r>
              <a:rPr sz="1200" b="1" spc="-15" dirty="0">
                <a:solidFill>
                  <a:srgbClr val="010000"/>
                </a:solidFill>
                <a:latin typeface="Tahoma"/>
                <a:cs typeface="Tahoma"/>
              </a:rPr>
              <a:t>:</a:t>
            </a:r>
            <a:r>
              <a:rPr sz="1200" b="1" spc="-20" dirty="0">
                <a:solidFill>
                  <a:srgbClr val="010000"/>
                </a:solidFill>
                <a:latin typeface="Tahoma"/>
                <a:cs typeface="Tahoma"/>
              </a:rPr>
              <a:t> </a:t>
            </a:r>
            <a:r>
              <a:rPr sz="1200" spc="70" dirty="0">
                <a:solidFill>
                  <a:srgbClr val="010000"/>
                </a:solidFill>
                <a:latin typeface="Arial"/>
                <a:cs typeface="Arial"/>
              </a:rPr>
              <a:t>termometar,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010000"/>
                </a:solidFill>
                <a:latin typeface="Arial"/>
                <a:cs typeface="Arial"/>
              </a:rPr>
              <a:t>posuda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za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010000"/>
                </a:solidFill>
                <a:latin typeface="Arial"/>
                <a:cs typeface="Arial"/>
              </a:rPr>
              <a:t>uzimanje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010000"/>
                </a:solidFill>
                <a:latin typeface="Arial"/>
                <a:cs typeface="Arial"/>
              </a:rPr>
              <a:t>uzorka,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laboratorijska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čaša,</a:t>
            </a:r>
            <a:r>
              <a:rPr sz="1200" spc="-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uzorak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vode.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  <a:spcBef>
                <a:spcPts val="570"/>
              </a:spcBef>
            </a:pPr>
            <a:r>
              <a:rPr sz="1200" b="1" spc="25" dirty="0" err="1" smtClean="0">
                <a:solidFill>
                  <a:srgbClr val="010000"/>
                </a:solidFill>
                <a:latin typeface="Tahoma"/>
                <a:cs typeface="Tahoma"/>
              </a:rPr>
              <a:t>Opis</a:t>
            </a:r>
            <a:r>
              <a:rPr sz="1200" b="1" spc="-45" dirty="0" smtClean="0">
                <a:solidFill>
                  <a:srgbClr val="010000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010000"/>
                </a:solidFill>
                <a:latin typeface="Tahoma"/>
                <a:cs typeface="Tahoma"/>
              </a:rPr>
              <a:t>postupka:</a:t>
            </a:r>
            <a:r>
              <a:rPr sz="1200" b="1" spc="-45" dirty="0">
                <a:solidFill>
                  <a:srgbClr val="010000"/>
                </a:solidFill>
                <a:latin typeface="Tahoma"/>
                <a:cs typeface="Tahoma"/>
              </a:rPr>
              <a:t> </a:t>
            </a:r>
            <a:r>
              <a:rPr sz="1200" spc="70" dirty="0">
                <a:solidFill>
                  <a:srgbClr val="010000"/>
                </a:solidFill>
                <a:latin typeface="Arial"/>
                <a:cs typeface="Arial"/>
              </a:rPr>
              <a:t>Temperaturu</a:t>
            </a:r>
            <a:r>
              <a:rPr sz="1200" spc="-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uzorka</a:t>
            </a:r>
            <a:r>
              <a:rPr sz="1200" spc="-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010000"/>
                </a:solidFill>
                <a:latin typeface="Arial"/>
                <a:cs typeface="Arial"/>
              </a:rPr>
              <a:t>vode</a:t>
            </a:r>
            <a:r>
              <a:rPr sz="1200" spc="-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mjeri</a:t>
            </a:r>
            <a:r>
              <a:rPr sz="1200" spc="-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se</a:t>
            </a:r>
            <a:r>
              <a:rPr sz="1200" spc="-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u</a:t>
            </a:r>
            <a:r>
              <a:rPr sz="1200" spc="-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010000"/>
                </a:solidFill>
                <a:latin typeface="Arial"/>
                <a:cs typeface="Arial"/>
              </a:rPr>
              <a:t>posudi</a:t>
            </a:r>
            <a:r>
              <a:rPr sz="1200" spc="-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za</a:t>
            </a:r>
            <a:r>
              <a:rPr sz="1200" spc="-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prikupljanje</a:t>
            </a:r>
            <a:r>
              <a:rPr sz="1200" spc="-2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uzorka</a:t>
            </a:r>
            <a:r>
              <a:rPr sz="1200" spc="-3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vode. </a:t>
            </a:r>
            <a:r>
              <a:rPr sz="1200" spc="-28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75" dirty="0" err="1">
                <a:solidFill>
                  <a:srgbClr val="010000"/>
                </a:solidFill>
                <a:latin typeface="Arial"/>
                <a:cs typeface="Arial"/>
              </a:rPr>
              <a:t>Termometar</a:t>
            </a:r>
            <a:r>
              <a:rPr sz="1200" spc="1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 err="1" smtClean="0">
                <a:solidFill>
                  <a:srgbClr val="010000"/>
                </a:solidFill>
                <a:latin typeface="Arial"/>
                <a:cs typeface="Arial"/>
              </a:rPr>
              <a:t>uroni</a:t>
            </a:r>
            <a:r>
              <a:rPr lang="sr-Latn-ME" sz="1200" spc="65" dirty="0" smtClean="0">
                <a:solidFill>
                  <a:srgbClr val="010000"/>
                </a:solidFill>
                <a:latin typeface="Arial"/>
                <a:cs typeface="Arial"/>
              </a:rPr>
              <a:t>ti</a:t>
            </a:r>
            <a:r>
              <a:rPr sz="1200" spc="15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u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90" dirty="0">
                <a:solidFill>
                  <a:srgbClr val="010000"/>
                </a:solidFill>
                <a:latin typeface="Arial"/>
                <a:cs typeface="Arial"/>
              </a:rPr>
              <a:t>vodu</a:t>
            </a:r>
            <a:r>
              <a:rPr sz="1200" spc="1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i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110" dirty="0" err="1">
                <a:solidFill>
                  <a:srgbClr val="010000"/>
                </a:solidFill>
                <a:latin typeface="Arial"/>
                <a:cs typeface="Arial"/>
              </a:rPr>
              <a:t>potom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 err="1" smtClean="0">
                <a:solidFill>
                  <a:srgbClr val="010000"/>
                </a:solidFill>
                <a:latin typeface="Arial"/>
                <a:cs typeface="Arial"/>
              </a:rPr>
              <a:t>očita</a:t>
            </a:r>
            <a:r>
              <a:rPr lang="sr-Latn-ME" sz="1200" spc="65" dirty="0" smtClean="0">
                <a:solidFill>
                  <a:srgbClr val="010000"/>
                </a:solidFill>
                <a:latin typeface="Arial"/>
                <a:cs typeface="Arial"/>
              </a:rPr>
              <a:t>ti</a:t>
            </a:r>
            <a:r>
              <a:rPr sz="1200" spc="1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i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010000"/>
                </a:solidFill>
                <a:latin typeface="Arial"/>
                <a:cs typeface="Arial"/>
              </a:rPr>
              <a:t>zabilježi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010000"/>
                </a:solidFill>
                <a:latin typeface="Arial"/>
                <a:cs typeface="Arial"/>
              </a:rPr>
              <a:t>temperaturu.</a:t>
            </a:r>
            <a:r>
              <a:rPr sz="1200" spc="1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Postupak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010000"/>
                </a:solidFill>
                <a:latin typeface="Arial"/>
                <a:cs typeface="Arial"/>
              </a:rPr>
              <a:t>ponovi</a:t>
            </a:r>
            <a:r>
              <a:rPr sz="1200" spc="1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90" dirty="0" err="1">
                <a:solidFill>
                  <a:srgbClr val="010000"/>
                </a:solidFill>
                <a:latin typeface="Arial"/>
                <a:cs typeface="Arial"/>
              </a:rPr>
              <a:t>triput</a:t>
            </a:r>
            <a:r>
              <a:rPr sz="1200" spc="9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-28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010000"/>
                </a:solidFill>
                <a:latin typeface="Arial"/>
                <a:cs typeface="Arial"/>
              </a:rPr>
              <a:t>na</a:t>
            </a:r>
            <a:r>
              <a:rPr lang="sr-Latn-ME" sz="1200" spc="40" dirty="0" smtClean="0">
                <a:solidFill>
                  <a:srgbClr val="010000"/>
                </a:solidFill>
                <a:latin typeface="Arial"/>
                <a:cs typeface="Arial"/>
              </a:rPr>
              <a:t> različitim uzorcima </a:t>
            </a:r>
            <a:r>
              <a:rPr sz="1200" spc="80" dirty="0" err="1" smtClean="0">
                <a:solidFill>
                  <a:srgbClr val="010000"/>
                </a:solidFill>
                <a:latin typeface="Arial"/>
                <a:cs typeface="Arial"/>
              </a:rPr>
              <a:t>vode</a:t>
            </a:r>
            <a:r>
              <a:rPr lang="sr-Latn-ME" sz="1200" spc="80" dirty="0" smtClean="0">
                <a:solidFill>
                  <a:srgbClr val="010000"/>
                </a:solidFill>
                <a:latin typeface="Arial"/>
                <a:cs typeface="Arial"/>
              </a:rPr>
              <a:t>,</a:t>
            </a:r>
            <a:r>
              <a:rPr sz="1200" spc="2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85" dirty="0" err="1">
                <a:solidFill>
                  <a:srgbClr val="010000"/>
                </a:solidFill>
                <a:latin typeface="Arial"/>
                <a:cs typeface="Arial"/>
              </a:rPr>
              <a:t>te</a:t>
            </a:r>
            <a:r>
              <a:rPr sz="1200" spc="2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010000"/>
                </a:solidFill>
                <a:latin typeface="Arial"/>
                <a:cs typeface="Arial"/>
              </a:rPr>
              <a:t>izračuna</a:t>
            </a:r>
            <a:r>
              <a:rPr lang="sr-Latn-ME" sz="1200" spc="50" dirty="0" smtClean="0">
                <a:solidFill>
                  <a:srgbClr val="010000"/>
                </a:solidFill>
                <a:latin typeface="Arial"/>
                <a:cs typeface="Arial"/>
              </a:rPr>
              <a:t>ti </a:t>
            </a:r>
            <a:r>
              <a:rPr sz="1200" spc="55" dirty="0" err="1" smtClean="0">
                <a:solidFill>
                  <a:srgbClr val="010000"/>
                </a:solidFill>
                <a:latin typeface="Arial"/>
                <a:cs typeface="Arial"/>
              </a:rPr>
              <a:t>srednju</a:t>
            </a:r>
            <a:r>
              <a:rPr sz="1200" spc="2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010000"/>
                </a:solidFill>
                <a:latin typeface="Arial"/>
                <a:cs typeface="Arial"/>
              </a:rPr>
              <a:t>vrijednost</a:t>
            </a:r>
            <a:r>
              <a:rPr sz="1200" spc="2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010000"/>
                </a:solidFill>
                <a:latin typeface="Arial"/>
                <a:cs typeface="Arial"/>
              </a:rPr>
              <a:t>mjerenja.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sz="13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5"/>
              </a:spcBef>
            </a:pPr>
            <a:endParaRPr lang="sr-Latn-ME" sz="1050" b="1" spc="-30" dirty="0" smtClean="0">
              <a:solidFill>
                <a:srgbClr val="010000"/>
              </a:solidFill>
              <a:latin typeface="Tahoma"/>
              <a:cs typeface="Tahoma"/>
            </a:endParaRPr>
          </a:p>
          <a:p>
            <a:pPr marL="12700">
              <a:spcBef>
                <a:spcPts val="5"/>
              </a:spcBef>
            </a:pPr>
            <a:endParaRPr lang="sr-Latn-ME" sz="1050" b="1" spc="-30" dirty="0">
              <a:solidFill>
                <a:srgbClr val="010000"/>
              </a:solidFill>
              <a:latin typeface="Tahoma"/>
              <a:cs typeface="Tahoma"/>
            </a:endParaRPr>
          </a:p>
          <a:p>
            <a:pPr marL="12700">
              <a:spcBef>
                <a:spcPts val="5"/>
              </a:spcBef>
            </a:pPr>
            <a:endParaRPr lang="sr-Latn-ME" sz="1050" b="1" spc="-30" dirty="0" smtClean="0">
              <a:solidFill>
                <a:srgbClr val="010000"/>
              </a:solidFill>
              <a:latin typeface="Tahoma"/>
              <a:cs typeface="Tahoma"/>
            </a:endParaRPr>
          </a:p>
          <a:p>
            <a:pPr marL="12700">
              <a:spcBef>
                <a:spcPts val="5"/>
              </a:spcBef>
            </a:pPr>
            <a:r>
              <a:rPr sz="1050" b="1" spc="-30" dirty="0" err="1" smtClean="0">
                <a:solidFill>
                  <a:srgbClr val="010000"/>
                </a:solidFill>
                <a:latin typeface="Tahoma"/>
                <a:cs typeface="Tahoma"/>
              </a:rPr>
              <a:t>Mjerenja</a:t>
            </a:r>
            <a:r>
              <a:rPr lang="sr-Latn-ME" sz="1050" b="1" spc="-30" dirty="0" smtClean="0">
                <a:solidFill>
                  <a:srgbClr val="010000"/>
                </a:solidFill>
                <a:latin typeface="Tahoma"/>
                <a:cs typeface="Tahoma"/>
              </a:rPr>
              <a:t>:</a:t>
            </a:r>
            <a:endParaRPr sz="105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2726" y="6899553"/>
            <a:ext cx="542012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5" dirty="0">
                <a:solidFill>
                  <a:srgbClr val="1A171C"/>
                </a:solidFill>
                <a:latin typeface="Tahoma"/>
                <a:cs typeface="Tahoma"/>
              </a:rPr>
              <a:t>Napomena</a:t>
            </a:r>
            <a:r>
              <a:rPr sz="1200" spc="5" dirty="0">
                <a:solidFill>
                  <a:srgbClr val="1A171C"/>
                </a:solidFill>
                <a:latin typeface="Arial"/>
                <a:cs typeface="Arial"/>
              </a:rPr>
              <a:t>: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Preporučuje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se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da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5" dirty="0">
                <a:solidFill>
                  <a:srgbClr val="1A171C"/>
                </a:solidFill>
                <a:latin typeface="Arial"/>
                <a:cs typeface="Arial"/>
              </a:rPr>
              <a:t>temperatura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80" dirty="0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sz="1200" b="1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40" dirty="0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sz="1200" b="1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65" dirty="0">
                <a:solidFill>
                  <a:srgbClr val="1A171C"/>
                </a:solidFill>
                <a:latin typeface="Arial"/>
                <a:cs typeface="Arial"/>
              </a:rPr>
              <a:t>piće</a:t>
            </a:r>
            <a:r>
              <a:rPr sz="1200" b="1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80" dirty="0">
                <a:solidFill>
                  <a:srgbClr val="1A171C"/>
                </a:solidFill>
                <a:latin typeface="Arial"/>
                <a:cs typeface="Arial"/>
              </a:rPr>
              <a:t>bude</a:t>
            </a:r>
            <a:r>
              <a:rPr sz="1200" b="1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100" dirty="0">
                <a:solidFill>
                  <a:srgbClr val="1A171C"/>
                </a:solidFill>
                <a:latin typeface="Arial"/>
                <a:cs typeface="Arial"/>
              </a:rPr>
              <a:t>od</a:t>
            </a:r>
            <a:r>
              <a:rPr sz="1200" b="1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40" dirty="0">
                <a:solidFill>
                  <a:srgbClr val="1A171C"/>
                </a:solidFill>
                <a:latin typeface="Arial"/>
                <a:cs typeface="Arial"/>
              </a:rPr>
              <a:t>7</a:t>
            </a:r>
            <a:r>
              <a:rPr sz="1200" b="1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100" dirty="0">
                <a:solidFill>
                  <a:srgbClr val="1A171C"/>
                </a:solidFill>
                <a:latin typeface="Arial"/>
                <a:cs typeface="Arial"/>
              </a:rPr>
              <a:t>do</a:t>
            </a:r>
            <a:r>
              <a:rPr sz="1200" b="1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-60" dirty="0">
                <a:solidFill>
                  <a:srgbClr val="1A171C"/>
                </a:solidFill>
                <a:latin typeface="Arial"/>
                <a:cs typeface="Arial"/>
              </a:rPr>
              <a:t>16</a:t>
            </a:r>
            <a:r>
              <a:rPr sz="1200" b="1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10" dirty="0">
                <a:solidFill>
                  <a:srgbClr val="1A171C"/>
                </a:solidFill>
                <a:latin typeface="Arial"/>
                <a:cs typeface="Arial"/>
              </a:rPr>
              <a:t>°C.</a:t>
            </a:r>
            <a:endParaRPr sz="1200" b="1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ts val="10"/>
              </a:spcBef>
            </a:pP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/>
            <a:r>
              <a:rPr sz="1200" b="1" spc="-10" dirty="0">
                <a:solidFill>
                  <a:srgbClr val="1A171C"/>
                </a:solidFill>
                <a:latin typeface="Tahoma"/>
                <a:cs typeface="Tahoma"/>
              </a:rPr>
              <a:t>Zaključak:</a:t>
            </a:r>
            <a:endParaRPr sz="12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85426" y="7683829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85426" y="8005629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85426" y="8327427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85426" y="8649230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85426" y="8971027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4768" y="1120782"/>
            <a:ext cx="351790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65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65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6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95675" y="479425"/>
            <a:ext cx="479425" cy="344805"/>
            <a:chOff x="283433" y="1805957"/>
            <a:chExt cx="479425" cy="344805"/>
          </a:xfrm>
        </p:grpSpPr>
        <p:sp>
          <p:nvSpPr>
            <p:cNvPr id="28" name="object 28"/>
            <p:cNvSpPr/>
            <p:nvPr/>
          </p:nvSpPr>
          <p:spPr>
            <a:xfrm>
              <a:off x="283433" y="1805957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51821" y="1976371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6"/>
                  </a:moveTo>
                  <a:lnTo>
                    <a:pt x="7950" y="4488"/>
                  </a:lnTo>
                  <a:lnTo>
                    <a:pt x="15582" y="4298"/>
                  </a:lnTo>
                  <a:lnTo>
                    <a:pt x="23507" y="4133"/>
                  </a:lnTo>
                  <a:lnTo>
                    <a:pt x="51470" y="3457"/>
                  </a:lnTo>
                  <a:lnTo>
                    <a:pt x="52248" y="3432"/>
                  </a:lnTo>
                </a:path>
                <a:path w="107315" h="5080">
                  <a:moveTo>
                    <a:pt x="52248" y="3432"/>
                  </a:moveTo>
                  <a:lnTo>
                    <a:pt x="70073" y="2867"/>
                  </a:lnTo>
                  <a:lnTo>
                    <a:pt x="79487" y="2523"/>
                  </a:lnTo>
                  <a:lnTo>
                    <a:pt x="79883" y="2583"/>
                  </a:lnTo>
                  <a:lnTo>
                    <a:pt x="88098" y="1952"/>
                  </a:lnTo>
                  <a:lnTo>
                    <a:pt x="96478" y="1237"/>
                  </a:lnTo>
                  <a:lnTo>
                    <a:pt x="104796" y="322"/>
                  </a:lnTo>
                  <a:lnTo>
                    <a:pt x="106901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5859" y="1846987"/>
              <a:ext cx="138457" cy="88298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347643" y="1959241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089"/>
                  </a:moveTo>
                  <a:lnTo>
                    <a:pt x="9893" y="120243"/>
                  </a:lnTo>
                  <a:lnTo>
                    <a:pt x="5003" y="123659"/>
                  </a:lnTo>
                  <a:lnTo>
                    <a:pt x="1612" y="128651"/>
                  </a:lnTo>
                  <a:lnTo>
                    <a:pt x="0" y="134670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089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36" y="76238"/>
                  </a:lnTo>
                  <a:lnTo>
                    <a:pt x="36207" y="74549"/>
                  </a:lnTo>
                  <a:lnTo>
                    <a:pt x="13538" y="81241"/>
                  </a:lnTo>
                  <a:lnTo>
                    <a:pt x="9385" y="89217"/>
                  </a:lnTo>
                  <a:lnTo>
                    <a:pt x="31330" y="179374"/>
                  </a:lnTo>
                  <a:lnTo>
                    <a:pt x="38544" y="184010"/>
                  </a:lnTo>
                  <a:lnTo>
                    <a:pt x="45554" y="181940"/>
                  </a:lnTo>
                  <a:lnTo>
                    <a:pt x="61214" y="177304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20"/>
                  </a:moveTo>
                  <a:lnTo>
                    <a:pt x="75704" y="46418"/>
                  </a:lnTo>
                  <a:lnTo>
                    <a:pt x="72047" y="44069"/>
                  </a:lnTo>
                  <a:lnTo>
                    <a:pt x="47688" y="51269"/>
                  </a:lnTo>
                  <a:lnTo>
                    <a:pt x="43129" y="60058"/>
                  </a:lnTo>
                  <a:lnTo>
                    <a:pt x="73799" y="186067"/>
                  </a:lnTo>
                  <a:lnTo>
                    <a:pt x="81737" y="191147"/>
                  </a:lnTo>
                  <a:lnTo>
                    <a:pt x="89446" y="188874"/>
                  </a:lnTo>
                  <a:lnTo>
                    <a:pt x="106095" y="183959"/>
                  </a:lnTo>
                  <a:lnTo>
                    <a:pt x="108191" y="179920"/>
                  </a:lnTo>
                  <a:close/>
                </a:path>
                <a:path w="304165" h="191769">
                  <a:moveTo>
                    <a:pt x="211162" y="104216"/>
                  </a:moveTo>
                  <a:lnTo>
                    <a:pt x="196672" y="58839"/>
                  </a:lnTo>
                  <a:lnTo>
                    <a:pt x="93014" y="89750"/>
                  </a:lnTo>
                  <a:lnTo>
                    <a:pt x="104749" y="134734"/>
                  </a:lnTo>
                  <a:lnTo>
                    <a:pt x="211162" y="104216"/>
                  </a:lnTo>
                  <a:close/>
                </a:path>
                <a:path w="304165" h="191769">
                  <a:moveTo>
                    <a:pt x="260019" y="131102"/>
                  </a:moveTo>
                  <a:lnTo>
                    <a:pt x="229349" y="5080"/>
                  </a:lnTo>
                  <a:lnTo>
                    <a:pt x="221399" y="0"/>
                  </a:lnTo>
                  <a:lnTo>
                    <a:pt x="196215" y="7429"/>
                  </a:lnTo>
                  <a:lnTo>
                    <a:pt x="194729" y="10287"/>
                  </a:lnTo>
                  <a:lnTo>
                    <a:pt x="227685" y="145656"/>
                  </a:lnTo>
                  <a:lnTo>
                    <a:pt x="230263" y="147307"/>
                  </a:lnTo>
                  <a:lnTo>
                    <a:pt x="247751" y="142151"/>
                  </a:lnTo>
                  <a:lnTo>
                    <a:pt x="255460" y="139890"/>
                  </a:lnTo>
                  <a:lnTo>
                    <a:pt x="260019" y="131102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60"/>
                  </a:lnTo>
                  <a:lnTo>
                    <a:pt x="264604" y="7137"/>
                  </a:lnTo>
                  <a:lnTo>
                    <a:pt x="241604" y="13931"/>
                  </a:lnTo>
                  <a:lnTo>
                    <a:pt x="240322" y="16395"/>
                  </a:lnTo>
                  <a:lnTo>
                    <a:pt x="264388" y="115265"/>
                  </a:lnTo>
                  <a:lnTo>
                    <a:pt x="266611" y="116687"/>
                  </a:lnTo>
                  <a:lnTo>
                    <a:pt x="282600" y="111975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606" y="58318"/>
                  </a:moveTo>
                  <a:lnTo>
                    <a:pt x="303136" y="51828"/>
                  </a:lnTo>
                  <a:lnTo>
                    <a:pt x="301002" y="43103"/>
                  </a:lnTo>
                  <a:lnTo>
                    <a:pt x="293357" y="37668"/>
                  </a:lnTo>
                  <a:lnTo>
                    <a:pt x="285470" y="38900"/>
                  </a:lnTo>
                  <a:lnTo>
                    <a:pt x="293712" y="72758"/>
                  </a:lnTo>
                  <a:lnTo>
                    <a:pt x="298602" y="69329"/>
                  </a:lnTo>
                  <a:lnTo>
                    <a:pt x="301993" y="64338"/>
                  </a:lnTo>
                  <a:lnTo>
                    <a:pt x="303606" y="58318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444124" y="19826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444124" y="19826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4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3397" y="4256703"/>
            <a:ext cx="121156" cy="423798"/>
          </a:xfrm>
          <a:prstGeom prst="rect">
            <a:avLst/>
          </a:prstGeom>
        </p:spPr>
      </p:pic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3722"/>
              </p:ext>
            </p:extLst>
          </p:nvPr>
        </p:nvGraphicFramePr>
        <p:xfrm>
          <a:off x="771377" y="4840924"/>
          <a:ext cx="4685733" cy="12788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4490"/>
                <a:gridCol w="1386937"/>
                <a:gridCol w="962873"/>
                <a:gridCol w="1171433"/>
              </a:tblGrid>
              <a:tr h="198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0" cap="none" spc="75" normalizeH="0" baseline="0" noProof="0" dirty="0" err="1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temperatura</a:t>
                      </a:r>
                      <a:r>
                        <a:rPr kumimoji="0" lang="en-US" sz="1050" b="0" i="0" u="none" strike="noStrike" kern="0" cap="none" spc="-5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050" b="0" i="0" u="none" strike="noStrike" kern="0" cap="none" spc="240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kumimoji="0" lang="en-US" sz="1050" b="0" i="0" u="none" strike="noStrike" kern="0" cap="none" spc="-5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050" b="0" i="0" u="none" strike="noStrike" kern="0" cap="none" spc="35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°C</a:t>
                      </a:r>
                      <a:endParaRPr kumimoji="0" lang="en-US" sz="105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sr-Latn-ME" sz="1050" dirty="0" smtClean="0">
                          <a:latin typeface="Arial"/>
                          <a:cs typeface="Arial"/>
                        </a:rPr>
                        <a:t>UZORAK 2 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0" cap="none" spc="75" normalizeH="0" baseline="0" noProof="0" dirty="0" err="1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temperatura</a:t>
                      </a:r>
                      <a:r>
                        <a:rPr kumimoji="0" lang="en-US" sz="1050" b="0" i="0" u="none" strike="noStrike" kern="0" cap="none" spc="-5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sz="1050" b="0" i="0" u="none" strike="noStrike" kern="0" cap="none" spc="240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kumimoji="0" lang="en-US" sz="1050" b="0" i="0" u="none" strike="noStrike" kern="0" cap="none" spc="35" normalizeH="0" baseline="0" noProof="0" dirty="0" smtClean="0">
                          <a:ln>
                            <a:noFill/>
                          </a:ln>
                          <a:solidFill>
                            <a:srgbClr val="01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°C</a:t>
                      </a:r>
                      <a:endParaRPr kumimoji="0" lang="en-US" sz="105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50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761794" y="436517"/>
            <a:ext cx="5786120" cy="4331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r-Latn-ME" sz="2000" b="1" spc="9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2</a:t>
            </a:r>
            <a:r>
              <a:rPr sz="2000" b="1" spc="9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.</a:t>
            </a:r>
            <a:r>
              <a:rPr lang="sr-Latn-ME" sz="2000" b="1" spc="3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Ogled</a:t>
            </a:r>
            <a:r>
              <a:rPr sz="2000" b="1" spc="10" dirty="0" smtClean="0">
                <a:latin typeface="Arial"/>
                <a:cs typeface="Arial"/>
              </a:rPr>
              <a:t>:</a:t>
            </a:r>
            <a:r>
              <a:rPr sz="2000" b="1" spc="30" dirty="0" smtClean="0">
                <a:latin typeface="Arial"/>
                <a:cs typeface="Arial"/>
              </a:rPr>
              <a:t> </a:t>
            </a:r>
            <a:r>
              <a:rPr lang="sr-Latn-ME" sz="2000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Mjerenje</a:t>
            </a:r>
            <a:r>
              <a:rPr lang="sr-Latn-ME" sz="2000" b="1" spc="30" dirty="0" smtClean="0">
                <a:latin typeface="Arial"/>
                <a:cs typeface="Arial"/>
              </a:rPr>
              <a:t> </a:t>
            </a:r>
            <a:r>
              <a:rPr sz="2000" spc="-1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pH-</a:t>
            </a:r>
            <a:r>
              <a:rPr sz="2000" spc="-15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vrijednost</a:t>
            </a:r>
            <a:r>
              <a:rPr lang="sr-Latn-ME" sz="2000" spc="-1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i</a:t>
            </a:r>
            <a:r>
              <a:rPr sz="2000" spc="-7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  <a:cs typeface="Verdana"/>
              </a:rPr>
              <a:t>vode</a:t>
            </a:r>
            <a:endParaRPr sz="2000" dirty="0">
              <a:solidFill>
                <a:schemeClr val="tx2">
                  <a:lumMod val="60000"/>
                  <a:lumOff val="40000"/>
                </a:schemeClr>
              </a:solidFill>
              <a:latin typeface="Verdana"/>
              <a:cs typeface="Verdana"/>
            </a:endParaRPr>
          </a:p>
          <a:p>
            <a:pPr marL="12700" marR="5080" algn="just">
              <a:lnSpc>
                <a:spcPct val="111100"/>
              </a:lnSpc>
              <a:spcBef>
                <a:spcPts val="1330"/>
              </a:spcBef>
            </a:pP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Kao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mjera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kiselost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80" dirty="0" smtClean="0">
                <a:solidFill>
                  <a:srgbClr val="1A171C"/>
                </a:solidFill>
                <a:latin typeface="Arial"/>
                <a:cs typeface="Arial"/>
              </a:rPr>
              <a:t>rastvora</a:t>
            </a:r>
            <a:r>
              <a:rPr sz="1200" spc="8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uvedena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je 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vrijednost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5" dirty="0" smtClean="0">
                <a:solidFill>
                  <a:srgbClr val="1A171C"/>
                </a:solidFill>
                <a:latin typeface="Arial"/>
                <a:cs typeface="Arial"/>
              </a:rPr>
              <a:t>pH</a:t>
            </a:r>
            <a:r>
              <a:rPr lang="sr-Latn-ME" sz="1200" spc="75" dirty="0" smtClean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r>
              <a:rPr sz="1200" spc="7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Nje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ne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0" dirty="0" err="1" smtClean="0">
                <a:solidFill>
                  <a:srgbClr val="1A171C"/>
                </a:solidFill>
                <a:latin typeface="Arial"/>
                <a:cs typeface="Arial"/>
              </a:rPr>
              <a:t>su</a:t>
            </a:r>
            <a:r>
              <a:rPr sz="1200" spc="3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vrijednosti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 smtClean="0">
                <a:solidFill>
                  <a:srgbClr val="1A171C"/>
                </a:solidFill>
                <a:latin typeface="Arial"/>
                <a:cs typeface="Arial"/>
              </a:rPr>
              <a:t>od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210" dirty="0" smtClean="0">
                <a:solidFill>
                  <a:srgbClr val="1A171C"/>
                </a:solidFill>
                <a:latin typeface="Arial"/>
                <a:cs typeface="Arial"/>
              </a:rPr>
              <a:t>1</a:t>
            </a:r>
            <a:r>
              <a:rPr sz="1200" spc="-1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 smtClean="0">
                <a:solidFill>
                  <a:srgbClr val="1A171C"/>
                </a:solidFill>
                <a:latin typeface="Arial"/>
                <a:cs typeface="Arial"/>
              </a:rPr>
              <a:t>do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40" dirty="0" smtClean="0">
                <a:solidFill>
                  <a:srgbClr val="1A171C"/>
                </a:solidFill>
                <a:latin typeface="Arial"/>
                <a:cs typeface="Arial"/>
              </a:rPr>
              <a:t>14;</a:t>
            </a:r>
            <a:r>
              <a:rPr lang="sr-Latn-ME" sz="1200" spc="-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5" dirty="0" smtClean="0">
                <a:solidFill>
                  <a:srgbClr val="1A171C"/>
                </a:solidFill>
                <a:latin typeface="Arial"/>
                <a:cs typeface="Arial"/>
              </a:rPr>
              <a:t>pH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=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210" dirty="0" smtClean="0">
                <a:solidFill>
                  <a:srgbClr val="1A171C"/>
                </a:solidFill>
                <a:latin typeface="Arial"/>
                <a:cs typeface="Arial"/>
              </a:rPr>
              <a:t>1</a:t>
            </a:r>
            <a:r>
              <a:rPr sz="1200" spc="-1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-1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imaju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jako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25" dirty="0" err="1" smtClean="0">
                <a:solidFill>
                  <a:srgbClr val="1A171C"/>
                </a:solidFill>
                <a:latin typeface="Arial"/>
                <a:cs typeface="Arial"/>
              </a:rPr>
              <a:t>kisele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,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a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5" dirty="0" smtClean="0">
                <a:solidFill>
                  <a:srgbClr val="1A171C"/>
                </a:solidFill>
                <a:latin typeface="Arial"/>
                <a:cs typeface="Arial"/>
              </a:rPr>
              <a:t>pH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=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45" dirty="0" smtClean="0">
                <a:solidFill>
                  <a:srgbClr val="1A171C"/>
                </a:solidFill>
                <a:latin typeface="Arial"/>
                <a:cs typeface="Arial"/>
              </a:rPr>
              <a:t>14</a:t>
            </a:r>
            <a:r>
              <a:rPr lang="sr-Latn-ME" sz="1200" spc="-4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jako</a:t>
            </a:r>
            <a:r>
              <a:rPr sz="1200" spc="2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55" dirty="0" smtClean="0">
                <a:solidFill>
                  <a:srgbClr val="1A171C"/>
                </a:solidFill>
                <a:latin typeface="Arial"/>
                <a:cs typeface="Arial"/>
              </a:rPr>
              <a:t>bazni rastvori. </a:t>
            </a:r>
            <a:endParaRPr sz="1200" dirty="0" smtClean="0"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</a:pPr>
            <a:r>
              <a:rPr sz="1200" spc="80" dirty="0" err="1" smtClean="0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sz="1200" spc="8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u </a:t>
            </a:r>
            <a:r>
              <a:rPr sz="1200" spc="75" dirty="0" err="1" smtClean="0">
                <a:solidFill>
                  <a:srgbClr val="1A171C"/>
                </a:solidFill>
                <a:latin typeface="Arial"/>
                <a:cs typeface="Arial"/>
              </a:rPr>
              <a:t>prirodi</a:t>
            </a:r>
            <a:r>
              <a:rPr sz="1200" spc="7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95" dirty="0" err="1" smtClean="0">
                <a:solidFill>
                  <a:srgbClr val="1A171C"/>
                </a:solidFill>
                <a:latin typeface="Arial"/>
                <a:cs typeface="Arial"/>
              </a:rPr>
              <a:t>mogu</a:t>
            </a:r>
            <a:r>
              <a:rPr sz="1200" spc="9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 err="1" smtClean="0">
                <a:solidFill>
                  <a:srgbClr val="1A171C"/>
                </a:solidFill>
                <a:latin typeface="Arial"/>
                <a:cs typeface="Arial"/>
              </a:rPr>
              <a:t>imati</a:t>
            </a:r>
            <a:r>
              <a:rPr sz="1200" spc="70" dirty="0" smtClean="0">
                <a:solidFill>
                  <a:srgbClr val="1A171C"/>
                </a:solidFill>
                <a:latin typeface="Arial"/>
                <a:cs typeface="Arial"/>
              </a:rPr>
              <a:t> pH-</a:t>
            </a:r>
            <a:r>
              <a:rPr sz="1200" spc="70" dirty="0" err="1" smtClean="0">
                <a:solidFill>
                  <a:srgbClr val="1A171C"/>
                </a:solidFill>
                <a:latin typeface="Arial"/>
                <a:cs typeface="Arial"/>
              </a:rPr>
              <a:t>vrijednost</a:t>
            </a:r>
            <a:r>
              <a:rPr sz="1200" spc="7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 smtClean="0">
                <a:solidFill>
                  <a:srgbClr val="1A171C"/>
                </a:solidFill>
                <a:latin typeface="Arial"/>
                <a:cs typeface="Arial"/>
              </a:rPr>
              <a:t>od </a:t>
            </a:r>
            <a:r>
              <a:rPr sz="1200" spc="45" dirty="0" smtClean="0">
                <a:solidFill>
                  <a:srgbClr val="1A171C"/>
                </a:solidFill>
                <a:latin typeface="Arial"/>
                <a:cs typeface="Arial"/>
              </a:rPr>
              <a:t>4,5 </a:t>
            </a:r>
            <a:r>
              <a:rPr sz="1200" spc="100" dirty="0" smtClean="0">
                <a:solidFill>
                  <a:srgbClr val="1A171C"/>
                </a:solidFill>
                <a:latin typeface="Arial"/>
                <a:cs typeface="Arial"/>
              </a:rPr>
              <a:t>do </a:t>
            </a:r>
            <a:r>
              <a:rPr sz="1200" spc="15" dirty="0" smtClean="0">
                <a:solidFill>
                  <a:srgbClr val="1A171C"/>
                </a:solidFill>
                <a:latin typeface="Arial"/>
                <a:cs typeface="Arial"/>
              </a:rPr>
              <a:t>8,3.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Niže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ili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više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pH-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vrijednosti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u 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 err="1" smtClean="0">
                <a:solidFill>
                  <a:srgbClr val="1A171C"/>
                </a:solidFill>
                <a:latin typeface="Arial"/>
                <a:cs typeface="Arial"/>
              </a:rPr>
              <a:t>odnosu</a:t>
            </a:r>
            <a:r>
              <a:rPr sz="1200" spc="7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na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navedeni</a:t>
            </a: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raspon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predstavljaju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upozorenje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na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 err="1" smtClean="0">
                <a:solidFill>
                  <a:srgbClr val="1A171C"/>
                </a:solidFill>
                <a:latin typeface="Arial"/>
                <a:cs typeface="Arial"/>
              </a:rPr>
              <a:t>moguća</a:t>
            </a:r>
            <a:r>
              <a:rPr sz="1200" spc="8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nečistoće u vodi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endParaRPr lang="sr-Latn-ME" sz="1200" spc="60" dirty="0" smtClean="0">
              <a:solidFill>
                <a:srgbClr val="1A171C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</a:pPr>
            <a:endParaRPr lang="sr-Latn-ME" sz="1200" b="1" spc="60" dirty="0">
              <a:solidFill>
                <a:srgbClr val="1A171C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</a:pPr>
            <a:endParaRPr lang="sr-Latn-ME" sz="1200" b="1" spc="60" dirty="0" smtClean="0">
              <a:solidFill>
                <a:srgbClr val="1A171C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</a:pPr>
            <a:r>
              <a:rPr sz="1200" b="1" spc="10" dirty="0" err="1" smtClean="0">
                <a:solidFill>
                  <a:srgbClr val="1A171C"/>
                </a:solidFill>
                <a:latin typeface="Tahoma"/>
                <a:cs typeface="Tahoma"/>
              </a:rPr>
              <a:t>Pribor</a:t>
            </a:r>
            <a:r>
              <a:rPr sz="1200" b="1" spc="10" dirty="0" smtClean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sz="1200" b="1" dirty="0" err="1">
                <a:solidFill>
                  <a:srgbClr val="1A171C"/>
                </a:solidFill>
                <a:latin typeface="Tahoma"/>
                <a:cs typeface="Tahoma"/>
              </a:rPr>
              <a:t>i</a:t>
            </a:r>
            <a:r>
              <a:rPr sz="1200" b="1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lang="sr-Latn-ME" sz="1200" b="1" spc="-15" dirty="0" smtClean="0">
                <a:solidFill>
                  <a:srgbClr val="1A171C"/>
                </a:solidFill>
                <a:latin typeface="Tahoma"/>
                <a:cs typeface="Tahoma"/>
              </a:rPr>
              <a:t>h</a:t>
            </a:r>
            <a:r>
              <a:rPr sz="1200" b="1" spc="-15" dirty="0" err="1" smtClean="0">
                <a:solidFill>
                  <a:srgbClr val="1A171C"/>
                </a:solidFill>
                <a:latin typeface="Tahoma"/>
                <a:cs typeface="Tahoma"/>
              </a:rPr>
              <a:t>emikalije</a:t>
            </a:r>
            <a:r>
              <a:rPr sz="1200" b="1" spc="-15" dirty="0">
                <a:solidFill>
                  <a:srgbClr val="1A171C"/>
                </a:solidFill>
                <a:latin typeface="Tahoma"/>
                <a:cs typeface="Tahoma"/>
              </a:rPr>
              <a:t>: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laboratorijska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čaša,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univerzalni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indikatorski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papir, </a:t>
            </a:r>
            <a:r>
              <a:rPr lang="en-US"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destilovana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voda,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>
                <a:solidFill>
                  <a:srgbClr val="1A171C"/>
                </a:solidFill>
                <a:latin typeface="Arial"/>
                <a:cs typeface="Arial"/>
              </a:rPr>
              <a:t>uzorak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lang="sr-Latn-ME" sz="1200" spc="60" dirty="0" smtClean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endParaRPr sz="1200" dirty="0"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  <a:spcBef>
                <a:spcPts val="565"/>
              </a:spcBef>
            </a:pPr>
            <a:r>
              <a:rPr sz="1200" b="1" spc="25" dirty="0">
                <a:solidFill>
                  <a:srgbClr val="1A171C"/>
                </a:solidFill>
                <a:latin typeface="Tahoma"/>
                <a:cs typeface="Tahoma"/>
              </a:rPr>
              <a:t>Opis</a:t>
            </a:r>
            <a:r>
              <a:rPr sz="1200" b="1" spc="-130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1A171C"/>
                </a:solidFill>
                <a:latin typeface="Tahoma"/>
                <a:cs typeface="Tahoma"/>
              </a:rPr>
              <a:t>postupka:</a:t>
            </a:r>
            <a:r>
              <a:rPr sz="1200" b="1" spc="-130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Prije</a:t>
            </a:r>
            <a:r>
              <a:rPr sz="1200" spc="-1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uzorkovanja</a:t>
            </a:r>
            <a:r>
              <a:rPr sz="1200" spc="-1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laboratorijsku</a:t>
            </a:r>
            <a:r>
              <a:rPr sz="1200" spc="-10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 err="1">
                <a:solidFill>
                  <a:srgbClr val="1A171C"/>
                </a:solidFill>
                <a:latin typeface="Arial"/>
                <a:cs typeface="Arial"/>
              </a:rPr>
              <a:t>čašu</a:t>
            </a:r>
            <a:r>
              <a:rPr sz="1200" spc="-1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isp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rati</a:t>
            </a:r>
            <a:r>
              <a:rPr sz="1200" spc="-11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destiliranom</a:t>
            </a:r>
            <a:r>
              <a:rPr sz="1200" spc="-10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>
                <a:solidFill>
                  <a:srgbClr val="1A171C"/>
                </a:solidFill>
                <a:latin typeface="Arial"/>
                <a:cs typeface="Arial"/>
              </a:rPr>
              <a:t>vodom</a:t>
            </a:r>
            <a:r>
              <a:rPr sz="1200" spc="-1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pa</a:t>
            </a:r>
            <a:r>
              <a:rPr sz="1200" spc="-1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10" dirty="0" err="1">
                <a:solidFill>
                  <a:srgbClr val="1A171C"/>
                </a:solidFill>
                <a:latin typeface="Arial"/>
                <a:cs typeface="Arial"/>
              </a:rPr>
              <a:t>potom</a:t>
            </a:r>
            <a:r>
              <a:rPr sz="1200" spc="1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45" dirty="0" smtClean="0">
                <a:solidFill>
                  <a:srgbClr val="1A171C"/>
                </a:solidFill>
                <a:latin typeface="Arial"/>
                <a:cs typeface="Arial"/>
              </a:rPr>
              <a:t>usuti</a:t>
            </a:r>
            <a:r>
              <a:rPr sz="1200" spc="1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uzorak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vode.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U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90" dirty="0" err="1">
                <a:solidFill>
                  <a:srgbClr val="1A171C"/>
                </a:solidFill>
                <a:latin typeface="Arial"/>
                <a:cs typeface="Arial"/>
              </a:rPr>
              <a:t>vodu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uroni</a:t>
            </a:r>
            <a:r>
              <a:rPr lang="sr-Latn-ME" sz="1200" spc="65" dirty="0" smtClean="0">
                <a:solidFill>
                  <a:srgbClr val="1A171C"/>
                </a:solidFill>
                <a:latin typeface="Arial"/>
                <a:cs typeface="Arial"/>
              </a:rPr>
              <a:t>ti</a:t>
            </a:r>
            <a:r>
              <a:rPr sz="1200" spc="1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jedan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dio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univerzalnoga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indikatorskog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papira.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Nakon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>
                <a:solidFill>
                  <a:srgbClr val="1A171C"/>
                </a:solidFill>
                <a:latin typeface="Arial"/>
                <a:cs typeface="Arial"/>
              </a:rPr>
              <a:t>30-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1A171C"/>
                </a:solidFill>
                <a:latin typeface="Arial"/>
                <a:cs typeface="Arial"/>
              </a:rPr>
              <a:t>ak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sekunda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izvadi</a:t>
            </a:r>
            <a:r>
              <a:rPr lang="sr-Latn-ME" sz="1200" spc="60" dirty="0" smtClean="0">
                <a:solidFill>
                  <a:srgbClr val="1A171C"/>
                </a:solidFill>
                <a:latin typeface="Arial"/>
                <a:cs typeface="Arial"/>
              </a:rPr>
              <a:t>ti</a:t>
            </a:r>
            <a:r>
              <a:rPr sz="1200" spc="6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univerzalni </a:t>
            </a:r>
            <a:r>
              <a:rPr sz="1200" spc="60" dirty="0" err="1">
                <a:solidFill>
                  <a:srgbClr val="1A171C"/>
                </a:solidFill>
                <a:latin typeface="Arial"/>
                <a:cs typeface="Arial"/>
              </a:rPr>
              <a:t>indikatorski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 err="1" smtClean="0">
                <a:solidFill>
                  <a:srgbClr val="1A171C"/>
                </a:solidFill>
                <a:latin typeface="Arial"/>
                <a:cs typeface="Arial"/>
              </a:rPr>
              <a:t>papir</a:t>
            </a:r>
            <a:r>
              <a:rPr lang="sr-Latn-ME" sz="1200" spc="70" dirty="0" smtClean="0">
                <a:solidFill>
                  <a:srgbClr val="1A171C"/>
                </a:solidFill>
                <a:latin typeface="Arial"/>
                <a:cs typeface="Arial"/>
              </a:rPr>
              <a:t>,</a:t>
            </a:r>
            <a:r>
              <a:rPr sz="1200" spc="7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5" dirty="0">
                <a:solidFill>
                  <a:srgbClr val="1A171C"/>
                </a:solidFill>
                <a:latin typeface="Arial"/>
                <a:cs typeface="Arial"/>
              </a:rPr>
              <a:t>te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ostavi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da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se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malo 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osuši.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Boju </a:t>
            </a:r>
            <a:r>
              <a:rPr sz="1200" spc="65" dirty="0" err="1">
                <a:solidFill>
                  <a:srgbClr val="1A171C"/>
                </a:solidFill>
                <a:latin typeface="Arial"/>
                <a:cs typeface="Arial"/>
              </a:rPr>
              <a:t>papira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65" dirty="0" smtClean="0">
                <a:solidFill>
                  <a:srgbClr val="1A171C"/>
                </a:solidFill>
                <a:latin typeface="Arial"/>
                <a:cs typeface="Arial"/>
              </a:rPr>
              <a:t>uporediti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1A171C"/>
                </a:solidFill>
                <a:latin typeface="Arial"/>
                <a:cs typeface="Arial"/>
              </a:rPr>
              <a:t>s 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ljestvicom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boja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koja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se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nalazi </a:t>
            </a:r>
            <a:r>
              <a:rPr sz="1200" spc="40" dirty="0" err="1">
                <a:solidFill>
                  <a:srgbClr val="1A171C"/>
                </a:solidFill>
                <a:latin typeface="Arial"/>
                <a:cs typeface="Arial"/>
              </a:rPr>
              <a:t>na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pak</a:t>
            </a:r>
            <a:r>
              <a:rPr lang="sr-Latn-ME" sz="1200" spc="55" dirty="0" smtClean="0">
                <a:solidFill>
                  <a:srgbClr val="1A171C"/>
                </a:solidFill>
                <a:latin typeface="Arial"/>
                <a:cs typeface="Arial"/>
              </a:rPr>
              <a:t>ovanju </a:t>
            </a: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univerzalnoga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indikatorskog</a:t>
            </a:r>
            <a:r>
              <a:rPr sz="1200" spc="-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papira</a:t>
            </a:r>
            <a:r>
              <a:rPr sz="1200" spc="-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sz="1200" spc="-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vizualno</a:t>
            </a:r>
            <a:r>
              <a:rPr sz="1200" spc="-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približno</a:t>
            </a:r>
            <a:r>
              <a:rPr sz="1200" spc="-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5" dirty="0">
                <a:solidFill>
                  <a:srgbClr val="1A171C"/>
                </a:solidFill>
                <a:latin typeface="Arial"/>
                <a:cs typeface="Arial"/>
              </a:rPr>
              <a:t>odredi</a:t>
            </a:r>
            <a:r>
              <a:rPr sz="1200" spc="-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pH-vrijednost</a:t>
            </a:r>
            <a:r>
              <a:rPr sz="1200" spc="-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ispitivanoga</a:t>
            </a:r>
            <a:r>
              <a:rPr sz="1200" spc="-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uzorka</a:t>
            </a:r>
            <a:r>
              <a:rPr sz="1200" spc="-1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vode. </a:t>
            </a:r>
            <a:r>
              <a:rPr sz="1200" spc="-28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Postupak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ponovi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90" dirty="0">
                <a:solidFill>
                  <a:srgbClr val="1A171C"/>
                </a:solidFill>
                <a:latin typeface="Arial"/>
                <a:cs typeface="Arial"/>
              </a:rPr>
              <a:t>triput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izračuna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ti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>
                <a:solidFill>
                  <a:srgbClr val="1A171C"/>
                </a:solidFill>
                <a:latin typeface="Arial"/>
                <a:cs typeface="Arial"/>
              </a:rPr>
              <a:t>srednju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vrijednost</a:t>
            </a: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endParaRPr lang="sr-Latn-ME" sz="1200" spc="40" dirty="0">
              <a:solidFill>
                <a:srgbClr val="1A171C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  <a:spcBef>
                <a:spcPts val="565"/>
              </a:spcBef>
            </a:pPr>
            <a:r>
              <a:rPr sz="1200" spc="40" dirty="0" err="1" smtClean="0">
                <a:solidFill>
                  <a:srgbClr val="1A171C"/>
                </a:solidFill>
                <a:latin typeface="Arial"/>
                <a:cs typeface="Arial"/>
              </a:rPr>
              <a:t>Izmjeriti</a:t>
            </a:r>
            <a:r>
              <a:rPr sz="1200" spc="4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1A171C"/>
                </a:solidFill>
                <a:latin typeface="Arial"/>
                <a:cs typeface="Arial"/>
              </a:rPr>
              <a:t>pH-</a:t>
            </a:r>
            <a:r>
              <a:rPr sz="1200" spc="45" dirty="0" err="1">
                <a:solidFill>
                  <a:srgbClr val="1A171C"/>
                </a:solidFill>
                <a:latin typeface="Arial"/>
                <a:cs typeface="Arial"/>
              </a:rPr>
              <a:t>vrijednost</a:t>
            </a:r>
            <a:r>
              <a:rPr sz="1200" spc="4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0" dirty="0" err="1" smtClean="0">
                <a:solidFill>
                  <a:srgbClr val="1A171C"/>
                </a:solidFill>
                <a:latin typeface="Arial"/>
                <a:cs typeface="Arial"/>
              </a:rPr>
              <a:t>nek</a:t>
            </a:r>
            <a:r>
              <a:rPr lang="sr-Latn-ME" sz="1200" spc="30" dirty="0" smtClean="0">
                <a:solidFill>
                  <a:srgbClr val="1A171C"/>
                </a:solidFill>
                <a:latin typeface="Arial"/>
                <a:cs typeface="Arial"/>
              </a:rPr>
              <a:t>og rastvora </a:t>
            </a:r>
            <a:r>
              <a:rPr sz="1200" spc="65" dirty="0" err="1" smtClean="0">
                <a:solidFill>
                  <a:srgbClr val="1A171C"/>
                </a:solidFill>
                <a:latin typeface="Arial"/>
                <a:cs typeface="Arial"/>
              </a:rPr>
              <a:t>možemo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u</a:t>
            </a:r>
            <a:r>
              <a:rPr lang="sr-Latn-ME" sz="1200" spc="65" dirty="0" smtClean="0">
                <a:solidFill>
                  <a:srgbClr val="1A171C"/>
                </a:solidFill>
                <a:latin typeface="Arial"/>
                <a:cs typeface="Arial"/>
              </a:rPr>
              <a:t>potrebom </a:t>
            </a:r>
            <a:r>
              <a:rPr sz="1200" spc="6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posebnoga </a:t>
            </a:r>
            <a:r>
              <a:rPr sz="1200" spc="30" dirty="0">
                <a:solidFill>
                  <a:srgbClr val="1A171C"/>
                </a:solidFill>
                <a:latin typeface="Arial"/>
                <a:cs typeface="Arial"/>
              </a:rPr>
              <a:t>uređaja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za 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određivanje</a:t>
            </a:r>
            <a:r>
              <a:rPr sz="1200" spc="-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pH-vrijednosti,</a:t>
            </a:r>
            <a:r>
              <a:rPr sz="1200" b="1" spc="-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40" dirty="0">
                <a:solidFill>
                  <a:srgbClr val="1A171C"/>
                </a:solidFill>
                <a:latin typeface="Arial"/>
                <a:cs typeface="Arial"/>
              </a:rPr>
              <a:t>tzv.</a:t>
            </a:r>
            <a:r>
              <a:rPr sz="1200" b="1" spc="-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50" dirty="0">
                <a:solidFill>
                  <a:srgbClr val="1A171C"/>
                </a:solidFill>
                <a:latin typeface="Arial"/>
                <a:cs typeface="Arial"/>
              </a:rPr>
              <a:t>pH-</a:t>
            </a:r>
            <a:r>
              <a:rPr sz="1200" b="1" spc="50" dirty="0" err="1">
                <a:solidFill>
                  <a:srgbClr val="1A171C"/>
                </a:solidFill>
                <a:latin typeface="Arial"/>
                <a:cs typeface="Arial"/>
              </a:rPr>
              <a:t>metrom</a:t>
            </a:r>
            <a:r>
              <a:rPr sz="1200" b="1" spc="50" dirty="0" smtClean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r>
              <a:rPr lang="sr-Latn-ME" sz="1200" b="1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endParaRPr sz="1200" b="1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7359" y="5639469"/>
            <a:ext cx="6426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30" dirty="0">
                <a:solidFill>
                  <a:srgbClr val="010000"/>
                </a:solidFill>
                <a:latin typeface="Tahoma"/>
                <a:cs typeface="Tahoma"/>
              </a:rPr>
              <a:t>Mjerenja:</a:t>
            </a:r>
            <a:endParaRPr sz="1050" dirty="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3015" y="7070202"/>
            <a:ext cx="5735297" cy="1011174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endParaRPr lang="sr-Latn-ME" sz="1050" b="1" spc="5" dirty="0" smtClean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1200" b="1" spc="5" dirty="0" err="1" smtClean="0">
                <a:solidFill>
                  <a:srgbClr val="1A171C"/>
                </a:solidFill>
                <a:latin typeface="Tahoma"/>
                <a:cs typeface="Tahoma"/>
              </a:rPr>
              <a:t>Napomena</a:t>
            </a:r>
            <a:r>
              <a:rPr sz="1200" spc="5" dirty="0">
                <a:solidFill>
                  <a:srgbClr val="1A171C"/>
                </a:solidFill>
                <a:latin typeface="Arial"/>
                <a:cs typeface="Arial"/>
              </a:rPr>
              <a:t>: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Preporučuje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se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da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pH-vrijednost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piće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bude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>
                <a:solidFill>
                  <a:srgbClr val="1A171C"/>
                </a:solidFill>
                <a:latin typeface="Arial"/>
                <a:cs typeface="Arial"/>
              </a:rPr>
              <a:t>od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7,0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>
                <a:solidFill>
                  <a:srgbClr val="1A171C"/>
                </a:solidFill>
                <a:latin typeface="Arial"/>
                <a:cs typeface="Arial"/>
              </a:rPr>
              <a:t>do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7,4.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200" b="1" spc="-10" dirty="0">
                <a:solidFill>
                  <a:srgbClr val="1A171C"/>
                </a:solidFill>
                <a:latin typeface="Tahoma"/>
                <a:cs typeface="Tahoma"/>
              </a:rPr>
              <a:t>Zaključak:</a:t>
            </a:r>
            <a:endParaRPr sz="1200" dirty="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85426" y="82690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85426" y="85908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85426" y="89126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885426" y="9231321"/>
            <a:ext cx="5760085" cy="650240"/>
            <a:chOff x="885426" y="9231321"/>
            <a:chExt cx="5760085" cy="650240"/>
          </a:xfrm>
        </p:grpSpPr>
        <p:sp>
          <p:nvSpPr>
            <p:cNvPr id="24" name="object 24"/>
            <p:cNvSpPr/>
            <p:nvPr/>
          </p:nvSpPr>
          <p:spPr>
            <a:xfrm>
              <a:off x="885426" y="9234496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85426" y="9556297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85426" y="9878098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05570" y="1291694"/>
            <a:ext cx="351790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65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650" dirty="0">
              <a:latin typeface="Verdana"/>
              <a:cs typeface="Verdan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41359" y="826314"/>
            <a:ext cx="480059" cy="344805"/>
            <a:chOff x="229432" y="1849357"/>
            <a:chExt cx="480059" cy="344805"/>
          </a:xfrm>
        </p:grpSpPr>
        <p:sp>
          <p:nvSpPr>
            <p:cNvPr id="29" name="object 29"/>
            <p:cNvSpPr/>
            <p:nvPr/>
          </p:nvSpPr>
          <p:spPr>
            <a:xfrm>
              <a:off x="229432" y="1849357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97820" y="2019770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7"/>
                  </a:moveTo>
                  <a:lnTo>
                    <a:pt x="7950" y="4489"/>
                  </a:lnTo>
                  <a:lnTo>
                    <a:pt x="15582" y="4298"/>
                  </a:lnTo>
                  <a:lnTo>
                    <a:pt x="23507" y="4133"/>
                  </a:lnTo>
                  <a:lnTo>
                    <a:pt x="51470" y="3457"/>
                  </a:lnTo>
                  <a:lnTo>
                    <a:pt x="51966" y="3441"/>
                  </a:lnTo>
                </a:path>
                <a:path w="107315" h="5080">
                  <a:moveTo>
                    <a:pt x="51966" y="3441"/>
                  </a:moveTo>
                  <a:lnTo>
                    <a:pt x="70073" y="2868"/>
                  </a:lnTo>
                  <a:lnTo>
                    <a:pt x="79487" y="2524"/>
                  </a:lnTo>
                  <a:lnTo>
                    <a:pt x="79883" y="2584"/>
                  </a:lnTo>
                  <a:lnTo>
                    <a:pt x="88098" y="1952"/>
                  </a:lnTo>
                  <a:lnTo>
                    <a:pt x="96478" y="1238"/>
                  </a:lnTo>
                  <a:lnTo>
                    <a:pt x="104796" y="323"/>
                  </a:lnTo>
                  <a:lnTo>
                    <a:pt x="106905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1860" y="1890387"/>
              <a:ext cx="138457" cy="8829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93643" y="2002637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089"/>
                  </a:moveTo>
                  <a:lnTo>
                    <a:pt x="9893" y="120243"/>
                  </a:lnTo>
                  <a:lnTo>
                    <a:pt x="5003" y="123659"/>
                  </a:lnTo>
                  <a:lnTo>
                    <a:pt x="1612" y="128651"/>
                  </a:lnTo>
                  <a:lnTo>
                    <a:pt x="0" y="134670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089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49" y="76238"/>
                  </a:lnTo>
                  <a:lnTo>
                    <a:pt x="36207" y="74549"/>
                  </a:lnTo>
                  <a:lnTo>
                    <a:pt x="13538" y="81241"/>
                  </a:lnTo>
                  <a:lnTo>
                    <a:pt x="9385" y="89217"/>
                  </a:lnTo>
                  <a:lnTo>
                    <a:pt x="31330" y="179387"/>
                  </a:lnTo>
                  <a:lnTo>
                    <a:pt x="38557" y="184010"/>
                  </a:lnTo>
                  <a:lnTo>
                    <a:pt x="45554" y="181940"/>
                  </a:lnTo>
                  <a:lnTo>
                    <a:pt x="61214" y="177317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20"/>
                  </a:moveTo>
                  <a:lnTo>
                    <a:pt x="75704" y="46418"/>
                  </a:lnTo>
                  <a:lnTo>
                    <a:pt x="72047" y="44081"/>
                  </a:lnTo>
                  <a:lnTo>
                    <a:pt x="47688" y="51282"/>
                  </a:lnTo>
                  <a:lnTo>
                    <a:pt x="43129" y="60058"/>
                  </a:lnTo>
                  <a:lnTo>
                    <a:pt x="73812" y="186067"/>
                  </a:lnTo>
                  <a:lnTo>
                    <a:pt x="81737" y="191147"/>
                  </a:lnTo>
                  <a:lnTo>
                    <a:pt x="89446" y="188874"/>
                  </a:lnTo>
                  <a:lnTo>
                    <a:pt x="106095" y="183959"/>
                  </a:lnTo>
                  <a:lnTo>
                    <a:pt x="108191" y="179920"/>
                  </a:lnTo>
                  <a:close/>
                </a:path>
                <a:path w="304165" h="191769">
                  <a:moveTo>
                    <a:pt x="211162" y="104228"/>
                  </a:moveTo>
                  <a:lnTo>
                    <a:pt x="196672" y="58851"/>
                  </a:lnTo>
                  <a:lnTo>
                    <a:pt x="93014" y="89750"/>
                  </a:lnTo>
                  <a:lnTo>
                    <a:pt x="104749" y="134734"/>
                  </a:lnTo>
                  <a:lnTo>
                    <a:pt x="211162" y="104228"/>
                  </a:lnTo>
                  <a:close/>
                </a:path>
                <a:path w="304165" h="191769">
                  <a:moveTo>
                    <a:pt x="260019" y="131114"/>
                  </a:moveTo>
                  <a:lnTo>
                    <a:pt x="229349" y="5092"/>
                  </a:lnTo>
                  <a:lnTo>
                    <a:pt x="221399" y="0"/>
                  </a:lnTo>
                  <a:lnTo>
                    <a:pt x="196215" y="7429"/>
                  </a:lnTo>
                  <a:lnTo>
                    <a:pt x="194729" y="10299"/>
                  </a:lnTo>
                  <a:lnTo>
                    <a:pt x="227685" y="145669"/>
                  </a:lnTo>
                  <a:lnTo>
                    <a:pt x="230263" y="147320"/>
                  </a:lnTo>
                  <a:lnTo>
                    <a:pt x="247751" y="142163"/>
                  </a:lnTo>
                  <a:lnTo>
                    <a:pt x="255460" y="139890"/>
                  </a:lnTo>
                  <a:lnTo>
                    <a:pt x="260019" y="131114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60"/>
                  </a:lnTo>
                  <a:lnTo>
                    <a:pt x="264604" y="7150"/>
                  </a:lnTo>
                  <a:lnTo>
                    <a:pt x="241604" y="13931"/>
                  </a:lnTo>
                  <a:lnTo>
                    <a:pt x="240322" y="16395"/>
                  </a:lnTo>
                  <a:lnTo>
                    <a:pt x="264388" y="115265"/>
                  </a:lnTo>
                  <a:lnTo>
                    <a:pt x="266611" y="116687"/>
                  </a:lnTo>
                  <a:lnTo>
                    <a:pt x="282600" y="111975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606" y="58331"/>
                  </a:moveTo>
                  <a:lnTo>
                    <a:pt x="303136" y="51828"/>
                  </a:lnTo>
                  <a:lnTo>
                    <a:pt x="301002" y="43103"/>
                  </a:lnTo>
                  <a:lnTo>
                    <a:pt x="293357" y="37668"/>
                  </a:lnTo>
                  <a:lnTo>
                    <a:pt x="285470" y="38912"/>
                  </a:lnTo>
                  <a:lnTo>
                    <a:pt x="293712" y="72758"/>
                  </a:lnTo>
                  <a:lnTo>
                    <a:pt x="298602" y="69329"/>
                  </a:lnTo>
                  <a:lnTo>
                    <a:pt x="301993" y="64338"/>
                  </a:lnTo>
                  <a:lnTo>
                    <a:pt x="303606" y="58331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0125" y="20260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90125" y="20260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7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450" y="5022249"/>
            <a:ext cx="121156" cy="423798"/>
          </a:xfrm>
          <a:prstGeom prst="rect">
            <a:avLst/>
          </a:prstGeom>
        </p:spPr>
      </p:pic>
      <p:graphicFrame>
        <p:nvGraphicFramePr>
          <p:cNvPr id="3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50590"/>
              </p:ext>
            </p:extLst>
          </p:nvPr>
        </p:nvGraphicFramePr>
        <p:xfrm>
          <a:off x="872726" y="5945707"/>
          <a:ext cx="4267201" cy="1130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477"/>
                <a:gridCol w="1060297"/>
                <a:gridCol w="1079627"/>
                <a:gridCol w="1066800"/>
              </a:tblGrid>
              <a:tr h="198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7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pH-vrijednost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sr-Latn-ME" sz="1050" dirty="0" smtClean="0">
                          <a:latin typeface="Arial"/>
                          <a:cs typeface="Arial"/>
                        </a:rPr>
                        <a:t>UZORAK 2 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7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pH-vrijednost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906824" y="367824"/>
            <a:ext cx="5786120" cy="24991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sr-Latn-ME" sz="2000" b="1" spc="95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3</a:t>
            </a:r>
            <a:r>
              <a:rPr sz="2000" b="1" spc="95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.</a:t>
            </a:r>
            <a:r>
              <a:rPr lang="sr-Latn-ME" sz="2000" b="1" spc="30" dirty="0">
                <a:solidFill>
                  <a:srgbClr val="1F497D">
                    <a:lumMod val="60000"/>
                    <a:lumOff val="40000"/>
                  </a:srgbClr>
                </a:solidFill>
                <a:latin typeface="Arial"/>
                <a:cs typeface="Arial"/>
              </a:rPr>
              <a:t>Ogled</a:t>
            </a:r>
            <a:r>
              <a:rPr sz="2000" spc="-15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:</a:t>
            </a:r>
            <a:r>
              <a:rPr lang="sr-Latn-ME" sz="2000" spc="-15" dirty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 </a:t>
            </a:r>
            <a:r>
              <a:rPr lang="sr-Latn-ME" sz="2000" spc="-15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Mjerenje </a:t>
            </a:r>
            <a:r>
              <a:rPr sz="2000" spc="-15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pH-</a:t>
            </a:r>
            <a:r>
              <a:rPr sz="2000" spc="-15" dirty="0" err="1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vrijednost</a:t>
            </a:r>
            <a:r>
              <a:rPr lang="sr-Latn-ME" sz="2000" spc="-15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i</a:t>
            </a:r>
            <a:r>
              <a:rPr sz="2000" spc="-75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 </a:t>
            </a:r>
            <a:r>
              <a:rPr sz="2000" spc="10" dirty="0" err="1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vode</a:t>
            </a:r>
            <a:r>
              <a:rPr lang="sr-Latn-ME" sz="2000" spc="10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Verdana"/>
                <a:cs typeface="Verdana"/>
              </a:rPr>
              <a:t> pH metrom</a:t>
            </a:r>
            <a:endParaRPr sz="2000" dirty="0">
              <a:solidFill>
                <a:srgbClr val="1F497D">
                  <a:lumMod val="60000"/>
                  <a:lumOff val="40000"/>
                </a:srgbClr>
              </a:solidFill>
              <a:latin typeface="Verdana"/>
              <a:cs typeface="Verdana"/>
            </a:endParaRPr>
          </a:p>
          <a:p>
            <a:pPr marL="12700" marR="5715" algn="just">
              <a:lnSpc>
                <a:spcPct val="111100"/>
              </a:lnSpc>
              <a:spcBef>
                <a:spcPts val="565"/>
              </a:spcBef>
            </a:pPr>
            <a:r>
              <a:rPr sz="1200" b="1" spc="10" dirty="0" err="1" smtClean="0">
                <a:solidFill>
                  <a:srgbClr val="1A171C"/>
                </a:solidFill>
                <a:latin typeface="Tahoma"/>
                <a:cs typeface="Tahoma"/>
              </a:rPr>
              <a:t>Pribor</a:t>
            </a:r>
            <a:r>
              <a:rPr sz="1200" b="1" spc="10" dirty="0" smtClean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sz="1200" b="1" dirty="0" err="1">
                <a:solidFill>
                  <a:srgbClr val="1A171C"/>
                </a:solidFill>
                <a:latin typeface="Tahoma"/>
                <a:cs typeface="Tahoma"/>
              </a:rPr>
              <a:t>i</a:t>
            </a:r>
            <a:r>
              <a:rPr sz="1200" b="1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lang="sr-Latn-ME" sz="1200" b="1" spc="-15" dirty="0">
                <a:solidFill>
                  <a:srgbClr val="1A171C"/>
                </a:solidFill>
                <a:latin typeface="Tahoma"/>
                <a:cs typeface="Tahoma"/>
              </a:rPr>
              <a:t>h</a:t>
            </a:r>
            <a:r>
              <a:rPr sz="1200" b="1" spc="-15" dirty="0" err="1">
                <a:solidFill>
                  <a:srgbClr val="1A171C"/>
                </a:solidFill>
                <a:latin typeface="Tahoma"/>
                <a:cs typeface="Tahoma"/>
              </a:rPr>
              <a:t>emikalije</a:t>
            </a:r>
            <a:r>
              <a:rPr sz="1200" b="1" spc="-15" dirty="0">
                <a:solidFill>
                  <a:srgbClr val="1A171C"/>
                </a:solidFill>
                <a:latin typeface="Tahoma"/>
                <a:cs typeface="Tahoma"/>
              </a:rPr>
              <a:t>: 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laboratorijska čaša, </a:t>
            </a:r>
            <a:r>
              <a:rPr lang="en-US" sz="1200" spc="35" dirty="0" err="1" smtClean="0">
                <a:solidFill>
                  <a:srgbClr val="1A171C"/>
                </a:solidFill>
                <a:latin typeface="Arial"/>
                <a:cs typeface="Arial"/>
              </a:rPr>
              <a:t>destilovana</a:t>
            </a:r>
            <a:r>
              <a:rPr sz="1200" spc="3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voda,  </a:t>
            </a:r>
            <a:r>
              <a:rPr sz="1200" spc="35" dirty="0" err="1">
                <a:solidFill>
                  <a:srgbClr val="1A171C"/>
                </a:solidFill>
                <a:latin typeface="Arial"/>
                <a:cs typeface="Arial"/>
              </a:rPr>
              <a:t>uzorak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35" dirty="0" err="1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, pH metar.</a:t>
            </a:r>
            <a:endParaRPr sz="1200" spc="35" dirty="0">
              <a:solidFill>
                <a:srgbClr val="1A171C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1100"/>
              </a:lnSpc>
              <a:spcBef>
                <a:spcPts val="565"/>
              </a:spcBef>
            </a:pPr>
            <a:r>
              <a:rPr sz="1200" b="1" spc="25" dirty="0" err="1" smtClean="0">
                <a:solidFill>
                  <a:srgbClr val="1A171C"/>
                </a:solidFill>
                <a:latin typeface="Tahoma"/>
                <a:cs typeface="Tahoma"/>
              </a:rPr>
              <a:t>Opis</a:t>
            </a:r>
            <a:r>
              <a:rPr sz="1200" b="1" spc="-130" dirty="0" smtClean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sz="1200" b="1" dirty="0" err="1" smtClean="0">
                <a:solidFill>
                  <a:srgbClr val="1A171C"/>
                </a:solidFill>
                <a:latin typeface="Tahoma"/>
                <a:cs typeface="Tahoma"/>
              </a:rPr>
              <a:t>postupka</a:t>
            </a:r>
            <a:r>
              <a:rPr sz="1200" b="1" dirty="0" smtClean="0">
                <a:solidFill>
                  <a:srgbClr val="1A171C"/>
                </a:solidFill>
                <a:latin typeface="Tahoma"/>
                <a:cs typeface="Tahoma"/>
              </a:rPr>
              <a:t>:</a:t>
            </a:r>
            <a:r>
              <a:rPr sz="1200" b="1" spc="-130" dirty="0" smtClean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Isprati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destilovanom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pokupiti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kapljice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filter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hartijom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uroniti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u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rastvor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nepoznate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pH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vrednosti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Pritisnuti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funkcijsku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tipku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m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j</a:t>
            </a:r>
            <a:r>
              <a:rPr lang="en-US" sz="1200" spc="35" dirty="0" err="1" smtClean="0">
                <a:solidFill>
                  <a:srgbClr val="1A171C"/>
                </a:solidFill>
                <a:latin typeface="Arial"/>
                <a:cs typeface="Arial"/>
              </a:rPr>
              <a:t>erenje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pH.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Posl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ij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e m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j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erenja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 pH vrijednosti, različitih uzoraka, </a:t>
            </a:r>
            <a:r>
              <a:rPr lang="en-US" sz="1200" spc="35" dirty="0" err="1" smtClean="0">
                <a:solidFill>
                  <a:srgbClr val="1A171C"/>
                </a:solidFill>
                <a:latin typeface="Arial"/>
                <a:cs typeface="Arial"/>
              </a:rPr>
              <a:t>elektrode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se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izvuku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iz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rastvora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operu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destilovanom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a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kapi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sa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pokupe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filter </a:t>
            </a:r>
            <a:r>
              <a:rPr lang="en-US" sz="1200" spc="35" dirty="0" err="1" smtClean="0">
                <a:solidFill>
                  <a:srgbClr val="1A171C"/>
                </a:solidFill>
                <a:latin typeface="Arial"/>
                <a:cs typeface="Arial"/>
              </a:rPr>
              <a:t>hartijom</a:t>
            </a:r>
            <a:endParaRPr lang="sr-Latn-ME" sz="1200" b="1" spc="-130" dirty="0" smtClean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 marR="5080" algn="just">
              <a:lnSpc>
                <a:spcPct val="111100"/>
              </a:lnSpc>
              <a:spcBef>
                <a:spcPts val="565"/>
              </a:spcBef>
            </a:pP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Postupak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 err="1">
                <a:solidFill>
                  <a:srgbClr val="1A171C"/>
                </a:solidFill>
                <a:latin typeface="Arial"/>
                <a:cs typeface="Arial"/>
              </a:rPr>
              <a:t>ponovi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90" dirty="0" err="1" smtClean="0">
                <a:solidFill>
                  <a:srgbClr val="1A171C"/>
                </a:solidFill>
                <a:latin typeface="Arial"/>
                <a:cs typeface="Arial"/>
              </a:rPr>
              <a:t>triput</a:t>
            </a:r>
            <a:r>
              <a:rPr lang="sr-Latn-ME" sz="1200" spc="90" dirty="0" smtClean="0">
                <a:solidFill>
                  <a:srgbClr val="1A171C"/>
                </a:solidFill>
                <a:latin typeface="Arial"/>
                <a:cs typeface="Arial"/>
              </a:rPr>
              <a:t> za svaki uzorak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izračuna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ti</a:t>
            </a:r>
            <a:r>
              <a:rPr sz="1200" spc="2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srednju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 err="1">
                <a:solidFill>
                  <a:srgbClr val="1A171C"/>
                </a:solidFill>
                <a:latin typeface="Arial"/>
                <a:cs typeface="Arial"/>
              </a:rPr>
              <a:t>vrijednost</a:t>
            </a:r>
            <a:r>
              <a:rPr sz="1200" spc="55" dirty="0" smtClean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6824" y="3481151"/>
            <a:ext cx="6426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50" b="1" spc="-30" dirty="0">
                <a:solidFill>
                  <a:srgbClr val="010000"/>
                </a:solidFill>
                <a:latin typeface="Tahoma"/>
                <a:cs typeface="Tahoma"/>
              </a:rPr>
              <a:t>Mjerenja:</a:t>
            </a:r>
            <a:endParaRPr sz="10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8454" y="5165945"/>
            <a:ext cx="5183505" cy="2998898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spcBef>
                <a:spcPts val="805"/>
              </a:spcBef>
            </a:pPr>
            <a:endParaRPr lang="sr-Latn-ME" sz="1050" b="1" spc="5" dirty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805"/>
              </a:spcBef>
            </a:pPr>
            <a:r>
              <a:rPr sz="1200" b="1" spc="5" dirty="0" err="1">
                <a:solidFill>
                  <a:srgbClr val="1A171C"/>
                </a:solidFill>
                <a:latin typeface="Tahoma"/>
                <a:cs typeface="Tahoma"/>
              </a:rPr>
              <a:t>Napomena</a:t>
            </a:r>
            <a:r>
              <a:rPr sz="1200" spc="5" dirty="0">
                <a:solidFill>
                  <a:srgbClr val="1A171C"/>
                </a:solidFill>
                <a:latin typeface="Arial"/>
                <a:cs typeface="Arial"/>
              </a:rPr>
              <a:t>: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>
                <a:solidFill>
                  <a:srgbClr val="1A171C"/>
                </a:solidFill>
                <a:latin typeface="Arial"/>
                <a:cs typeface="Arial"/>
              </a:rPr>
              <a:t>Preporučuje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5" dirty="0">
                <a:solidFill>
                  <a:srgbClr val="1A171C"/>
                </a:solidFill>
                <a:latin typeface="Arial"/>
                <a:cs typeface="Arial"/>
              </a:rPr>
              <a:t>se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da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0" dirty="0">
                <a:solidFill>
                  <a:srgbClr val="1A171C"/>
                </a:solidFill>
                <a:latin typeface="Arial"/>
                <a:cs typeface="Arial"/>
              </a:rPr>
              <a:t>pH-vrijednost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40" dirty="0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1A171C"/>
                </a:solidFill>
                <a:latin typeface="Arial"/>
                <a:cs typeface="Arial"/>
              </a:rPr>
              <a:t>piće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80" dirty="0">
                <a:solidFill>
                  <a:srgbClr val="1A171C"/>
                </a:solidFill>
                <a:latin typeface="Arial"/>
                <a:cs typeface="Arial"/>
              </a:rPr>
              <a:t>bude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>
                <a:solidFill>
                  <a:srgbClr val="1A171C"/>
                </a:solidFill>
                <a:latin typeface="Arial"/>
                <a:cs typeface="Arial"/>
              </a:rPr>
              <a:t>od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1A171C"/>
                </a:solidFill>
                <a:latin typeface="Arial"/>
                <a:cs typeface="Arial"/>
              </a:rPr>
              <a:t>7,0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100" dirty="0">
                <a:solidFill>
                  <a:srgbClr val="1A171C"/>
                </a:solidFill>
                <a:latin typeface="Arial"/>
                <a:cs typeface="Arial"/>
              </a:rPr>
              <a:t>do</a:t>
            </a:r>
            <a:r>
              <a:rPr sz="1200" spc="2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20" dirty="0">
                <a:solidFill>
                  <a:srgbClr val="1A171C"/>
                </a:solidFill>
                <a:latin typeface="Arial"/>
                <a:cs typeface="Arial"/>
              </a:rPr>
              <a:t>7,4.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 smtClean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 smtClean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 smtClean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 smtClean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endParaRPr lang="sr-Latn-ME" sz="1050" b="1" spc="-10" dirty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>
              <a:spcBef>
                <a:spcPts val="705"/>
              </a:spcBef>
            </a:pPr>
            <a:r>
              <a:rPr sz="1050" b="1" spc="-10" dirty="0" err="1" smtClean="0">
                <a:solidFill>
                  <a:srgbClr val="1A171C"/>
                </a:solidFill>
                <a:latin typeface="Tahoma"/>
                <a:cs typeface="Tahoma"/>
              </a:rPr>
              <a:t>Zaključak</a:t>
            </a:r>
            <a:r>
              <a:rPr sz="1050" b="1" spc="-10" dirty="0">
                <a:solidFill>
                  <a:srgbClr val="1A171C"/>
                </a:solidFill>
                <a:latin typeface="Tahoma"/>
                <a:cs typeface="Tahoma"/>
              </a:rPr>
              <a:t>:</a:t>
            </a:r>
            <a:endParaRPr sz="10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85426" y="82690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85426" y="85908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85426" y="89126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85426" y="9231321"/>
            <a:ext cx="5760085" cy="650240"/>
            <a:chOff x="885426" y="9231321"/>
            <a:chExt cx="5760085" cy="650240"/>
          </a:xfrm>
        </p:grpSpPr>
        <p:sp>
          <p:nvSpPr>
            <p:cNvPr id="24" name="object 24"/>
            <p:cNvSpPr/>
            <p:nvPr/>
          </p:nvSpPr>
          <p:spPr>
            <a:xfrm>
              <a:off x="885426" y="9234496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885426" y="9556297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885426" y="9878098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48340" y="881714"/>
            <a:ext cx="351790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65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65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6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41359" y="336901"/>
            <a:ext cx="480059" cy="344805"/>
            <a:chOff x="229432" y="1849357"/>
            <a:chExt cx="480059" cy="344805"/>
          </a:xfrm>
        </p:grpSpPr>
        <p:sp>
          <p:nvSpPr>
            <p:cNvPr id="29" name="object 29"/>
            <p:cNvSpPr/>
            <p:nvPr/>
          </p:nvSpPr>
          <p:spPr>
            <a:xfrm>
              <a:off x="229432" y="1849357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597820" y="2019770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7"/>
                  </a:moveTo>
                  <a:lnTo>
                    <a:pt x="7950" y="4489"/>
                  </a:lnTo>
                  <a:lnTo>
                    <a:pt x="15582" y="4298"/>
                  </a:lnTo>
                  <a:lnTo>
                    <a:pt x="23507" y="4133"/>
                  </a:lnTo>
                  <a:lnTo>
                    <a:pt x="51470" y="3457"/>
                  </a:lnTo>
                  <a:lnTo>
                    <a:pt x="51966" y="3441"/>
                  </a:lnTo>
                </a:path>
                <a:path w="107315" h="5080">
                  <a:moveTo>
                    <a:pt x="51966" y="3441"/>
                  </a:moveTo>
                  <a:lnTo>
                    <a:pt x="70073" y="2868"/>
                  </a:lnTo>
                  <a:lnTo>
                    <a:pt x="79487" y="2524"/>
                  </a:lnTo>
                  <a:lnTo>
                    <a:pt x="79883" y="2584"/>
                  </a:lnTo>
                  <a:lnTo>
                    <a:pt x="88098" y="1952"/>
                  </a:lnTo>
                  <a:lnTo>
                    <a:pt x="96478" y="1238"/>
                  </a:lnTo>
                  <a:lnTo>
                    <a:pt x="104796" y="323"/>
                  </a:lnTo>
                  <a:lnTo>
                    <a:pt x="106905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1860" y="1890387"/>
              <a:ext cx="138457" cy="8829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93643" y="2002637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089"/>
                  </a:moveTo>
                  <a:lnTo>
                    <a:pt x="9893" y="120243"/>
                  </a:lnTo>
                  <a:lnTo>
                    <a:pt x="5003" y="123659"/>
                  </a:lnTo>
                  <a:lnTo>
                    <a:pt x="1612" y="128651"/>
                  </a:lnTo>
                  <a:lnTo>
                    <a:pt x="0" y="134670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089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49" y="76238"/>
                  </a:lnTo>
                  <a:lnTo>
                    <a:pt x="36207" y="74549"/>
                  </a:lnTo>
                  <a:lnTo>
                    <a:pt x="13538" y="81241"/>
                  </a:lnTo>
                  <a:lnTo>
                    <a:pt x="9385" y="89217"/>
                  </a:lnTo>
                  <a:lnTo>
                    <a:pt x="31330" y="179387"/>
                  </a:lnTo>
                  <a:lnTo>
                    <a:pt x="38557" y="184010"/>
                  </a:lnTo>
                  <a:lnTo>
                    <a:pt x="45554" y="181940"/>
                  </a:lnTo>
                  <a:lnTo>
                    <a:pt x="61214" y="177317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20"/>
                  </a:moveTo>
                  <a:lnTo>
                    <a:pt x="75704" y="46418"/>
                  </a:lnTo>
                  <a:lnTo>
                    <a:pt x="72047" y="44081"/>
                  </a:lnTo>
                  <a:lnTo>
                    <a:pt x="47688" y="51282"/>
                  </a:lnTo>
                  <a:lnTo>
                    <a:pt x="43129" y="60058"/>
                  </a:lnTo>
                  <a:lnTo>
                    <a:pt x="73812" y="186067"/>
                  </a:lnTo>
                  <a:lnTo>
                    <a:pt x="81737" y="191147"/>
                  </a:lnTo>
                  <a:lnTo>
                    <a:pt x="89446" y="188874"/>
                  </a:lnTo>
                  <a:lnTo>
                    <a:pt x="106095" y="183959"/>
                  </a:lnTo>
                  <a:lnTo>
                    <a:pt x="108191" y="179920"/>
                  </a:lnTo>
                  <a:close/>
                </a:path>
                <a:path w="304165" h="191769">
                  <a:moveTo>
                    <a:pt x="211162" y="104228"/>
                  </a:moveTo>
                  <a:lnTo>
                    <a:pt x="196672" y="58851"/>
                  </a:lnTo>
                  <a:lnTo>
                    <a:pt x="93014" y="89750"/>
                  </a:lnTo>
                  <a:lnTo>
                    <a:pt x="104749" y="134734"/>
                  </a:lnTo>
                  <a:lnTo>
                    <a:pt x="211162" y="104228"/>
                  </a:lnTo>
                  <a:close/>
                </a:path>
                <a:path w="304165" h="191769">
                  <a:moveTo>
                    <a:pt x="260019" y="131114"/>
                  </a:moveTo>
                  <a:lnTo>
                    <a:pt x="229349" y="5092"/>
                  </a:lnTo>
                  <a:lnTo>
                    <a:pt x="221399" y="0"/>
                  </a:lnTo>
                  <a:lnTo>
                    <a:pt x="196215" y="7429"/>
                  </a:lnTo>
                  <a:lnTo>
                    <a:pt x="194729" y="10299"/>
                  </a:lnTo>
                  <a:lnTo>
                    <a:pt x="227685" y="145669"/>
                  </a:lnTo>
                  <a:lnTo>
                    <a:pt x="230263" y="147320"/>
                  </a:lnTo>
                  <a:lnTo>
                    <a:pt x="247751" y="142163"/>
                  </a:lnTo>
                  <a:lnTo>
                    <a:pt x="255460" y="139890"/>
                  </a:lnTo>
                  <a:lnTo>
                    <a:pt x="260019" y="131114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60"/>
                  </a:lnTo>
                  <a:lnTo>
                    <a:pt x="264604" y="7150"/>
                  </a:lnTo>
                  <a:lnTo>
                    <a:pt x="241604" y="13931"/>
                  </a:lnTo>
                  <a:lnTo>
                    <a:pt x="240322" y="16395"/>
                  </a:lnTo>
                  <a:lnTo>
                    <a:pt x="264388" y="115265"/>
                  </a:lnTo>
                  <a:lnTo>
                    <a:pt x="266611" y="116687"/>
                  </a:lnTo>
                  <a:lnTo>
                    <a:pt x="282600" y="111975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606" y="58331"/>
                  </a:moveTo>
                  <a:lnTo>
                    <a:pt x="303136" y="51828"/>
                  </a:lnTo>
                  <a:lnTo>
                    <a:pt x="301002" y="43103"/>
                  </a:lnTo>
                  <a:lnTo>
                    <a:pt x="293357" y="37668"/>
                  </a:lnTo>
                  <a:lnTo>
                    <a:pt x="285470" y="38912"/>
                  </a:lnTo>
                  <a:lnTo>
                    <a:pt x="293712" y="72758"/>
                  </a:lnTo>
                  <a:lnTo>
                    <a:pt x="298602" y="69329"/>
                  </a:lnTo>
                  <a:lnTo>
                    <a:pt x="301993" y="64338"/>
                  </a:lnTo>
                  <a:lnTo>
                    <a:pt x="303606" y="58331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390125" y="20260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390125" y="2026056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3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517347"/>
              </p:ext>
            </p:extLst>
          </p:nvPr>
        </p:nvGraphicFramePr>
        <p:xfrm>
          <a:off x="860161" y="3902732"/>
          <a:ext cx="4267201" cy="1130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0477"/>
                <a:gridCol w="1060297"/>
                <a:gridCol w="1079627"/>
                <a:gridCol w="1066800"/>
              </a:tblGrid>
              <a:tr h="198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7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pH-vrijednost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sr-Latn-ME" sz="1050" dirty="0" smtClean="0">
                          <a:latin typeface="Arial"/>
                          <a:cs typeface="Arial"/>
                        </a:rPr>
                        <a:t>UZORAK 2 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7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pH-vrijednost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5" name="object 3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4472" y="2950591"/>
            <a:ext cx="121156" cy="42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1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61527" y="10307491"/>
            <a:ext cx="1314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160" dirty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endParaRPr sz="9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1769" y="479562"/>
            <a:ext cx="6359924" cy="18184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lang="sr-Latn-ME" sz="2000" b="1" spc="-25" dirty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r>
              <a:rPr lang="sr-Latn-ME" sz="2000" b="1" spc="-25" dirty="0" smtClean="0">
                <a:solidFill>
                  <a:srgbClr val="0093CE"/>
                </a:solidFill>
                <a:latin typeface="Arial"/>
                <a:cs typeface="Arial"/>
              </a:rPr>
              <a:t>  4. </a:t>
            </a:r>
            <a:r>
              <a:rPr lang="sr-Latn-ME" sz="2000" b="1" spc="10" dirty="0" smtClean="0">
                <a:solidFill>
                  <a:srgbClr val="0093CE"/>
                </a:solidFill>
                <a:latin typeface="Arial"/>
                <a:cs typeface="Arial"/>
              </a:rPr>
              <a:t>ogled</a:t>
            </a:r>
            <a:r>
              <a:rPr sz="2000" b="1" spc="10" dirty="0" smtClean="0">
                <a:solidFill>
                  <a:srgbClr val="0093CE"/>
                </a:solidFill>
                <a:latin typeface="Arial"/>
                <a:cs typeface="Arial"/>
              </a:rPr>
              <a:t>:</a:t>
            </a:r>
            <a:r>
              <a:rPr lang="sr-Latn-ME" sz="2000" b="1" spc="10" dirty="0" smtClean="0">
                <a:solidFill>
                  <a:srgbClr val="0093CE"/>
                </a:solidFill>
                <a:latin typeface="Arial"/>
                <a:cs typeface="Arial"/>
              </a:rPr>
              <a:t> Mjerenje provodljivosti vode</a:t>
            </a:r>
          </a:p>
          <a:p>
            <a:pPr marL="38100">
              <a:spcBef>
                <a:spcPts val="100"/>
              </a:spcBef>
            </a:pPr>
            <a:r>
              <a:rPr lang="sr-Latn-ME" sz="1400" b="1" spc="10" dirty="0" smtClean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endParaRPr lang="sr-Latn-ME" sz="1200" b="1" spc="10" dirty="0" smtClean="0">
              <a:solidFill>
                <a:srgbClr val="0093CE"/>
              </a:solidFill>
              <a:latin typeface="Arial"/>
              <a:cs typeface="Arial"/>
            </a:endParaRPr>
          </a:p>
          <a:p>
            <a:pPr algn="just"/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Provodljivost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κ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je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električno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svojstvo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vodeni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rastvori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u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zavisnosti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od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koncentracije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jona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mogu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da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provode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struju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Provodljivost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zavisi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od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jona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prisutnih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u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njihove koncentracije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pokretljivosti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naelektrisanja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jona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kao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od temperature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na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kojoj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se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određuje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električna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provodljivost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r>
              <a:rPr lang="sr-Latn-ME" sz="1200" spc="35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35" smtClean="0">
                <a:solidFill>
                  <a:srgbClr val="1A171C"/>
                </a:solidFill>
                <a:latin typeface="Arial"/>
                <a:cs typeface="Arial"/>
              </a:rPr>
              <a:t>Mjerenje 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provodljivosti se vrši aparatom koji se naziva </a:t>
            </a:r>
            <a:r>
              <a:rPr lang="sr-Latn-ME" sz="1200" b="1" spc="35" dirty="0" smtClean="0">
                <a:solidFill>
                  <a:srgbClr val="1A171C"/>
                </a:solidFill>
                <a:latin typeface="Arial"/>
                <a:cs typeface="Arial"/>
              </a:rPr>
              <a:t>konduktometar, 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a internacionalni sistem jedincia (</a:t>
            </a:r>
            <a:r>
              <a:rPr lang="sr-Latn-ME" sz="1200" spc="35" smtClean="0">
                <a:solidFill>
                  <a:srgbClr val="1A171C"/>
                </a:solidFill>
                <a:latin typeface="Arial"/>
                <a:cs typeface="Arial"/>
              </a:rPr>
              <a:t>Si </a:t>
            </a:r>
            <a:r>
              <a:rPr lang="sr-Latn-ME" sz="1200" spc="35" smtClean="0">
                <a:solidFill>
                  <a:srgbClr val="1A171C"/>
                </a:solidFill>
                <a:latin typeface="Arial"/>
                <a:cs typeface="Arial"/>
              </a:rPr>
              <a:t>sistem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) kao jedinicu preporučuje  S/m (Simens po metru). </a:t>
            </a:r>
          </a:p>
          <a:p>
            <a:r>
              <a:rPr lang="sr-Latn-ME" sz="1050" spc="35" dirty="0" smtClean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endParaRPr sz="1050" baseline="30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1989" y="2679236"/>
            <a:ext cx="6252414" cy="525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035"/>
              </a:lnSpc>
            </a:pPr>
            <a:r>
              <a:rPr sz="1200" b="1" spc="35" dirty="0" err="1">
                <a:solidFill>
                  <a:srgbClr val="1A171C"/>
                </a:solidFill>
                <a:latin typeface="Arial"/>
                <a:cs typeface="Arial"/>
              </a:rPr>
              <a:t>Pribor</a:t>
            </a:r>
            <a:r>
              <a:rPr sz="1200" b="1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b="1" spc="35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sz="1200" b="1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b="1" spc="35" dirty="0">
                <a:solidFill>
                  <a:srgbClr val="1A171C"/>
                </a:solidFill>
                <a:latin typeface="Arial"/>
                <a:cs typeface="Arial"/>
              </a:rPr>
              <a:t>h</a:t>
            </a:r>
            <a:r>
              <a:rPr sz="1200" b="1" spc="35" dirty="0" err="1">
                <a:solidFill>
                  <a:srgbClr val="1A171C"/>
                </a:solidFill>
                <a:latin typeface="Arial"/>
                <a:cs typeface="Arial"/>
              </a:rPr>
              <a:t>emikalije</a:t>
            </a:r>
            <a:r>
              <a:rPr sz="1200" spc="35" dirty="0">
                <a:solidFill>
                  <a:srgbClr val="1A171C"/>
                </a:solidFill>
                <a:latin typeface="Arial"/>
                <a:cs typeface="Arial"/>
              </a:rPr>
              <a:t>: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laboratorijska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čaša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uzorak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35" dirty="0">
                <a:solidFill>
                  <a:srgbClr val="1A171C"/>
                </a:solidFill>
                <a:latin typeface="Arial"/>
                <a:cs typeface="Arial"/>
              </a:rPr>
              <a:t>sa česme (uzorak 1), destilovana voda (uzorak 2)  ispitivani vodeni uzorak (uzorak 3), konduktometar, kombinovane elektrode.  </a:t>
            </a:r>
          </a:p>
          <a:p>
            <a:pPr marL="38100">
              <a:lnSpc>
                <a:spcPts val="1035"/>
              </a:lnSpc>
            </a:pPr>
            <a:endParaRPr lang="sr-Latn-ME" sz="1050" b="1" spc="-30" dirty="0" smtClean="0">
              <a:solidFill>
                <a:srgbClr val="010000"/>
              </a:solidFill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3498" y="1147373"/>
            <a:ext cx="351790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65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65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65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91624" y="575036"/>
            <a:ext cx="480059" cy="344805"/>
            <a:chOff x="243833" y="1866928"/>
            <a:chExt cx="480059" cy="344805"/>
          </a:xfrm>
        </p:grpSpPr>
        <p:sp>
          <p:nvSpPr>
            <p:cNvPr id="32" name="object 32"/>
            <p:cNvSpPr/>
            <p:nvPr/>
          </p:nvSpPr>
          <p:spPr>
            <a:xfrm>
              <a:off x="243833" y="1866928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612220" y="2037340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7"/>
                  </a:moveTo>
                  <a:lnTo>
                    <a:pt x="7950" y="4489"/>
                  </a:lnTo>
                  <a:lnTo>
                    <a:pt x="15582" y="4299"/>
                  </a:lnTo>
                  <a:lnTo>
                    <a:pt x="23507" y="4134"/>
                  </a:lnTo>
                  <a:lnTo>
                    <a:pt x="51470" y="3458"/>
                  </a:lnTo>
                  <a:lnTo>
                    <a:pt x="52185" y="3435"/>
                  </a:lnTo>
                </a:path>
                <a:path w="107315" h="5080">
                  <a:moveTo>
                    <a:pt x="52185" y="3435"/>
                  </a:moveTo>
                  <a:lnTo>
                    <a:pt x="70073" y="2868"/>
                  </a:lnTo>
                  <a:lnTo>
                    <a:pt x="79487" y="2525"/>
                  </a:lnTo>
                  <a:lnTo>
                    <a:pt x="79883" y="2584"/>
                  </a:lnTo>
                  <a:lnTo>
                    <a:pt x="88098" y="1953"/>
                  </a:lnTo>
                  <a:lnTo>
                    <a:pt x="96478" y="1238"/>
                  </a:lnTo>
                  <a:lnTo>
                    <a:pt x="104796" y="323"/>
                  </a:lnTo>
                  <a:lnTo>
                    <a:pt x="106908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6260" y="1907958"/>
              <a:ext cx="138457" cy="88298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08044" y="2020201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101"/>
                  </a:moveTo>
                  <a:lnTo>
                    <a:pt x="9893" y="120243"/>
                  </a:lnTo>
                  <a:lnTo>
                    <a:pt x="5003" y="123672"/>
                  </a:lnTo>
                  <a:lnTo>
                    <a:pt x="1612" y="128663"/>
                  </a:lnTo>
                  <a:lnTo>
                    <a:pt x="0" y="134683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101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36" y="76250"/>
                  </a:lnTo>
                  <a:lnTo>
                    <a:pt x="36207" y="74561"/>
                  </a:lnTo>
                  <a:lnTo>
                    <a:pt x="13525" y="81254"/>
                  </a:lnTo>
                  <a:lnTo>
                    <a:pt x="9385" y="89230"/>
                  </a:lnTo>
                  <a:lnTo>
                    <a:pt x="31330" y="179387"/>
                  </a:lnTo>
                  <a:lnTo>
                    <a:pt x="38544" y="184010"/>
                  </a:lnTo>
                  <a:lnTo>
                    <a:pt x="45554" y="181940"/>
                  </a:lnTo>
                  <a:lnTo>
                    <a:pt x="61214" y="177317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33"/>
                  </a:moveTo>
                  <a:lnTo>
                    <a:pt x="75704" y="46431"/>
                  </a:lnTo>
                  <a:lnTo>
                    <a:pt x="72047" y="44081"/>
                  </a:lnTo>
                  <a:lnTo>
                    <a:pt x="47688" y="51282"/>
                  </a:lnTo>
                  <a:lnTo>
                    <a:pt x="43116" y="60058"/>
                  </a:lnTo>
                  <a:lnTo>
                    <a:pt x="73799" y="186067"/>
                  </a:lnTo>
                  <a:lnTo>
                    <a:pt x="81737" y="191160"/>
                  </a:lnTo>
                  <a:lnTo>
                    <a:pt x="89446" y="188887"/>
                  </a:lnTo>
                  <a:lnTo>
                    <a:pt x="106083" y="183972"/>
                  </a:lnTo>
                  <a:lnTo>
                    <a:pt x="108191" y="179933"/>
                  </a:lnTo>
                  <a:close/>
                </a:path>
                <a:path w="304165" h="191769">
                  <a:moveTo>
                    <a:pt x="211150" y="104228"/>
                  </a:moveTo>
                  <a:lnTo>
                    <a:pt x="196672" y="58851"/>
                  </a:lnTo>
                  <a:lnTo>
                    <a:pt x="93002" y="89750"/>
                  </a:lnTo>
                  <a:lnTo>
                    <a:pt x="104736" y="134747"/>
                  </a:lnTo>
                  <a:lnTo>
                    <a:pt x="211150" y="104228"/>
                  </a:lnTo>
                  <a:close/>
                </a:path>
                <a:path w="304165" h="191769">
                  <a:moveTo>
                    <a:pt x="260019" y="131114"/>
                  </a:moveTo>
                  <a:lnTo>
                    <a:pt x="229349" y="5092"/>
                  </a:lnTo>
                  <a:lnTo>
                    <a:pt x="221399" y="0"/>
                  </a:lnTo>
                  <a:lnTo>
                    <a:pt x="196215" y="7442"/>
                  </a:lnTo>
                  <a:lnTo>
                    <a:pt x="194716" y="10299"/>
                  </a:lnTo>
                  <a:lnTo>
                    <a:pt x="227685" y="145669"/>
                  </a:lnTo>
                  <a:lnTo>
                    <a:pt x="230251" y="147320"/>
                  </a:lnTo>
                  <a:lnTo>
                    <a:pt x="247751" y="142163"/>
                  </a:lnTo>
                  <a:lnTo>
                    <a:pt x="255460" y="139890"/>
                  </a:lnTo>
                  <a:lnTo>
                    <a:pt x="260019" y="131114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72"/>
                  </a:lnTo>
                  <a:lnTo>
                    <a:pt x="264604" y="7150"/>
                  </a:lnTo>
                  <a:lnTo>
                    <a:pt x="241604" y="13931"/>
                  </a:lnTo>
                  <a:lnTo>
                    <a:pt x="240322" y="16408"/>
                  </a:lnTo>
                  <a:lnTo>
                    <a:pt x="264388" y="115265"/>
                  </a:lnTo>
                  <a:lnTo>
                    <a:pt x="266611" y="116700"/>
                  </a:lnTo>
                  <a:lnTo>
                    <a:pt x="282600" y="111988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593" y="58331"/>
                  </a:moveTo>
                  <a:lnTo>
                    <a:pt x="303136" y="51841"/>
                  </a:lnTo>
                  <a:lnTo>
                    <a:pt x="301002" y="43103"/>
                  </a:lnTo>
                  <a:lnTo>
                    <a:pt x="293344" y="37680"/>
                  </a:lnTo>
                  <a:lnTo>
                    <a:pt x="285470" y="38912"/>
                  </a:lnTo>
                  <a:lnTo>
                    <a:pt x="293712" y="72771"/>
                  </a:lnTo>
                  <a:lnTo>
                    <a:pt x="298589" y="69342"/>
                  </a:lnTo>
                  <a:lnTo>
                    <a:pt x="301993" y="64350"/>
                  </a:lnTo>
                  <a:lnTo>
                    <a:pt x="303593" y="58331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404525" y="2043625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404525" y="2043625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38" name="object 18"/>
          <p:cNvGraphicFramePr>
            <a:graphicFrameLocks noGrp="1"/>
          </p:cNvGraphicFramePr>
          <p:nvPr>
            <p:extLst/>
          </p:nvPr>
        </p:nvGraphicFramePr>
        <p:xfrm>
          <a:off x="612209" y="5799057"/>
          <a:ext cx="6324600" cy="14515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1"/>
                <a:gridCol w="1130173"/>
                <a:gridCol w="1079627"/>
                <a:gridCol w="1066800"/>
                <a:gridCol w="914400"/>
                <a:gridCol w="1142999"/>
              </a:tblGrid>
              <a:tr h="1989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sr-Latn-ME" sz="1050" dirty="0" smtClean="0">
                          <a:latin typeface="Arial"/>
                          <a:cs typeface="Arial"/>
                        </a:rPr>
                        <a:t>Provodljivost</a:t>
                      </a:r>
                      <a:r>
                        <a:rPr lang="sr-Latn-ME" sz="1050" baseline="0" dirty="0" smtClean="0"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μ</a:t>
                      </a:r>
                      <a:r>
                        <a:rPr lang="sr-Latn-ME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S/cm</a:t>
                      </a: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sr-Latn-ME" sz="1050" dirty="0" smtClean="0">
                          <a:latin typeface="Arial"/>
                          <a:cs typeface="Arial"/>
                        </a:rPr>
                        <a:t>UZORAK 2 </a:t>
                      </a:r>
                    </a:p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μ</a:t>
                      </a:r>
                      <a:r>
                        <a:rPr lang="sr-Latn-ME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S/cm</a:t>
                      </a: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sr-Latn-ME" sz="1050" spc="70" dirty="0" smtClean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Provodljivost</a:t>
                      </a:r>
                    </a:p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μ</a:t>
                      </a:r>
                      <a:r>
                        <a:rPr lang="sr-Latn-ME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S/cm</a:t>
                      </a: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3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ME" sz="1050" b="0" i="0" u="none" strike="noStrike" kern="0" cap="none" spc="70" normalizeH="0" baseline="0" noProof="0" dirty="0" smtClean="0">
                          <a:ln>
                            <a:noFill/>
                          </a:ln>
                          <a:solidFill>
                            <a:srgbClr val="1A171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/>
                        </a:rPr>
                        <a:t>Provodljivost</a:t>
                      </a:r>
                      <a:endParaRPr kumimoji="0" lang="en-US" sz="105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μ</a:t>
                      </a:r>
                      <a:r>
                        <a:rPr lang="sr-Latn-ME" sz="105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S/cm</a:t>
                      </a: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</a:tbl>
          </a:graphicData>
        </a:graphic>
      </p:graphicFrame>
      <p:sp>
        <p:nvSpPr>
          <p:cNvPr id="51" name="object 29"/>
          <p:cNvSpPr txBox="1"/>
          <p:nvPr/>
        </p:nvSpPr>
        <p:spPr>
          <a:xfrm>
            <a:off x="692313" y="7566025"/>
            <a:ext cx="715010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50" b="1" spc="-10" dirty="0" err="1" smtClean="0">
                <a:solidFill>
                  <a:srgbClr val="1A171C"/>
                </a:solidFill>
                <a:latin typeface="Tahoma"/>
                <a:cs typeface="Tahoma"/>
              </a:rPr>
              <a:t>Z</a:t>
            </a:r>
            <a:r>
              <a:rPr lang="en-US" sz="1050" b="1" spc="-10" dirty="0" err="1" smtClean="0">
                <a:solidFill>
                  <a:srgbClr val="1A171C"/>
                </a:solidFill>
                <a:latin typeface="Tahoma"/>
                <a:cs typeface="Tahoma"/>
              </a:rPr>
              <a:t>aključak</a:t>
            </a:r>
            <a:r>
              <a:rPr lang="sr-Latn-ME" sz="1050" b="1" spc="-10" dirty="0" smtClean="0">
                <a:solidFill>
                  <a:srgbClr val="1A171C"/>
                </a:solidFill>
                <a:latin typeface="Tahoma"/>
                <a:cs typeface="Tahoma"/>
              </a:rPr>
              <a:t>:</a:t>
            </a:r>
            <a:endParaRPr sz="10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52" name="object 20"/>
          <p:cNvSpPr/>
          <p:nvPr/>
        </p:nvSpPr>
        <p:spPr>
          <a:xfrm>
            <a:off x="885426" y="82690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3" name="object 21"/>
          <p:cNvSpPr/>
          <p:nvPr/>
        </p:nvSpPr>
        <p:spPr>
          <a:xfrm>
            <a:off x="885426" y="85908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4" name="object 22"/>
          <p:cNvSpPr/>
          <p:nvPr/>
        </p:nvSpPr>
        <p:spPr>
          <a:xfrm>
            <a:off x="885426" y="8912698"/>
            <a:ext cx="5760085" cy="0"/>
          </a:xfrm>
          <a:custGeom>
            <a:avLst/>
            <a:gdLst/>
            <a:ahLst/>
            <a:cxnLst/>
            <a:rect l="l" t="t" r="r" b="b"/>
            <a:pathLst>
              <a:path w="5760084">
                <a:moveTo>
                  <a:pt x="0" y="0"/>
                </a:moveTo>
                <a:lnTo>
                  <a:pt x="5759996" y="0"/>
                </a:lnTo>
              </a:path>
            </a:pathLst>
          </a:custGeom>
          <a:ln w="6350">
            <a:solidFill>
              <a:srgbClr val="0093C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grpSp>
        <p:nvGrpSpPr>
          <p:cNvPr id="55" name="object 23"/>
          <p:cNvGrpSpPr/>
          <p:nvPr/>
        </p:nvGrpSpPr>
        <p:grpSpPr>
          <a:xfrm>
            <a:off x="885426" y="9231321"/>
            <a:ext cx="5760085" cy="650240"/>
            <a:chOff x="885426" y="9231321"/>
            <a:chExt cx="5760085" cy="650240"/>
          </a:xfrm>
        </p:grpSpPr>
        <p:sp>
          <p:nvSpPr>
            <p:cNvPr id="56" name="object 24"/>
            <p:cNvSpPr/>
            <p:nvPr/>
          </p:nvSpPr>
          <p:spPr>
            <a:xfrm>
              <a:off x="885426" y="9234496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7" name="object 25"/>
            <p:cNvSpPr/>
            <p:nvPr/>
          </p:nvSpPr>
          <p:spPr>
            <a:xfrm>
              <a:off x="885426" y="9556297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58" name="object 26"/>
            <p:cNvSpPr/>
            <p:nvPr/>
          </p:nvSpPr>
          <p:spPr>
            <a:xfrm>
              <a:off x="885426" y="9878098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12209" y="3171558"/>
            <a:ext cx="6252414" cy="139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565"/>
              </a:spcBef>
            </a:pPr>
            <a:r>
              <a:rPr lang="en-US" sz="1200" b="1" spc="25" dirty="0" err="1">
                <a:solidFill>
                  <a:srgbClr val="1A171C"/>
                </a:solidFill>
                <a:latin typeface="Tahoma"/>
                <a:cs typeface="Tahoma"/>
              </a:rPr>
              <a:t>Opis</a:t>
            </a:r>
            <a:r>
              <a:rPr lang="en-US" sz="1200" b="1" spc="-130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lang="en-US" sz="1200" b="1" dirty="0" err="1">
                <a:solidFill>
                  <a:srgbClr val="1A171C"/>
                </a:solidFill>
                <a:latin typeface="Tahoma"/>
                <a:cs typeface="Tahoma"/>
              </a:rPr>
              <a:t>postupka</a:t>
            </a:r>
            <a:r>
              <a:rPr lang="en-US" sz="1200" b="1" dirty="0">
                <a:solidFill>
                  <a:srgbClr val="1A171C"/>
                </a:solidFill>
                <a:latin typeface="Tahoma"/>
                <a:cs typeface="Tahoma"/>
              </a:rPr>
              <a:t>:</a:t>
            </a:r>
            <a:r>
              <a:rPr lang="en-US" sz="1200" b="1" spc="-130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Isprati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destilovanom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pokupiti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kapljice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filter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hartijom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uroniti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u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rastvor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nepoznate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provodljivosti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Pritisnuti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funkcijsku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tipku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m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j</a:t>
            </a:r>
            <a:r>
              <a:rPr lang="en-US" sz="1200" spc="35" dirty="0" err="1" smtClean="0">
                <a:solidFill>
                  <a:srgbClr val="1A171C"/>
                </a:solidFill>
                <a:latin typeface="Arial"/>
                <a:cs typeface="Arial"/>
              </a:rPr>
              <a:t>erenje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provodljivosti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Poslije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mjerenja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35" dirty="0" smtClean="0">
                <a:solidFill>
                  <a:srgbClr val="1A171C"/>
                </a:solidFill>
                <a:latin typeface="Arial"/>
                <a:cs typeface="Arial"/>
              </a:rPr>
              <a:t>provodljivosti </a:t>
            </a:r>
            <a:r>
              <a:rPr lang="en-US" sz="1200" spc="35" dirty="0" err="1" smtClean="0">
                <a:solidFill>
                  <a:srgbClr val="1A171C"/>
                </a:solidFill>
                <a:latin typeface="Arial"/>
                <a:cs typeface="Arial"/>
              </a:rPr>
              <a:t>različitih</a:t>
            </a:r>
            <a:r>
              <a:rPr lang="en-US" sz="1200" spc="3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uzoraka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se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izvuku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iz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rastvora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operu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destilovanom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, a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kapi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vode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sa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elektroda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pokupe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 filter </a:t>
            </a:r>
            <a:r>
              <a:rPr lang="en-US" sz="1200" spc="35" dirty="0" err="1">
                <a:solidFill>
                  <a:srgbClr val="1A171C"/>
                </a:solidFill>
                <a:latin typeface="Arial"/>
                <a:cs typeface="Arial"/>
              </a:rPr>
              <a:t>hartijom</a:t>
            </a:r>
            <a:r>
              <a:rPr lang="en-US" sz="1200" spc="35" dirty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endParaRPr lang="en-US" sz="1200" b="1" spc="-130" dirty="0">
              <a:solidFill>
                <a:srgbClr val="1A171C"/>
              </a:solidFill>
              <a:latin typeface="Tahoma"/>
              <a:cs typeface="Tahoma"/>
            </a:endParaRPr>
          </a:p>
          <a:p>
            <a:pPr marL="12700" marR="5080" algn="just">
              <a:lnSpc>
                <a:spcPct val="111100"/>
              </a:lnSpc>
              <a:spcBef>
                <a:spcPts val="565"/>
              </a:spcBef>
            </a:pPr>
            <a:r>
              <a:rPr lang="en-US" sz="1200" spc="60" dirty="0" err="1">
                <a:solidFill>
                  <a:srgbClr val="1A171C"/>
                </a:solidFill>
                <a:latin typeface="Arial"/>
                <a:cs typeface="Arial"/>
              </a:rPr>
              <a:t>Postupak</a:t>
            </a:r>
            <a:r>
              <a:rPr lang="en-US"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80" dirty="0" err="1">
                <a:solidFill>
                  <a:srgbClr val="1A171C"/>
                </a:solidFill>
                <a:latin typeface="Arial"/>
                <a:cs typeface="Arial"/>
              </a:rPr>
              <a:t>ponovi</a:t>
            </a:r>
            <a:r>
              <a:rPr lang="en-US"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90" dirty="0" err="1">
                <a:solidFill>
                  <a:srgbClr val="1A171C"/>
                </a:solidFill>
                <a:latin typeface="Arial"/>
                <a:cs typeface="Arial"/>
              </a:rPr>
              <a:t>triput</a:t>
            </a:r>
            <a:r>
              <a:rPr lang="en-US" sz="1200" spc="9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90" dirty="0" err="1">
                <a:solidFill>
                  <a:srgbClr val="1A171C"/>
                </a:solidFill>
                <a:latin typeface="Arial"/>
                <a:cs typeface="Arial"/>
              </a:rPr>
              <a:t>za</a:t>
            </a:r>
            <a:r>
              <a:rPr lang="en-US" sz="1200" spc="9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90" dirty="0" err="1">
                <a:solidFill>
                  <a:srgbClr val="1A171C"/>
                </a:solidFill>
                <a:latin typeface="Arial"/>
                <a:cs typeface="Arial"/>
              </a:rPr>
              <a:t>svaki</a:t>
            </a:r>
            <a:r>
              <a:rPr lang="en-US" sz="1200" spc="9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90" dirty="0" err="1">
                <a:solidFill>
                  <a:srgbClr val="1A171C"/>
                </a:solidFill>
                <a:latin typeface="Arial"/>
                <a:cs typeface="Arial"/>
              </a:rPr>
              <a:t>uzorak</a:t>
            </a:r>
            <a:r>
              <a:rPr lang="en-US"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40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lang="en-US"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izračunati</a:t>
            </a:r>
            <a:r>
              <a:rPr lang="en-US"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55" dirty="0" err="1">
                <a:solidFill>
                  <a:srgbClr val="1A171C"/>
                </a:solidFill>
                <a:latin typeface="Arial"/>
                <a:cs typeface="Arial"/>
              </a:rPr>
              <a:t>srednju</a:t>
            </a:r>
            <a:r>
              <a:rPr lang="en-US" sz="1200" spc="2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55" dirty="0" err="1">
                <a:solidFill>
                  <a:srgbClr val="1A171C"/>
                </a:solidFill>
                <a:latin typeface="Arial"/>
                <a:cs typeface="Arial"/>
              </a:rPr>
              <a:t>vrijednost</a:t>
            </a:r>
            <a:r>
              <a:rPr lang="en-US" sz="1200" spc="55" dirty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endParaRPr lang="en-US"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9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1769" y="4714249"/>
            <a:ext cx="121156" cy="423798"/>
          </a:xfrm>
          <a:prstGeom prst="rect">
            <a:avLst/>
          </a:prstGeom>
        </p:spPr>
      </p:pic>
      <p:sp>
        <p:nvSpPr>
          <p:cNvPr id="40" name="object 17"/>
          <p:cNvSpPr txBox="1"/>
          <p:nvPr/>
        </p:nvSpPr>
        <p:spPr>
          <a:xfrm>
            <a:off x="720769" y="5342687"/>
            <a:ext cx="642620" cy="18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50" b="1" spc="-30" dirty="0">
                <a:solidFill>
                  <a:srgbClr val="010000"/>
                </a:solidFill>
                <a:latin typeface="Tahoma"/>
                <a:cs typeface="Tahoma"/>
              </a:rPr>
              <a:t>Mjerenja:</a:t>
            </a:r>
            <a:endParaRPr sz="1050" dirty="0">
              <a:solidFill>
                <a:prstClr val="black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408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61527" y="10307491"/>
            <a:ext cx="1314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160" dirty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endParaRPr sz="9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9804" y="660984"/>
            <a:ext cx="6359924" cy="12924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lang="sr-Latn-ME" sz="2000" b="1" spc="-25" dirty="0" smtClean="0">
                <a:solidFill>
                  <a:srgbClr val="0093CE"/>
                </a:solidFill>
                <a:latin typeface="Arial"/>
                <a:cs typeface="Arial"/>
              </a:rPr>
              <a:t>5</a:t>
            </a:r>
            <a:r>
              <a:rPr sz="2000" b="1" spc="-25" dirty="0" smtClean="0">
                <a:solidFill>
                  <a:srgbClr val="0093CE"/>
                </a:solidFill>
                <a:latin typeface="Arial"/>
                <a:cs typeface="Arial"/>
              </a:rPr>
              <a:t>.</a:t>
            </a:r>
            <a:r>
              <a:rPr sz="2000" b="1" spc="35" dirty="0" smtClean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r>
              <a:rPr lang="sr-Latn-ME" sz="2000" b="1" spc="10" dirty="0" smtClean="0">
                <a:solidFill>
                  <a:srgbClr val="0093CE"/>
                </a:solidFill>
                <a:latin typeface="Arial"/>
                <a:cs typeface="Arial"/>
              </a:rPr>
              <a:t>ogled</a:t>
            </a:r>
            <a:r>
              <a:rPr sz="2000" b="1" spc="10" dirty="0" smtClean="0">
                <a:solidFill>
                  <a:srgbClr val="0093CE"/>
                </a:solidFill>
                <a:latin typeface="Arial"/>
                <a:cs typeface="Arial"/>
              </a:rPr>
              <a:t>:</a:t>
            </a:r>
            <a:r>
              <a:rPr sz="2000" b="1" spc="35" dirty="0" smtClean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r>
              <a:rPr sz="2000" spc="-40" dirty="0">
                <a:solidFill>
                  <a:srgbClr val="0093CE"/>
                </a:solidFill>
                <a:latin typeface="Verdana"/>
                <a:cs typeface="Verdana"/>
              </a:rPr>
              <a:t>Ispitivanje</a:t>
            </a:r>
            <a:r>
              <a:rPr sz="2000" spc="-70" dirty="0">
                <a:solidFill>
                  <a:srgbClr val="0093CE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0093CE"/>
                </a:solidFill>
                <a:latin typeface="Verdana"/>
                <a:cs typeface="Verdana"/>
              </a:rPr>
              <a:t>tvrdoće</a:t>
            </a:r>
            <a:r>
              <a:rPr sz="2000" spc="-70" dirty="0">
                <a:solidFill>
                  <a:srgbClr val="0093CE"/>
                </a:solidFill>
                <a:latin typeface="Verdana"/>
                <a:cs typeface="Verdana"/>
              </a:rPr>
              <a:t> </a:t>
            </a:r>
            <a:r>
              <a:rPr sz="2000" spc="10" dirty="0">
                <a:solidFill>
                  <a:srgbClr val="0093CE"/>
                </a:solidFill>
                <a:latin typeface="Verdana"/>
                <a:cs typeface="Verdana"/>
              </a:rPr>
              <a:t>vode</a:t>
            </a:r>
            <a:endParaRPr sz="20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8100" marR="30480" algn="just">
              <a:lnSpc>
                <a:spcPct val="108700"/>
              </a:lnSpc>
              <a:spcBef>
                <a:spcPts val="1330"/>
              </a:spcBef>
            </a:pP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Prema vrsti i količini soli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rastvorenih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u vodi ona može biti meka i tvrda. U mekoj vodi  količina je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rastvorenih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soli mala. Kišnica je primjer meke vode u kojoj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su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rastvoreni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uglavnom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gasovi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iz atmosfere, </a:t>
            </a:r>
            <a:r>
              <a:rPr sz="1200" spc="50" dirty="0" err="1" smtClean="0">
                <a:solidFill>
                  <a:srgbClr val="1A171C"/>
                </a:solidFill>
                <a:latin typeface="Arial"/>
                <a:cs typeface="Arial"/>
              </a:rPr>
              <a:t>primje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r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CO</a:t>
            </a:r>
            <a:r>
              <a:rPr sz="1200" spc="50" baseline="-25000" dirty="0">
                <a:solidFill>
                  <a:srgbClr val="1A171C"/>
                </a:solidFill>
                <a:latin typeface="Arial"/>
                <a:cs typeface="Arial"/>
              </a:rPr>
              <a:t>2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(g). Tvrda voda ima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dosta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rastvorenih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soli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 Ca</a:t>
            </a:r>
            <a:r>
              <a:rPr lang="en-US" sz="1200" spc="50" baseline="30000" dirty="0">
                <a:solidFill>
                  <a:srgbClr val="1A171C"/>
                </a:solidFill>
                <a:latin typeface="Arial"/>
                <a:cs typeface="Arial"/>
              </a:rPr>
              <a:t>2+ 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, Mg </a:t>
            </a:r>
            <a:r>
              <a:rPr lang="en-US" sz="1200" spc="50" baseline="30000" dirty="0">
                <a:solidFill>
                  <a:srgbClr val="1A171C"/>
                </a:solidFill>
                <a:latin typeface="Arial"/>
                <a:cs typeface="Arial"/>
              </a:rPr>
              <a:t>2+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a kao primjer  možemo navesti vodovodnu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vodu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.</a:t>
            </a:r>
            <a:endParaRPr sz="1200" baseline="30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2351" y="2388346"/>
            <a:ext cx="6274830" cy="7801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570"/>
              </a:spcBef>
            </a:pP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Tvrdoća vode se izražava u mg CaCO</a:t>
            </a:r>
            <a:r>
              <a:rPr lang="sr-Latn-ME" sz="1200" spc="50" baseline="-25000" dirty="0">
                <a:solidFill>
                  <a:srgbClr val="1A171C"/>
                </a:solidFill>
                <a:latin typeface="Arial"/>
                <a:cs typeface="Arial"/>
              </a:rPr>
              <a:t>3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 /dm</a:t>
            </a:r>
            <a:r>
              <a:rPr lang="sr-Latn-ME" sz="1200" spc="50" baseline="30000" dirty="0">
                <a:solidFill>
                  <a:srgbClr val="1A171C"/>
                </a:solidFill>
                <a:latin typeface="Arial"/>
                <a:cs typeface="Arial"/>
              </a:rPr>
              <a:t>3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  ili u </a:t>
            </a:r>
            <a:r>
              <a:rPr lang="sr-Latn-ME" sz="1200" b="1" spc="50" dirty="0">
                <a:solidFill>
                  <a:srgbClr val="1A171C"/>
                </a:solidFill>
                <a:latin typeface="Arial"/>
                <a:cs typeface="Arial"/>
              </a:rPr>
              <a:t>stepenima tvrdoće. </a:t>
            </a:r>
          </a:p>
          <a:p>
            <a:pPr marL="12700" marR="5080">
              <a:lnSpc>
                <a:spcPct val="108700"/>
              </a:lnSpc>
              <a:spcBef>
                <a:spcPts val="570"/>
              </a:spcBef>
            </a:pP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Kod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nas se 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koristi 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njemački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st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epen </a:t>
            </a:r>
            <a:r>
              <a:rPr sz="1200" spc="50" dirty="0" err="1">
                <a:solidFill>
                  <a:srgbClr val="1A171C"/>
                </a:solidFill>
                <a:latin typeface="Arial"/>
                <a:cs typeface="Arial"/>
              </a:rPr>
              <a:t>tvrdoće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koji predstavlja </a:t>
            </a:r>
            <a:r>
              <a:rPr sz="1200" b="1" spc="50" dirty="0">
                <a:solidFill>
                  <a:srgbClr val="1A171C"/>
                </a:solidFill>
                <a:latin typeface="Arial"/>
                <a:cs typeface="Arial"/>
              </a:rPr>
              <a:t>10 mg </a:t>
            </a:r>
            <a:r>
              <a:rPr sz="1200" b="1" spc="50" dirty="0" err="1">
                <a:solidFill>
                  <a:srgbClr val="1A171C"/>
                </a:solidFill>
                <a:latin typeface="Arial"/>
                <a:cs typeface="Arial"/>
              </a:rPr>
              <a:t>CaO</a:t>
            </a:r>
            <a:r>
              <a:rPr lang="sr-Latn-ME" sz="1200" b="1" spc="50" dirty="0">
                <a:solidFill>
                  <a:srgbClr val="1A171C"/>
                </a:solidFill>
                <a:latin typeface="Arial"/>
                <a:cs typeface="Arial"/>
              </a:rPr>
              <a:t> /</a:t>
            </a:r>
            <a:r>
              <a:rPr lang="sr-Latn-ME" sz="1200" b="1" spc="50" dirty="0" smtClean="0">
                <a:solidFill>
                  <a:srgbClr val="1A171C"/>
                </a:solidFill>
                <a:latin typeface="Arial"/>
                <a:cs typeface="Arial"/>
              </a:rPr>
              <a:t>dm</a:t>
            </a:r>
            <a:r>
              <a:rPr lang="sr-Latn-ME" sz="1200" b="1" spc="50" baseline="30000" dirty="0" smtClean="0">
                <a:solidFill>
                  <a:srgbClr val="1A171C"/>
                </a:solidFill>
                <a:latin typeface="Arial"/>
                <a:cs typeface="Arial"/>
              </a:rPr>
              <a:t>3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. 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(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1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. tab</a:t>
            </a:r>
            <a:r>
              <a:rPr lang="sr-Latn-ME" sz="1200" spc="50" dirty="0" smtClean="0">
                <a:solidFill>
                  <a:srgbClr val="1A171C"/>
                </a:solidFill>
                <a:latin typeface="Arial"/>
                <a:cs typeface="Arial"/>
              </a:rPr>
              <a:t>ela</a:t>
            </a:r>
            <a:r>
              <a:rPr sz="1200" spc="50" dirty="0" smtClean="0">
                <a:solidFill>
                  <a:srgbClr val="1A171C"/>
                </a:solidFill>
                <a:latin typeface="Arial"/>
                <a:cs typeface="Arial"/>
              </a:rPr>
              <a:t>).</a:t>
            </a:r>
            <a:endParaRPr sz="1200" spc="50" dirty="0">
              <a:solidFill>
                <a:srgbClr val="1A171C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52393" y="3595570"/>
            <a:ext cx="27819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sr-Latn-ME" sz="1200" b="1" dirty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lang="sr-Latn-ME" sz="1200" b="1" dirty="0" smtClean="0">
                <a:solidFill>
                  <a:srgbClr val="1A171C"/>
                </a:solidFill>
                <a:latin typeface="Tahoma"/>
                <a:cs typeface="Tahoma"/>
              </a:rPr>
              <a:t> Tabela 1. </a:t>
            </a:r>
            <a:r>
              <a:rPr sz="1200" spc="55" dirty="0" err="1" smtClean="0">
                <a:solidFill>
                  <a:srgbClr val="1A171C"/>
                </a:solidFill>
                <a:latin typeface="Arial"/>
                <a:cs typeface="Arial"/>
              </a:rPr>
              <a:t>Vrste</a:t>
            </a:r>
            <a:r>
              <a:rPr sz="1200" spc="1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5" dirty="0" err="1">
                <a:solidFill>
                  <a:srgbClr val="1A171C"/>
                </a:solidFill>
                <a:latin typeface="Arial"/>
                <a:cs typeface="Arial"/>
              </a:rPr>
              <a:t>voda</a:t>
            </a:r>
            <a:r>
              <a:rPr sz="1200" spc="1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1A171C"/>
                </a:solidFill>
                <a:latin typeface="Arial"/>
                <a:cs typeface="Arial"/>
              </a:rPr>
              <a:t>prema</a:t>
            </a:r>
            <a:r>
              <a:rPr lang="sr-Latn-ME" sz="1200" spc="60" dirty="0" smtClean="0">
                <a:solidFill>
                  <a:srgbClr val="1A171C"/>
                </a:solidFill>
                <a:latin typeface="Arial"/>
                <a:cs typeface="Arial"/>
              </a:rPr>
              <a:t> ukupnoj </a:t>
            </a:r>
            <a:r>
              <a:rPr sz="1200" spc="15" dirty="0" smtClean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sz="1200" spc="75" dirty="0">
                <a:solidFill>
                  <a:srgbClr val="1A171C"/>
                </a:solidFill>
                <a:latin typeface="Arial"/>
                <a:cs typeface="Arial"/>
              </a:rPr>
              <a:t>tvrdoći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4647" y="5203348"/>
            <a:ext cx="6320204" cy="21024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700"/>
              </a:lnSpc>
              <a:spcBef>
                <a:spcPts val="570"/>
              </a:spcBef>
            </a:pPr>
            <a:r>
              <a:rPr sz="1200" b="1" spc="50" dirty="0">
                <a:solidFill>
                  <a:srgbClr val="1A171C"/>
                </a:solidFill>
                <a:latin typeface="Arial"/>
                <a:cs typeface="Arial"/>
              </a:rPr>
              <a:t>Pribor </a:t>
            </a:r>
            <a:r>
              <a:rPr sz="1200" b="1" spc="50" dirty="0" err="1">
                <a:solidFill>
                  <a:srgbClr val="1A171C"/>
                </a:solidFill>
                <a:latin typeface="Arial"/>
                <a:cs typeface="Arial"/>
              </a:rPr>
              <a:t>i</a:t>
            </a:r>
            <a:r>
              <a:rPr sz="1200" b="1" spc="50" dirty="0">
                <a:solidFill>
                  <a:srgbClr val="1A171C"/>
                </a:solidFill>
                <a:latin typeface="Arial"/>
                <a:cs typeface="Arial"/>
              </a:rPr>
              <a:t> </a:t>
            </a:r>
            <a:r>
              <a:rPr lang="sr-Latn-ME" sz="1200" b="1" spc="50" dirty="0">
                <a:solidFill>
                  <a:srgbClr val="1A171C"/>
                </a:solidFill>
                <a:latin typeface="Arial"/>
                <a:cs typeface="Arial"/>
              </a:rPr>
              <a:t>h</a:t>
            </a:r>
            <a:r>
              <a:rPr sz="1200" b="1" spc="50" dirty="0" err="1">
                <a:solidFill>
                  <a:srgbClr val="1A171C"/>
                </a:solidFill>
                <a:latin typeface="Arial"/>
                <a:cs typeface="Arial"/>
              </a:rPr>
              <a:t>emikalije</a:t>
            </a:r>
            <a:r>
              <a:rPr sz="1200" b="1" spc="50" dirty="0">
                <a:solidFill>
                  <a:srgbClr val="1A171C"/>
                </a:solidFill>
                <a:latin typeface="Arial"/>
                <a:cs typeface="Arial"/>
              </a:rPr>
              <a:t>: 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laboratorijska čaša, 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bireta od 50 cm</a:t>
            </a:r>
            <a:r>
              <a:rPr lang="sr-Latn-ME" sz="1200" spc="50" baseline="30000" dirty="0">
                <a:solidFill>
                  <a:srgbClr val="1A171C"/>
                </a:solidFill>
                <a:latin typeface="Arial"/>
                <a:cs typeface="Arial"/>
              </a:rPr>
              <a:t>3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, erlenmajer od 250 cm</a:t>
            </a:r>
            <a:r>
              <a:rPr lang="sr-Latn-ME" sz="1200" spc="50" baseline="30000" dirty="0">
                <a:solidFill>
                  <a:srgbClr val="1A171C"/>
                </a:solidFill>
                <a:latin typeface="Arial"/>
                <a:cs typeface="Arial"/>
              </a:rPr>
              <a:t>3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, r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astvor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  K III    (0,01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mol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/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dm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3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 )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Indikator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: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eriohromcrno</a:t>
            </a:r>
            <a:r>
              <a:rPr lang="en-US" sz="1200" spc="50" dirty="0">
                <a:solidFill>
                  <a:srgbClr val="1A171C"/>
                </a:solidFill>
                <a:latin typeface="Arial"/>
                <a:cs typeface="Arial"/>
              </a:rPr>
              <a:t> T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, p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ufer</a:t>
            </a:r>
            <a:r>
              <a:rPr lang="sr-Latn-ME" sz="1200" spc="50" dirty="0">
                <a:solidFill>
                  <a:srgbClr val="1A171C"/>
                </a:solidFill>
                <a:latin typeface="Arial"/>
                <a:cs typeface="Arial"/>
              </a:rPr>
              <a:t>, </a:t>
            </a:r>
            <a:r>
              <a:rPr lang="en-US" sz="1200" spc="50" dirty="0" err="1">
                <a:solidFill>
                  <a:srgbClr val="1A171C"/>
                </a:solidFill>
                <a:latin typeface="Arial"/>
                <a:cs typeface="Arial"/>
              </a:rPr>
              <a:t>destilovana</a:t>
            </a:r>
            <a:r>
              <a:rPr sz="1200" spc="50" dirty="0">
                <a:solidFill>
                  <a:srgbClr val="1A171C"/>
                </a:solidFill>
                <a:latin typeface="Arial"/>
                <a:cs typeface="Arial"/>
              </a:rPr>
              <a:t>  voda, voda za uzorkovanje.</a:t>
            </a:r>
          </a:p>
          <a:p>
            <a:pPr marL="12700" marR="5080" algn="just">
              <a:lnSpc>
                <a:spcPct val="108700"/>
              </a:lnSpc>
              <a:spcBef>
                <a:spcPts val="570"/>
              </a:spcBef>
            </a:pPr>
            <a:r>
              <a:rPr sz="1200" b="1" spc="25" dirty="0" err="1" smtClean="0">
                <a:solidFill>
                  <a:srgbClr val="1A171C"/>
                </a:solidFill>
                <a:latin typeface="Tahoma"/>
                <a:cs typeface="Tahoma"/>
              </a:rPr>
              <a:t>Opis</a:t>
            </a:r>
            <a:r>
              <a:rPr sz="1200" b="1" spc="25" dirty="0" smtClean="0">
                <a:solidFill>
                  <a:srgbClr val="1A171C"/>
                </a:solidFill>
                <a:latin typeface="Tahoma"/>
                <a:cs typeface="Tahoma"/>
              </a:rPr>
              <a:t> </a:t>
            </a:r>
            <a:r>
              <a:rPr sz="1200" b="1" dirty="0">
                <a:solidFill>
                  <a:srgbClr val="1A171C"/>
                </a:solidFill>
                <a:latin typeface="Tahoma"/>
                <a:cs typeface="Tahoma"/>
              </a:rPr>
              <a:t>postupka: </a:t>
            </a:r>
            <a:r>
              <a:rPr sz="1200" spc="40" dirty="0">
                <a:solidFill>
                  <a:srgbClr val="010000"/>
                </a:solidFill>
                <a:latin typeface="Arial"/>
                <a:cs typeface="Arial"/>
              </a:rPr>
              <a:t>Prije </a:t>
            </a:r>
            <a:r>
              <a:rPr sz="1200" spc="60" dirty="0">
                <a:solidFill>
                  <a:srgbClr val="010000"/>
                </a:solidFill>
                <a:latin typeface="Arial"/>
                <a:cs typeface="Arial"/>
              </a:rPr>
              <a:t>uzorkovanja laboratorijsku </a:t>
            </a:r>
            <a:r>
              <a:rPr sz="1200" spc="35" dirty="0" err="1">
                <a:solidFill>
                  <a:srgbClr val="010000"/>
                </a:solidFill>
                <a:latin typeface="Arial"/>
                <a:cs typeface="Arial"/>
              </a:rPr>
              <a:t>čašu</a:t>
            </a:r>
            <a:r>
              <a:rPr sz="1200" spc="35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50" dirty="0" err="1" smtClean="0">
                <a:solidFill>
                  <a:srgbClr val="010000"/>
                </a:solidFill>
                <a:latin typeface="Arial"/>
                <a:cs typeface="Arial"/>
              </a:rPr>
              <a:t>isp</a:t>
            </a:r>
            <a:r>
              <a:rPr lang="sr-Latn-ME" sz="1200" spc="50" dirty="0" smtClean="0">
                <a:solidFill>
                  <a:srgbClr val="010000"/>
                </a:solidFill>
                <a:latin typeface="Arial"/>
                <a:cs typeface="Arial"/>
              </a:rPr>
              <a:t>rati</a:t>
            </a:r>
            <a:r>
              <a:rPr sz="1200" spc="50" dirty="0" err="1" smtClean="0">
                <a:solidFill>
                  <a:srgbClr val="010000"/>
                </a:solidFill>
                <a:latin typeface="Arial"/>
                <a:cs typeface="Arial"/>
              </a:rPr>
              <a:t>i</a:t>
            </a:r>
            <a:r>
              <a:rPr sz="1200" spc="5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5" dirty="0">
                <a:solidFill>
                  <a:srgbClr val="010000"/>
                </a:solidFill>
                <a:latin typeface="Arial"/>
                <a:cs typeface="Arial"/>
              </a:rPr>
              <a:t>destiliranom </a:t>
            </a:r>
            <a:r>
              <a:rPr sz="1200" spc="100" dirty="0">
                <a:solidFill>
                  <a:srgbClr val="010000"/>
                </a:solidFill>
                <a:latin typeface="Arial"/>
                <a:cs typeface="Arial"/>
              </a:rPr>
              <a:t>vodom </a:t>
            </a:r>
            <a:r>
              <a:rPr sz="1200" spc="65" dirty="0">
                <a:solidFill>
                  <a:srgbClr val="010000"/>
                </a:solidFill>
                <a:latin typeface="Arial"/>
                <a:cs typeface="Arial"/>
              </a:rPr>
              <a:t>pa </a:t>
            </a:r>
            <a:r>
              <a:rPr sz="1200" spc="7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110" dirty="0" err="1">
                <a:solidFill>
                  <a:srgbClr val="010000"/>
                </a:solidFill>
                <a:latin typeface="Arial"/>
                <a:cs typeface="Arial"/>
              </a:rPr>
              <a:t>potom</a:t>
            </a:r>
            <a:r>
              <a:rPr sz="1200" spc="-6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lang="sr-Latn-ME" sz="1200" spc="45" dirty="0" smtClean="0">
                <a:solidFill>
                  <a:srgbClr val="010000"/>
                </a:solidFill>
                <a:latin typeface="Arial"/>
                <a:cs typeface="Arial"/>
              </a:rPr>
              <a:t>usuti</a:t>
            </a:r>
            <a:r>
              <a:rPr sz="1200" spc="-6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 err="1">
                <a:solidFill>
                  <a:srgbClr val="010000"/>
                </a:solidFill>
                <a:latin typeface="Arial"/>
                <a:cs typeface="Arial"/>
              </a:rPr>
              <a:t>uzorak</a:t>
            </a:r>
            <a:r>
              <a:rPr sz="1200" spc="-60" dirty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sz="1200" spc="60" dirty="0" err="1" smtClean="0">
                <a:solidFill>
                  <a:srgbClr val="010000"/>
                </a:solidFill>
                <a:latin typeface="Arial"/>
                <a:cs typeface="Arial"/>
              </a:rPr>
              <a:t>vode</a:t>
            </a:r>
            <a:r>
              <a:rPr sz="1200" spc="60" dirty="0" smtClean="0">
                <a:solidFill>
                  <a:srgbClr val="010000"/>
                </a:solidFill>
                <a:latin typeface="Arial"/>
                <a:cs typeface="Arial"/>
              </a:rPr>
              <a:t>.</a:t>
            </a:r>
            <a:r>
              <a:rPr lang="sr-Latn-ME" sz="1200" spc="60" dirty="0" smtClean="0">
                <a:solidFill>
                  <a:srgbClr val="010000"/>
                </a:solidFill>
                <a:latin typeface="Arial"/>
                <a:cs typeface="Arial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Ukupna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tvrdoća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vode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određuje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kompleksome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t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rijskom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titracijom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100,0 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cm</a:t>
            </a:r>
            <a:r>
              <a:rPr lang="sr-Latn-ME" sz="1200" baseline="30000" dirty="0" smtClean="0">
                <a:solidFill>
                  <a:srgbClr val="000000"/>
                </a:solidFill>
                <a:latin typeface="TimesNewRomanPSMT"/>
              </a:rPr>
              <a:t>3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uzorka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vode</a:t>
            </a:r>
            <a:r>
              <a:rPr lang="sr-Latn-ME" sz="12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rastvorom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kompleksona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sr-Latn-ME" sz="1200" i="1" dirty="0" smtClean="0">
                <a:solidFill>
                  <a:srgbClr val="000000"/>
                </a:solidFill>
                <a:latin typeface="TimesNewRomanPS-ItalicMT"/>
              </a:rPr>
              <a:t>K </a:t>
            </a:r>
            <a:r>
              <a:rPr lang="sr-Latn-ME" sz="1200" i="1" baseline="-25000" dirty="0" smtClean="0">
                <a:solidFill>
                  <a:srgbClr val="000000"/>
                </a:solidFill>
                <a:latin typeface="TimesNewRomanPS-ItalicMT"/>
              </a:rPr>
              <a:t>III </a:t>
            </a:r>
            <a:r>
              <a:rPr lang="en-US" sz="1200" i="1" baseline="-25000" dirty="0" smtClean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koncentracije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0,01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mol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/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dm</a:t>
            </a:r>
            <a:r>
              <a:rPr lang="sr-Latn-ME" sz="1200" baseline="30000" dirty="0" smtClean="0">
                <a:solidFill>
                  <a:srgbClr val="000000"/>
                </a:solidFill>
                <a:latin typeface="TimesNewRomanPSMT"/>
              </a:rPr>
              <a:t>3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uz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indikator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eriohromcrno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T.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Hemijski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naziv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kompleksona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je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etilendiamin-tetrasirćetna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kiselina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(EDTA). EDTA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ima</a:t>
            </a:r>
            <a:r>
              <a:rPr lang="sr-Latn-ME" sz="12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sposobnost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da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vezuje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Ca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sr-Latn-ME" sz="1200" baseline="30000" dirty="0" smtClean="0">
                <a:solidFill>
                  <a:srgbClr val="000000"/>
                </a:solidFill>
                <a:latin typeface="TimesNewRomanPSMT"/>
              </a:rPr>
              <a:t>2+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M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g </a:t>
            </a:r>
            <a:r>
              <a:rPr lang="sr-Latn-ME" sz="1200" baseline="30000" dirty="0" smtClean="0">
                <a:solidFill>
                  <a:srgbClr val="000000"/>
                </a:solidFill>
                <a:latin typeface="TimesNewRomanPSMT"/>
              </a:rPr>
              <a:t>2+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jone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u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kompleksna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jedinjenja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što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znači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da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prestaju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da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postoje</a:t>
            </a:r>
            <a:r>
              <a:rPr lang="sr-Latn-ME" sz="12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kao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slobodni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joni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. Na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ovaj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način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odredi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ukupna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količina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Ca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sr-Latn-ME" sz="1200" baseline="30000" dirty="0" smtClean="0">
                <a:solidFill>
                  <a:srgbClr val="000000"/>
                </a:solidFill>
                <a:latin typeface="TimesNewRomanPSMT"/>
              </a:rPr>
              <a:t>2+  </a:t>
            </a:r>
            <a:r>
              <a:rPr lang="en-US" sz="1200" dirty="0" err="1" smtClean="0">
                <a:solidFill>
                  <a:srgbClr val="000000"/>
                </a:solidFill>
                <a:latin typeface="TimesNewRomanPSMT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TimesNewRomanPSMT"/>
              </a:rPr>
              <a:t> Mg</a:t>
            </a:r>
            <a:r>
              <a:rPr lang="sr-Latn-ME" sz="1200" baseline="30000" dirty="0" smtClean="0">
                <a:solidFill>
                  <a:srgbClr val="000000"/>
                </a:solidFill>
                <a:latin typeface="TimesNewRomanPSMT"/>
              </a:rPr>
              <a:t>2+</a:t>
            </a:r>
            <a:r>
              <a:rPr lang="sr-Latn-ME" sz="1200" dirty="0" smtClean="0">
                <a:solidFill>
                  <a:srgbClr val="000000"/>
                </a:solidFill>
                <a:latin typeface="TimesNewRomanPSMT"/>
              </a:rPr>
              <a:t> u uzorku vode. </a:t>
            </a:r>
            <a:endParaRPr lang="sr-Latn-ME" sz="1200" dirty="0">
              <a:solidFill>
                <a:prstClr val="black"/>
              </a:solidFill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1944" y="1231640"/>
            <a:ext cx="351790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65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65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6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02850" y="845513"/>
            <a:ext cx="480059" cy="344805"/>
            <a:chOff x="243833" y="1866928"/>
            <a:chExt cx="480059" cy="344805"/>
          </a:xfrm>
        </p:grpSpPr>
        <p:sp>
          <p:nvSpPr>
            <p:cNvPr id="32" name="object 32"/>
            <p:cNvSpPr/>
            <p:nvPr/>
          </p:nvSpPr>
          <p:spPr>
            <a:xfrm>
              <a:off x="243833" y="1866928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612220" y="2037340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7"/>
                  </a:moveTo>
                  <a:lnTo>
                    <a:pt x="7950" y="4489"/>
                  </a:lnTo>
                  <a:lnTo>
                    <a:pt x="15582" y="4299"/>
                  </a:lnTo>
                  <a:lnTo>
                    <a:pt x="23507" y="4134"/>
                  </a:lnTo>
                  <a:lnTo>
                    <a:pt x="51470" y="3458"/>
                  </a:lnTo>
                  <a:lnTo>
                    <a:pt x="52185" y="3435"/>
                  </a:lnTo>
                </a:path>
                <a:path w="107315" h="5080">
                  <a:moveTo>
                    <a:pt x="52185" y="3435"/>
                  </a:moveTo>
                  <a:lnTo>
                    <a:pt x="70073" y="2868"/>
                  </a:lnTo>
                  <a:lnTo>
                    <a:pt x="79487" y="2525"/>
                  </a:lnTo>
                  <a:lnTo>
                    <a:pt x="79883" y="2584"/>
                  </a:lnTo>
                  <a:lnTo>
                    <a:pt x="88098" y="1953"/>
                  </a:lnTo>
                  <a:lnTo>
                    <a:pt x="96478" y="1238"/>
                  </a:lnTo>
                  <a:lnTo>
                    <a:pt x="104796" y="323"/>
                  </a:lnTo>
                  <a:lnTo>
                    <a:pt x="106908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6260" y="1907958"/>
              <a:ext cx="138457" cy="88298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08044" y="2020201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101"/>
                  </a:moveTo>
                  <a:lnTo>
                    <a:pt x="9893" y="120243"/>
                  </a:lnTo>
                  <a:lnTo>
                    <a:pt x="5003" y="123672"/>
                  </a:lnTo>
                  <a:lnTo>
                    <a:pt x="1612" y="128663"/>
                  </a:lnTo>
                  <a:lnTo>
                    <a:pt x="0" y="134683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101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36" y="76250"/>
                  </a:lnTo>
                  <a:lnTo>
                    <a:pt x="36207" y="74561"/>
                  </a:lnTo>
                  <a:lnTo>
                    <a:pt x="13525" y="81254"/>
                  </a:lnTo>
                  <a:lnTo>
                    <a:pt x="9385" y="89230"/>
                  </a:lnTo>
                  <a:lnTo>
                    <a:pt x="31330" y="179387"/>
                  </a:lnTo>
                  <a:lnTo>
                    <a:pt x="38544" y="184010"/>
                  </a:lnTo>
                  <a:lnTo>
                    <a:pt x="45554" y="181940"/>
                  </a:lnTo>
                  <a:lnTo>
                    <a:pt x="61214" y="177317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33"/>
                  </a:moveTo>
                  <a:lnTo>
                    <a:pt x="75704" y="46431"/>
                  </a:lnTo>
                  <a:lnTo>
                    <a:pt x="72047" y="44081"/>
                  </a:lnTo>
                  <a:lnTo>
                    <a:pt x="47688" y="51282"/>
                  </a:lnTo>
                  <a:lnTo>
                    <a:pt x="43116" y="60058"/>
                  </a:lnTo>
                  <a:lnTo>
                    <a:pt x="73799" y="186067"/>
                  </a:lnTo>
                  <a:lnTo>
                    <a:pt x="81737" y="191160"/>
                  </a:lnTo>
                  <a:lnTo>
                    <a:pt x="89446" y="188887"/>
                  </a:lnTo>
                  <a:lnTo>
                    <a:pt x="106083" y="183972"/>
                  </a:lnTo>
                  <a:lnTo>
                    <a:pt x="108191" y="179933"/>
                  </a:lnTo>
                  <a:close/>
                </a:path>
                <a:path w="304165" h="191769">
                  <a:moveTo>
                    <a:pt x="211150" y="104228"/>
                  </a:moveTo>
                  <a:lnTo>
                    <a:pt x="196672" y="58851"/>
                  </a:lnTo>
                  <a:lnTo>
                    <a:pt x="93002" y="89750"/>
                  </a:lnTo>
                  <a:lnTo>
                    <a:pt x="104736" y="134747"/>
                  </a:lnTo>
                  <a:lnTo>
                    <a:pt x="211150" y="104228"/>
                  </a:lnTo>
                  <a:close/>
                </a:path>
                <a:path w="304165" h="191769">
                  <a:moveTo>
                    <a:pt x="260019" y="131114"/>
                  </a:moveTo>
                  <a:lnTo>
                    <a:pt x="229349" y="5092"/>
                  </a:lnTo>
                  <a:lnTo>
                    <a:pt x="221399" y="0"/>
                  </a:lnTo>
                  <a:lnTo>
                    <a:pt x="196215" y="7442"/>
                  </a:lnTo>
                  <a:lnTo>
                    <a:pt x="194716" y="10299"/>
                  </a:lnTo>
                  <a:lnTo>
                    <a:pt x="227685" y="145669"/>
                  </a:lnTo>
                  <a:lnTo>
                    <a:pt x="230251" y="147320"/>
                  </a:lnTo>
                  <a:lnTo>
                    <a:pt x="247751" y="142163"/>
                  </a:lnTo>
                  <a:lnTo>
                    <a:pt x="255460" y="139890"/>
                  </a:lnTo>
                  <a:lnTo>
                    <a:pt x="260019" y="131114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72"/>
                  </a:lnTo>
                  <a:lnTo>
                    <a:pt x="264604" y="7150"/>
                  </a:lnTo>
                  <a:lnTo>
                    <a:pt x="241604" y="13931"/>
                  </a:lnTo>
                  <a:lnTo>
                    <a:pt x="240322" y="16408"/>
                  </a:lnTo>
                  <a:lnTo>
                    <a:pt x="264388" y="115265"/>
                  </a:lnTo>
                  <a:lnTo>
                    <a:pt x="266611" y="116700"/>
                  </a:lnTo>
                  <a:lnTo>
                    <a:pt x="282600" y="111988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593" y="58331"/>
                  </a:moveTo>
                  <a:lnTo>
                    <a:pt x="303136" y="51841"/>
                  </a:lnTo>
                  <a:lnTo>
                    <a:pt x="301002" y="43103"/>
                  </a:lnTo>
                  <a:lnTo>
                    <a:pt x="293344" y="37680"/>
                  </a:lnTo>
                  <a:lnTo>
                    <a:pt x="285470" y="38912"/>
                  </a:lnTo>
                  <a:lnTo>
                    <a:pt x="293712" y="72771"/>
                  </a:lnTo>
                  <a:lnTo>
                    <a:pt x="298589" y="69342"/>
                  </a:lnTo>
                  <a:lnTo>
                    <a:pt x="301993" y="64350"/>
                  </a:lnTo>
                  <a:lnTo>
                    <a:pt x="303593" y="58331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404525" y="2043625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404525" y="2043625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39" name="object 3"/>
          <p:cNvGraphicFramePr>
            <a:graphicFrameLocks noGrp="1"/>
          </p:cNvGraphicFramePr>
          <p:nvPr>
            <p:extLst/>
          </p:nvPr>
        </p:nvGraphicFramePr>
        <p:xfrm>
          <a:off x="872351" y="3883821"/>
          <a:ext cx="4876800" cy="1157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7763"/>
                <a:gridCol w="2329037"/>
              </a:tblGrid>
              <a:tr h="19804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spc="-5" dirty="0" smtClean="0">
                          <a:latin typeface="Times New Roman"/>
                          <a:cs typeface="Times New Roman"/>
                        </a:rPr>
                        <a:t>OC</a:t>
                      </a:r>
                      <a:r>
                        <a:rPr lang="sr-Latn-ME" sz="1200" b="1" spc="-5" dirty="0" smtClean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200" b="1" spc="-5" dirty="0" smtClean="0">
                          <a:latin typeface="Times New Roman"/>
                          <a:cs typeface="Times New Roman"/>
                        </a:rPr>
                        <a:t>ENA</a:t>
                      </a:r>
                      <a:r>
                        <a:rPr sz="1200" b="1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TVRDOĆE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VODE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TVRDOĆA,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mg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 smtClean="0">
                          <a:latin typeface="Times New Roman"/>
                          <a:cs typeface="Times New Roman"/>
                        </a:rPr>
                        <a:t>CaCO</a:t>
                      </a:r>
                      <a:r>
                        <a:rPr sz="1200" b="1" spc="-7" baseline="-10416" dirty="0" smtClean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1200" b="1" spc="-5" dirty="0" smtClean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lang="sr-Latn-ME" sz="1200" b="1" spc="-5" dirty="0" smtClean="0">
                          <a:latin typeface="Times New Roman"/>
                          <a:cs typeface="Times New Roman"/>
                        </a:rPr>
                        <a:t>dm</a:t>
                      </a:r>
                      <a:r>
                        <a:rPr lang="sr-Latn-ME" sz="1200" b="1" spc="-5" baseline="30000" dirty="0" smtClean="0">
                          <a:latin typeface="Times New Roman"/>
                          <a:cs typeface="Times New Roman"/>
                        </a:rPr>
                        <a:t>3</a:t>
                      </a:r>
                      <a:endParaRPr sz="1200" baseline="30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  <a:tr h="221031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meka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&lt;70</a:t>
                      </a: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399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spc="-5" dirty="0" smtClean="0">
                          <a:latin typeface="Times New Roman"/>
                          <a:cs typeface="Times New Roman"/>
                        </a:rPr>
                        <a:t>um</a:t>
                      </a:r>
                      <a:r>
                        <a:rPr lang="sr-Latn-ME" sz="1200" spc="-5" dirty="0" smtClean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200" spc="-5" dirty="0" err="1" smtClean="0">
                          <a:latin typeface="Times New Roman"/>
                          <a:cs typeface="Times New Roman"/>
                        </a:rPr>
                        <a:t>ereno</a:t>
                      </a:r>
                      <a:r>
                        <a:rPr sz="1200" spc="-3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tvrda</a:t>
                      </a: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70-150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871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tvrda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150-200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4018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vrlo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tvrda</a:t>
                      </a: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&gt;200</a:t>
                      </a: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2" name="object 2"/>
          <p:cNvSpPr txBox="1"/>
          <p:nvPr/>
        </p:nvSpPr>
        <p:spPr>
          <a:xfrm>
            <a:off x="903200" y="7244435"/>
            <a:ext cx="30651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i="1" dirty="0">
                <a:solidFill>
                  <a:prstClr val="black"/>
                </a:solidFill>
                <a:latin typeface="Times New Roman"/>
                <a:cs typeface="Times New Roman"/>
              </a:rPr>
              <a:t>Vizuelna</a:t>
            </a:r>
            <a:r>
              <a:rPr sz="1200" b="1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prstClr val="black"/>
                </a:solidFill>
                <a:latin typeface="Times New Roman"/>
                <a:cs typeface="Times New Roman"/>
              </a:rPr>
              <a:t>predstava</a:t>
            </a:r>
            <a:r>
              <a:rPr sz="1200" b="1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b="1" i="1" dirty="0">
                <a:solidFill>
                  <a:prstClr val="black"/>
                </a:solidFill>
                <a:latin typeface="Times New Roman"/>
                <a:cs typeface="Times New Roman"/>
              </a:rPr>
              <a:t>određivanja</a:t>
            </a:r>
            <a:r>
              <a:rPr sz="1200" b="1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ukupne</a:t>
            </a:r>
            <a:r>
              <a:rPr sz="1200" b="1" i="1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tvrdoće: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ct 4"/>
              <p:cNvSpPr txBox="1"/>
              <p:nvPr/>
            </p:nvSpPr>
            <p:spPr>
              <a:xfrm>
                <a:off x="852393" y="7688570"/>
                <a:ext cx="6012230" cy="839845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ts val="1405"/>
                  </a:lnSpc>
                  <a:spcBef>
                    <a:spcPts val="100"/>
                  </a:spcBef>
                </a:pPr>
                <a:r>
                  <a:rPr lang="en-US" sz="1200" b="1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ODM</a:t>
                </a:r>
                <a:r>
                  <a:rPr lang="sr-Latn-ME" sz="1200" b="1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J</a:t>
                </a:r>
                <a:r>
                  <a:rPr lang="en-US" sz="1200" b="1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ERITI:</a:t>
                </a:r>
                <a:endParaRPr lang="en-US" sz="1200" dirty="0">
                  <a:solidFill>
                    <a:prstClr val="black"/>
                  </a:solidFill>
                  <a:latin typeface="Times New Roman"/>
                  <a:cs typeface="Times New Roman"/>
                </a:endParaRPr>
              </a:p>
              <a:p>
                <a:pPr marL="38100">
                  <a:spcBef>
                    <a:spcPts val="100"/>
                  </a:spcBef>
                </a:pP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100,0 </a:t>
                </a:r>
                <a:r>
                  <a:rPr lang="en-US" sz="1200" spc="-5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cm</a:t>
                </a:r>
                <a:r>
                  <a:rPr lang="en-US" sz="1200" spc="-5" baseline="300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3</a:t>
                </a:r>
                <a:r>
                  <a:rPr lang="en-US" sz="1200" spc="-5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uzorka </a:t>
                </a:r>
                <a:r>
                  <a:rPr lang="en-US" sz="1200" spc="-5" dirty="0" err="1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vode</a:t>
                </a: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spc="-5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            </a:t>
                </a:r>
                <a:r>
                  <a:rPr lang="en-US" baseline="16203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+</a:t>
                </a:r>
                <a:r>
                  <a:rPr lang="en-US" spc="150" baseline="16203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650" i="1" spc="142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V</a:t>
                </a:r>
                <a:r>
                  <a:rPr lang="sr-Latn-ME" sz="1650" i="1" spc="142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50" i="1" spc="142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sr-Latn-ME" sz="1650" i="1" spc="142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𝐾</m:t>
                        </m:r>
                      </m:e>
                      <m:sub>
                        <m:r>
                          <a:rPr lang="sr-Latn-ME" sz="1650" i="1" spc="142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𝐼𝐼𝐼</m:t>
                        </m:r>
                      </m:sub>
                    </m:sSub>
                  </m:oMath>
                </a14:m>
                <a:r>
                  <a:rPr lang="en-US" sz="1650" i="1" spc="142" baseline="-250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50" i="1" spc="142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↔</m:t>
                    </m:r>
                    <m:r>
                      <a:rPr lang="sr-Latn-ME" sz="1650" i="1" spc="142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𝑈𝑇</m:t>
                    </m:r>
                  </m:oMath>
                </a14:m>
                <a:r>
                  <a:rPr lang="en-US" sz="550" i="1" spc="5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 </a:t>
                </a:r>
                <a:endParaRPr lang="en-US" sz="550" dirty="0">
                  <a:solidFill>
                    <a:prstClr val="black"/>
                  </a:solidFill>
                  <a:latin typeface="Times New Roman"/>
                  <a:cs typeface="Times New Roman"/>
                </a:endParaRPr>
              </a:p>
              <a:p>
                <a:pPr marL="12700" marR="833755">
                  <a:lnSpc>
                    <a:spcPts val="1380"/>
                  </a:lnSpc>
                  <a:spcBef>
                    <a:spcPts val="60"/>
                  </a:spcBef>
                </a:pPr>
                <a:r>
                  <a:rPr lang="en-US" sz="12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+ </a:t>
                </a:r>
                <a:r>
                  <a:rPr lang="en-US" sz="1200" spc="-29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10</a:t>
                </a:r>
                <a:r>
                  <a:rPr lang="en-US" sz="1200" spc="-10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kapi</a:t>
                </a: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pufera</a:t>
                </a: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+</a:t>
                </a:r>
              </a:p>
              <a:p>
                <a:pPr marL="12700">
                  <a:lnSpc>
                    <a:spcPts val="1345"/>
                  </a:lnSpc>
                </a:pP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5-6</a:t>
                </a:r>
                <a:r>
                  <a:rPr lang="en-US" sz="1200" spc="-1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spc="-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kapi</a:t>
                </a:r>
                <a:r>
                  <a:rPr lang="en-US" sz="1200" spc="-1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dirty="0" err="1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indikatora</a:t>
                </a:r>
                <a:r>
                  <a:rPr lang="en-US" sz="1200" spc="-15" dirty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200" dirty="0" smtClean="0">
                    <a:solidFill>
                      <a:prstClr val="black"/>
                    </a:solidFill>
                    <a:latin typeface="Times New Roman"/>
                    <a:cs typeface="Times New Roman"/>
                  </a:rPr>
                  <a:t>eriohromcrnog T</a:t>
                </a:r>
                <a:endParaRPr sz="1200" dirty="0">
                  <a:solidFill>
                    <a:prstClr val="black"/>
                  </a:solidFill>
                  <a:latin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3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93" y="7688570"/>
                <a:ext cx="6012230" cy="839845"/>
              </a:xfrm>
              <a:prstGeom prst="rect">
                <a:avLst/>
              </a:prstGeom>
              <a:blipFill rotWithShape="0">
                <a:blip r:embed="rId4"/>
                <a:stretch>
                  <a:fillRect l="-1420" t="-5072" b="-7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bject 8"/>
          <p:cNvSpPr txBox="1"/>
          <p:nvPr/>
        </p:nvSpPr>
        <p:spPr>
          <a:xfrm>
            <a:off x="811158" y="8751559"/>
            <a:ext cx="4215254" cy="10441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sz="1200" b="1" i="1" spc="-5" dirty="0">
                <a:solidFill>
                  <a:prstClr val="black"/>
                </a:solidFill>
                <a:latin typeface="Times New Roman"/>
                <a:cs typeface="Times New Roman"/>
              </a:rPr>
              <a:t>Rezultat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>
              <a:spcBef>
                <a:spcPts val="45"/>
              </a:spcBef>
              <a:tabLst>
                <a:tab pos="3048000" algn="l"/>
              </a:tabLst>
            </a:pPr>
            <a:r>
              <a:rPr sz="1200" dirty="0">
                <a:solidFill>
                  <a:prstClr val="black"/>
                </a:solidFill>
                <a:latin typeface="Times New Roman"/>
                <a:cs typeface="Times New Roman"/>
              </a:rPr>
              <a:t>Utrošak</a:t>
            </a:r>
            <a:r>
              <a:rPr sz="12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kompleksona</a:t>
            </a:r>
            <a:r>
              <a:rPr sz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za</a:t>
            </a:r>
            <a:r>
              <a:rPr sz="12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titraciju:</a:t>
            </a:r>
            <a:r>
              <a:rPr sz="1200" spc="1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650" i="1" spc="67" baseline="505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975" i="1" spc="67" baseline="-17094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975" i="1" spc="-135" baseline="-17094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25" i="1" spc="7" baseline="-35353" dirty="0">
                <a:solidFill>
                  <a:prstClr val="black"/>
                </a:solidFill>
                <a:latin typeface="Times New Roman"/>
                <a:cs typeface="Times New Roman"/>
              </a:rPr>
              <a:t>III </a:t>
            </a:r>
            <a:r>
              <a:rPr sz="825" i="1" spc="135" baseline="-3535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200" u="sng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lang="sr-Latn-ME" sz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cm</a:t>
            </a:r>
            <a:r>
              <a:rPr lang="sr-Latn-ME" sz="1200" spc="-5" baseline="30000" dirty="0" smtClean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.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 marR="243840">
              <a:lnSpc>
                <a:spcPct val="106700"/>
              </a:lnSpc>
              <a:spcBef>
                <a:spcPts val="170"/>
              </a:spcBef>
              <a:tabLst>
                <a:tab pos="1463040" algn="l"/>
              </a:tabLst>
            </a:pPr>
            <a:r>
              <a:rPr sz="1200" dirty="0">
                <a:solidFill>
                  <a:prstClr val="black"/>
                </a:solidFill>
                <a:latin typeface="Times New Roman"/>
                <a:cs typeface="Times New Roman"/>
              </a:rPr>
              <a:t>UT se 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može izračunati na </a:t>
            </a:r>
            <a:r>
              <a:rPr sz="1200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osnovu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spc="-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sl</a:t>
            </a:r>
            <a:r>
              <a:rPr lang="sr-Latn-ME" sz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j</a:t>
            </a:r>
            <a:r>
              <a:rPr sz="1200" spc="-5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edeće</a:t>
            </a:r>
            <a:r>
              <a:rPr sz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200" spc="-5" dirty="0" err="1">
                <a:solidFill>
                  <a:prstClr val="black"/>
                </a:solidFill>
                <a:latin typeface="Times New Roman"/>
                <a:cs typeface="Times New Roman"/>
              </a:rPr>
              <a:t>formule</a:t>
            </a:r>
            <a:r>
              <a:rPr sz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  <a:endParaRPr lang="sr-Latn-ME" sz="1200" spc="-5" dirty="0" smtClean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8100" marR="243840">
              <a:lnSpc>
                <a:spcPct val="106700"/>
              </a:lnSpc>
              <a:spcBef>
                <a:spcPts val="170"/>
              </a:spcBef>
              <a:tabLst>
                <a:tab pos="1463040" algn="l"/>
              </a:tabLst>
            </a:pPr>
            <a:r>
              <a:rPr sz="1200" spc="-5" dirty="0" smtClean="0">
                <a:solidFill>
                  <a:prstClr val="black"/>
                </a:solidFill>
                <a:latin typeface="Times New Roman"/>
                <a:cs typeface="Times New Roman"/>
              </a:rPr>
              <a:t>UT</a:t>
            </a:r>
            <a:r>
              <a:rPr sz="1200" spc="-5" dirty="0">
                <a:solidFill>
                  <a:prstClr val="black"/>
                </a:solidFill>
                <a:latin typeface="Times New Roman"/>
                <a:cs typeface="Times New Roman"/>
              </a:rPr>
              <a:t>=</a:t>
            </a:r>
            <a:r>
              <a:rPr sz="1200" spc="-1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25" i="1" spc="82" baseline="4830" dirty="0">
                <a:solidFill>
                  <a:prstClr val="black"/>
                </a:solidFill>
                <a:latin typeface="Times New Roman"/>
                <a:cs typeface="Times New Roman"/>
              </a:rPr>
              <a:t>V</a:t>
            </a:r>
            <a:r>
              <a:rPr sz="1050" i="1" spc="82" baseline="-15873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1050" i="1" spc="-97" baseline="-1587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825" i="1" spc="15" baseline="-35353" dirty="0">
                <a:solidFill>
                  <a:prstClr val="black"/>
                </a:solidFill>
                <a:latin typeface="Times New Roman"/>
                <a:cs typeface="Times New Roman"/>
              </a:rPr>
              <a:t>III  </a:t>
            </a:r>
            <a:r>
              <a:rPr sz="825" i="1" spc="142" baseline="-35353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25" spc="30" baseline="4830" dirty="0">
                <a:solidFill>
                  <a:prstClr val="black"/>
                </a:solidFill>
                <a:latin typeface="Symbol"/>
                <a:cs typeface="Symbol"/>
              </a:rPr>
              <a:t></a:t>
            </a:r>
            <a:r>
              <a:rPr sz="1725" spc="30" baseline="4830" dirty="0">
                <a:solidFill>
                  <a:prstClr val="black"/>
                </a:solidFill>
                <a:latin typeface="Times New Roman"/>
                <a:cs typeface="Times New Roman"/>
              </a:rPr>
              <a:t>10</a:t>
            </a:r>
            <a:r>
              <a:rPr sz="1725" spc="82" baseline="48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25" spc="7" baseline="4830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1725" u="sng" spc="7" baseline="483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725" i="1" spc="7" baseline="4830" dirty="0" smtClean="0">
                <a:solidFill>
                  <a:prstClr val="black"/>
                </a:solidFill>
                <a:latin typeface="Times New Roman"/>
                <a:cs typeface="Times New Roman"/>
              </a:rPr>
              <a:t>mg</a:t>
            </a:r>
            <a:r>
              <a:rPr lang="sr-Latn-ME" sz="1725" i="1" spc="7" baseline="4830" dirty="0" smtClean="0">
                <a:solidFill>
                  <a:prstClr val="black"/>
                </a:solidFill>
                <a:latin typeface="Times New Roman"/>
                <a:cs typeface="Times New Roman"/>
              </a:rPr>
              <a:t> CaCO</a:t>
            </a:r>
            <a:r>
              <a:rPr lang="sr-Latn-ME" sz="1725" i="1" spc="7" baseline="-25000" dirty="0" smtClean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r>
              <a:rPr sz="1725" i="1" spc="247" baseline="483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1725" i="1" spc="7" baseline="4830" dirty="0" smtClean="0">
                <a:solidFill>
                  <a:prstClr val="black"/>
                </a:solidFill>
                <a:latin typeface="Times New Roman"/>
                <a:cs typeface="Times New Roman"/>
              </a:rPr>
              <a:t>/</a:t>
            </a:r>
            <a:r>
              <a:rPr lang="sr-Latn-ME" sz="1725" i="1" spc="7" baseline="4830" dirty="0" smtClean="0">
                <a:solidFill>
                  <a:prstClr val="black"/>
                </a:solidFill>
                <a:latin typeface="Times New Roman"/>
                <a:cs typeface="Times New Roman"/>
              </a:rPr>
              <a:t>dm </a:t>
            </a:r>
            <a:r>
              <a:rPr lang="sr-Latn-ME" sz="1725" i="1" spc="7" baseline="30000" dirty="0" smtClean="0">
                <a:solidFill>
                  <a:prstClr val="black"/>
                </a:solidFill>
                <a:latin typeface="Times New Roman"/>
                <a:cs typeface="Times New Roman"/>
              </a:rPr>
              <a:t>3</a:t>
            </a:r>
            <a:endParaRPr sz="1725" baseline="30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</a:pPr>
            <a:endParaRPr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5" name="object 3"/>
          <p:cNvSpPr/>
          <p:nvPr/>
        </p:nvSpPr>
        <p:spPr>
          <a:xfrm>
            <a:off x="2170347" y="7578853"/>
            <a:ext cx="186690" cy="187960"/>
          </a:xfrm>
          <a:custGeom>
            <a:avLst/>
            <a:gdLst/>
            <a:ahLst/>
            <a:cxnLst/>
            <a:rect l="l" t="t" r="r" b="b"/>
            <a:pathLst>
              <a:path w="186689" h="187960">
                <a:moveTo>
                  <a:pt x="186689" y="0"/>
                </a:moveTo>
                <a:lnTo>
                  <a:pt x="0" y="0"/>
                </a:lnTo>
                <a:lnTo>
                  <a:pt x="0" y="187451"/>
                </a:lnTo>
                <a:lnTo>
                  <a:pt x="186689" y="187451"/>
                </a:lnTo>
                <a:lnTo>
                  <a:pt x="186689" y="0"/>
                </a:lnTo>
                <a:close/>
              </a:path>
            </a:pathLst>
          </a:custGeom>
          <a:solidFill>
            <a:srgbClr val="BB8FBB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6" name="object 7"/>
          <p:cNvSpPr/>
          <p:nvPr/>
        </p:nvSpPr>
        <p:spPr>
          <a:xfrm>
            <a:off x="4027288" y="7586454"/>
            <a:ext cx="187960" cy="187960"/>
          </a:xfrm>
          <a:custGeom>
            <a:avLst/>
            <a:gdLst/>
            <a:ahLst/>
            <a:cxnLst/>
            <a:rect l="l" t="t" r="r" b="b"/>
            <a:pathLst>
              <a:path w="187960" h="187960">
                <a:moveTo>
                  <a:pt x="187451" y="0"/>
                </a:moveTo>
                <a:lnTo>
                  <a:pt x="0" y="0"/>
                </a:lnTo>
                <a:lnTo>
                  <a:pt x="0" y="187451"/>
                </a:lnTo>
                <a:lnTo>
                  <a:pt x="187451" y="187451"/>
                </a:lnTo>
                <a:lnTo>
                  <a:pt x="187451" y="0"/>
                </a:lnTo>
                <a:close/>
              </a:path>
            </a:pathLst>
          </a:custGeom>
          <a:solidFill>
            <a:srgbClr val="0079C5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8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61527" y="10307491"/>
            <a:ext cx="13144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160" dirty="0">
                <a:solidFill>
                  <a:srgbClr val="FFFFFF"/>
                </a:solidFill>
                <a:latin typeface="Verdana"/>
                <a:cs typeface="Verdana"/>
              </a:rPr>
              <a:t>21</a:t>
            </a:r>
            <a:endParaRPr sz="90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85426" y="9075839"/>
            <a:ext cx="6665595" cy="1197610"/>
            <a:chOff x="885426" y="9075839"/>
            <a:chExt cx="6665595" cy="119761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25430" y="9075839"/>
              <a:ext cx="725182" cy="119701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85426" y="9388638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885426" y="9710442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885426" y="10032240"/>
              <a:ext cx="5760085" cy="0"/>
            </a:xfrm>
            <a:custGeom>
              <a:avLst/>
              <a:gdLst/>
              <a:ahLst/>
              <a:cxnLst/>
              <a:rect l="l" t="t" r="r" b="b"/>
              <a:pathLst>
                <a:path w="5760084">
                  <a:moveTo>
                    <a:pt x="0" y="0"/>
                  </a:moveTo>
                  <a:lnTo>
                    <a:pt x="5759996" y="0"/>
                  </a:lnTo>
                </a:path>
              </a:pathLst>
            </a:custGeom>
            <a:ln w="6350">
              <a:solidFill>
                <a:srgbClr val="0093CE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25530" y="891276"/>
            <a:ext cx="6359924" cy="9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spcBef>
                <a:spcPts val="100"/>
              </a:spcBef>
            </a:pPr>
            <a:r>
              <a:rPr lang="sr-Latn-ME" sz="1400" b="1" spc="-25" dirty="0" smtClean="0">
                <a:solidFill>
                  <a:srgbClr val="0093CE"/>
                </a:solidFill>
                <a:latin typeface="Arial"/>
                <a:cs typeface="Arial"/>
              </a:rPr>
              <a:t>5</a:t>
            </a:r>
            <a:r>
              <a:rPr sz="1400" b="1" spc="-25" dirty="0" smtClean="0">
                <a:solidFill>
                  <a:srgbClr val="0093CE"/>
                </a:solidFill>
                <a:latin typeface="Arial"/>
                <a:cs typeface="Arial"/>
              </a:rPr>
              <a:t>.</a:t>
            </a:r>
            <a:r>
              <a:rPr sz="1400" b="1" spc="35" dirty="0" smtClean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r>
              <a:rPr lang="sr-Latn-ME" sz="1400" b="1" spc="10" dirty="0">
                <a:solidFill>
                  <a:srgbClr val="0093CE"/>
                </a:solidFill>
                <a:latin typeface="Arial"/>
                <a:cs typeface="Arial"/>
              </a:rPr>
              <a:t>ogled</a:t>
            </a:r>
            <a:r>
              <a:rPr sz="1400" b="1" spc="10" dirty="0">
                <a:solidFill>
                  <a:srgbClr val="0093CE"/>
                </a:solidFill>
                <a:latin typeface="Arial"/>
                <a:cs typeface="Arial"/>
              </a:rPr>
              <a:t>:</a:t>
            </a:r>
            <a:r>
              <a:rPr sz="1400" b="1" spc="35" dirty="0">
                <a:solidFill>
                  <a:srgbClr val="0093CE"/>
                </a:solid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rgbClr val="0093CE"/>
                </a:solidFill>
                <a:latin typeface="Verdana"/>
                <a:cs typeface="Verdana"/>
              </a:rPr>
              <a:t>Ispitivanje</a:t>
            </a:r>
            <a:r>
              <a:rPr sz="1400" spc="-70" dirty="0">
                <a:solidFill>
                  <a:srgbClr val="0093CE"/>
                </a:solidFill>
                <a:latin typeface="Verdana"/>
                <a:cs typeface="Verdana"/>
              </a:rPr>
              <a:t> </a:t>
            </a:r>
            <a:r>
              <a:rPr sz="1400" spc="10" dirty="0" err="1">
                <a:solidFill>
                  <a:srgbClr val="0093CE"/>
                </a:solidFill>
                <a:latin typeface="Verdana"/>
                <a:cs typeface="Verdana"/>
              </a:rPr>
              <a:t>tvrdoće</a:t>
            </a:r>
            <a:r>
              <a:rPr sz="1400" spc="-70" dirty="0">
                <a:solidFill>
                  <a:srgbClr val="0093CE"/>
                </a:solidFill>
                <a:latin typeface="Verdana"/>
                <a:cs typeface="Verdana"/>
              </a:rPr>
              <a:t> </a:t>
            </a:r>
            <a:r>
              <a:rPr sz="1400" spc="10" dirty="0" err="1" smtClean="0">
                <a:solidFill>
                  <a:srgbClr val="0093CE"/>
                </a:solidFill>
                <a:latin typeface="Verdana"/>
                <a:cs typeface="Verdana"/>
              </a:rPr>
              <a:t>vode</a:t>
            </a:r>
            <a:endParaRPr lang="sr-Latn-ME" sz="1400" spc="10" dirty="0" smtClean="0">
              <a:solidFill>
                <a:srgbClr val="0093CE"/>
              </a:solidFill>
              <a:latin typeface="Verdana"/>
              <a:cs typeface="Verdana"/>
            </a:endParaRPr>
          </a:p>
          <a:p>
            <a:pPr marL="38100">
              <a:spcBef>
                <a:spcPts val="100"/>
              </a:spcBef>
            </a:pPr>
            <a:endParaRPr lang="sr-Latn-ME" sz="1400" spc="10" dirty="0">
              <a:solidFill>
                <a:srgbClr val="0093CE"/>
              </a:solidFill>
              <a:latin typeface="Verdana"/>
              <a:cs typeface="Verdana"/>
            </a:endParaRPr>
          </a:p>
          <a:p>
            <a:pPr marL="38100">
              <a:spcBef>
                <a:spcPts val="100"/>
              </a:spcBef>
            </a:pPr>
            <a:endParaRPr lang="sr-Latn-ME" sz="1400" spc="10" dirty="0" smtClean="0">
              <a:solidFill>
                <a:srgbClr val="0093CE"/>
              </a:solidFill>
              <a:latin typeface="Verdana"/>
              <a:cs typeface="Verdana"/>
            </a:endParaRPr>
          </a:p>
          <a:p>
            <a:pPr marL="38100">
              <a:spcBef>
                <a:spcPts val="100"/>
              </a:spcBef>
            </a:pPr>
            <a:endParaRPr lang="sr-Latn-ME" sz="1400" spc="10" dirty="0">
              <a:solidFill>
                <a:srgbClr val="0093CE"/>
              </a:solidFill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5876" y="9066836"/>
            <a:ext cx="1054973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50" b="1" spc="-10" dirty="0" err="1" smtClean="0">
                <a:solidFill>
                  <a:srgbClr val="1A171C"/>
                </a:solidFill>
                <a:latin typeface="Tahoma"/>
                <a:cs typeface="Tahoma"/>
              </a:rPr>
              <a:t>Z</a:t>
            </a:r>
            <a:r>
              <a:rPr lang="en-US" sz="1050" b="1" spc="-10" dirty="0" err="1" smtClean="0">
                <a:solidFill>
                  <a:srgbClr val="1A171C"/>
                </a:solidFill>
                <a:latin typeface="Tahoma"/>
                <a:cs typeface="Tahoma"/>
              </a:rPr>
              <a:t>aključak</a:t>
            </a:r>
            <a:r>
              <a:rPr lang="sr-Latn-ME" sz="1050" b="1" spc="-10" dirty="0" smtClean="0">
                <a:solidFill>
                  <a:srgbClr val="1A171C"/>
                </a:solidFill>
                <a:latin typeface="Tahoma"/>
                <a:cs typeface="Tahoma"/>
              </a:rPr>
              <a:t>:</a:t>
            </a:r>
            <a:endParaRPr sz="10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7928" y="1196987"/>
            <a:ext cx="351790" cy="125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650" spc="-40" dirty="0">
                <a:solidFill>
                  <a:srgbClr val="58585A"/>
                </a:solidFill>
                <a:latin typeface="Verdana"/>
                <a:cs typeface="Verdana"/>
              </a:rPr>
              <a:t>V</a:t>
            </a:r>
            <a:r>
              <a:rPr sz="650" spc="25" dirty="0">
                <a:solidFill>
                  <a:srgbClr val="58585A"/>
                </a:solidFill>
                <a:latin typeface="Verdana"/>
                <a:cs typeface="Verdana"/>
              </a:rPr>
              <a:t>JEŽBE</a:t>
            </a:r>
            <a:endParaRPr sz="6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85817" y="681532"/>
            <a:ext cx="480059" cy="344805"/>
            <a:chOff x="243833" y="1866928"/>
            <a:chExt cx="480059" cy="344805"/>
          </a:xfrm>
        </p:grpSpPr>
        <p:sp>
          <p:nvSpPr>
            <p:cNvPr id="32" name="object 32"/>
            <p:cNvSpPr/>
            <p:nvPr/>
          </p:nvSpPr>
          <p:spPr>
            <a:xfrm>
              <a:off x="243833" y="1866928"/>
              <a:ext cx="476250" cy="325120"/>
            </a:xfrm>
            <a:custGeom>
              <a:avLst/>
              <a:gdLst/>
              <a:ahLst/>
              <a:cxnLst/>
              <a:rect l="l" t="t" r="r" b="b"/>
              <a:pathLst>
                <a:path w="476250" h="325119">
                  <a:moveTo>
                    <a:pt x="289947" y="0"/>
                  </a:moveTo>
                  <a:lnTo>
                    <a:pt x="234622" y="2732"/>
                  </a:lnTo>
                  <a:lnTo>
                    <a:pt x="197934" y="11722"/>
                  </a:lnTo>
                  <a:lnTo>
                    <a:pt x="178324" y="16267"/>
                  </a:lnTo>
                  <a:lnTo>
                    <a:pt x="142602" y="32334"/>
                  </a:lnTo>
                  <a:lnTo>
                    <a:pt x="113622" y="62977"/>
                  </a:lnTo>
                  <a:lnTo>
                    <a:pt x="94710" y="100736"/>
                  </a:lnTo>
                  <a:lnTo>
                    <a:pt x="86785" y="140423"/>
                  </a:lnTo>
                  <a:lnTo>
                    <a:pt x="86504" y="147131"/>
                  </a:lnTo>
                  <a:lnTo>
                    <a:pt x="86562" y="154947"/>
                  </a:lnTo>
                  <a:lnTo>
                    <a:pt x="85826" y="162499"/>
                  </a:lnTo>
                  <a:lnTo>
                    <a:pt x="83166" y="168414"/>
                  </a:lnTo>
                  <a:lnTo>
                    <a:pt x="78467" y="173850"/>
                  </a:lnTo>
                  <a:lnTo>
                    <a:pt x="77133" y="169290"/>
                  </a:lnTo>
                  <a:lnTo>
                    <a:pt x="72282" y="166357"/>
                  </a:lnTo>
                  <a:lnTo>
                    <a:pt x="32804" y="153018"/>
                  </a:lnTo>
                  <a:lnTo>
                    <a:pt x="22360" y="151458"/>
                  </a:lnTo>
                  <a:lnTo>
                    <a:pt x="12080" y="151791"/>
                  </a:lnTo>
                  <a:lnTo>
                    <a:pt x="4045" y="155320"/>
                  </a:lnTo>
                  <a:lnTo>
                    <a:pt x="0" y="162849"/>
                  </a:lnTo>
                  <a:lnTo>
                    <a:pt x="1248" y="171361"/>
                  </a:lnTo>
                  <a:lnTo>
                    <a:pt x="35149" y="198289"/>
                  </a:lnTo>
                  <a:lnTo>
                    <a:pt x="48317" y="199415"/>
                  </a:lnTo>
                  <a:lnTo>
                    <a:pt x="53461" y="198348"/>
                  </a:lnTo>
                  <a:lnTo>
                    <a:pt x="56826" y="202158"/>
                  </a:lnTo>
                  <a:lnTo>
                    <a:pt x="50881" y="205693"/>
                  </a:lnTo>
                  <a:lnTo>
                    <a:pt x="41534" y="207195"/>
                  </a:lnTo>
                  <a:lnTo>
                    <a:pt x="31546" y="208529"/>
                  </a:lnTo>
                  <a:lnTo>
                    <a:pt x="23679" y="211556"/>
                  </a:lnTo>
                  <a:lnTo>
                    <a:pt x="17497" y="217088"/>
                  </a:lnTo>
                  <a:lnTo>
                    <a:pt x="11912" y="223832"/>
                  </a:lnTo>
                  <a:lnTo>
                    <a:pt x="7623" y="231275"/>
                  </a:lnTo>
                  <a:lnTo>
                    <a:pt x="5328" y="238899"/>
                  </a:lnTo>
                  <a:lnTo>
                    <a:pt x="8706" y="257807"/>
                  </a:lnTo>
                  <a:lnTo>
                    <a:pt x="22265" y="266271"/>
                  </a:lnTo>
                  <a:lnTo>
                    <a:pt x="40569" y="266710"/>
                  </a:lnTo>
                  <a:lnTo>
                    <a:pt x="58185" y="261543"/>
                  </a:lnTo>
                  <a:lnTo>
                    <a:pt x="62998" y="259308"/>
                  </a:lnTo>
                  <a:lnTo>
                    <a:pt x="68777" y="257022"/>
                  </a:lnTo>
                  <a:lnTo>
                    <a:pt x="75724" y="250253"/>
                  </a:lnTo>
                  <a:lnTo>
                    <a:pt x="76663" y="246621"/>
                  </a:lnTo>
                  <a:lnTo>
                    <a:pt x="84880" y="237401"/>
                  </a:lnTo>
                  <a:lnTo>
                    <a:pt x="93300" y="235737"/>
                  </a:lnTo>
                  <a:lnTo>
                    <a:pt x="96571" y="255040"/>
                  </a:lnTo>
                  <a:lnTo>
                    <a:pt x="98538" y="263428"/>
                  </a:lnTo>
                  <a:lnTo>
                    <a:pt x="122955" y="297360"/>
                  </a:lnTo>
                  <a:lnTo>
                    <a:pt x="162334" y="314985"/>
                  </a:lnTo>
                  <a:lnTo>
                    <a:pt x="209888" y="322477"/>
                  </a:lnTo>
                  <a:lnTo>
                    <a:pt x="247364" y="324942"/>
                  </a:lnTo>
                  <a:lnTo>
                    <a:pt x="262322" y="324641"/>
                  </a:lnTo>
                  <a:lnTo>
                    <a:pt x="306254" y="318160"/>
                  </a:lnTo>
                  <a:lnTo>
                    <a:pt x="343538" y="306995"/>
                  </a:lnTo>
                  <a:lnTo>
                    <a:pt x="380422" y="293115"/>
                  </a:lnTo>
                  <a:lnTo>
                    <a:pt x="426685" y="262841"/>
                  </a:lnTo>
                  <a:lnTo>
                    <a:pt x="454151" y="235393"/>
                  </a:lnTo>
                  <a:lnTo>
                    <a:pt x="471951" y="194259"/>
                  </a:lnTo>
                  <a:lnTo>
                    <a:pt x="475823" y="163388"/>
                  </a:lnTo>
                  <a:lnTo>
                    <a:pt x="475003" y="148096"/>
                  </a:lnTo>
                  <a:lnTo>
                    <a:pt x="458398" y="99595"/>
                  </a:lnTo>
                  <a:lnTo>
                    <a:pt x="412713" y="43460"/>
                  </a:lnTo>
                  <a:lnTo>
                    <a:pt x="368230" y="17246"/>
                  </a:lnTo>
                  <a:lnTo>
                    <a:pt x="325782" y="4276"/>
                  </a:lnTo>
                  <a:lnTo>
                    <a:pt x="307787" y="1073"/>
                  </a:lnTo>
                  <a:lnTo>
                    <a:pt x="289947" y="0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612220" y="2037340"/>
              <a:ext cx="107314" cy="5080"/>
            </a:xfrm>
            <a:custGeom>
              <a:avLst/>
              <a:gdLst/>
              <a:ahLst/>
              <a:cxnLst/>
              <a:rect l="l" t="t" r="r" b="b"/>
              <a:pathLst>
                <a:path w="107315" h="5080">
                  <a:moveTo>
                    <a:pt x="0" y="4527"/>
                  </a:moveTo>
                  <a:lnTo>
                    <a:pt x="7950" y="4489"/>
                  </a:lnTo>
                  <a:lnTo>
                    <a:pt x="15582" y="4299"/>
                  </a:lnTo>
                  <a:lnTo>
                    <a:pt x="23507" y="4134"/>
                  </a:lnTo>
                  <a:lnTo>
                    <a:pt x="51470" y="3458"/>
                  </a:lnTo>
                  <a:lnTo>
                    <a:pt x="52185" y="3435"/>
                  </a:lnTo>
                </a:path>
                <a:path w="107315" h="5080">
                  <a:moveTo>
                    <a:pt x="52185" y="3435"/>
                  </a:moveTo>
                  <a:lnTo>
                    <a:pt x="70073" y="2868"/>
                  </a:lnTo>
                  <a:lnTo>
                    <a:pt x="79487" y="2525"/>
                  </a:lnTo>
                  <a:lnTo>
                    <a:pt x="79883" y="2584"/>
                  </a:lnTo>
                  <a:lnTo>
                    <a:pt x="88098" y="1953"/>
                  </a:lnTo>
                  <a:lnTo>
                    <a:pt x="96478" y="1238"/>
                  </a:lnTo>
                  <a:lnTo>
                    <a:pt x="104796" y="323"/>
                  </a:lnTo>
                  <a:lnTo>
                    <a:pt x="106908" y="0"/>
                  </a:lnTo>
                </a:path>
              </a:pathLst>
            </a:custGeom>
            <a:ln w="828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pic>
          <p:nvPicPr>
            <p:cNvPr id="34" name="object 3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6260" y="1907958"/>
              <a:ext cx="138457" cy="88298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308044" y="2020201"/>
              <a:ext cx="304165" cy="191770"/>
            </a:xfrm>
            <a:custGeom>
              <a:avLst/>
              <a:gdLst/>
              <a:ahLst/>
              <a:cxnLst/>
              <a:rect l="l" t="t" r="r" b="b"/>
              <a:pathLst>
                <a:path w="304165" h="191769">
                  <a:moveTo>
                    <a:pt x="18135" y="154101"/>
                  </a:moveTo>
                  <a:lnTo>
                    <a:pt x="9893" y="120243"/>
                  </a:lnTo>
                  <a:lnTo>
                    <a:pt x="5003" y="123672"/>
                  </a:lnTo>
                  <a:lnTo>
                    <a:pt x="1612" y="128663"/>
                  </a:lnTo>
                  <a:lnTo>
                    <a:pt x="0" y="134683"/>
                  </a:lnTo>
                  <a:lnTo>
                    <a:pt x="457" y="141173"/>
                  </a:lnTo>
                  <a:lnTo>
                    <a:pt x="2590" y="149910"/>
                  </a:lnTo>
                  <a:lnTo>
                    <a:pt x="10248" y="155321"/>
                  </a:lnTo>
                  <a:lnTo>
                    <a:pt x="18135" y="154101"/>
                  </a:lnTo>
                  <a:close/>
                </a:path>
                <a:path w="304165" h="191769">
                  <a:moveTo>
                    <a:pt x="62738" y="174396"/>
                  </a:moveTo>
                  <a:lnTo>
                    <a:pt x="38836" y="76250"/>
                  </a:lnTo>
                  <a:lnTo>
                    <a:pt x="36207" y="74561"/>
                  </a:lnTo>
                  <a:lnTo>
                    <a:pt x="13525" y="81254"/>
                  </a:lnTo>
                  <a:lnTo>
                    <a:pt x="9385" y="89230"/>
                  </a:lnTo>
                  <a:lnTo>
                    <a:pt x="31330" y="179387"/>
                  </a:lnTo>
                  <a:lnTo>
                    <a:pt x="38544" y="184010"/>
                  </a:lnTo>
                  <a:lnTo>
                    <a:pt x="45554" y="181940"/>
                  </a:lnTo>
                  <a:lnTo>
                    <a:pt x="61214" y="177317"/>
                  </a:lnTo>
                  <a:lnTo>
                    <a:pt x="62738" y="174396"/>
                  </a:lnTo>
                  <a:close/>
                </a:path>
                <a:path w="304165" h="191769">
                  <a:moveTo>
                    <a:pt x="108191" y="179933"/>
                  </a:moveTo>
                  <a:lnTo>
                    <a:pt x="75704" y="46431"/>
                  </a:lnTo>
                  <a:lnTo>
                    <a:pt x="72047" y="44081"/>
                  </a:lnTo>
                  <a:lnTo>
                    <a:pt x="47688" y="51282"/>
                  </a:lnTo>
                  <a:lnTo>
                    <a:pt x="43116" y="60058"/>
                  </a:lnTo>
                  <a:lnTo>
                    <a:pt x="73799" y="186067"/>
                  </a:lnTo>
                  <a:lnTo>
                    <a:pt x="81737" y="191160"/>
                  </a:lnTo>
                  <a:lnTo>
                    <a:pt x="89446" y="188887"/>
                  </a:lnTo>
                  <a:lnTo>
                    <a:pt x="106083" y="183972"/>
                  </a:lnTo>
                  <a:lnTo>
                    <a:pt x="108191" y="179933"/>
                  </a:lnTo>
                  <a:close/>
                </a:path>
                <a:path w="304165" h="191769">
                  <a:moveTo>
                    <a:pt x="211150" y="104228"/>
                  </a:moveTo>
                  <a:lnTo>
                    <a:pt x="196672" y="58851"/>
                  </a:lnTo>
                  <a:lnTo>
                    <a:pt x="93002" y="89750"/>
                  </a:lnTo>
                  <a:lnTo>
                    <a:pt x="104736" y="134747"/>
                  </a:lnTo>
                  <a:lnTo>
                    <a:pt x="211150" y="104228"/>
                  </a:lnTo>
                  <a:close/>
                </a:path>
                <a:path w="304165" h="191769">
                  <a:moveTo>
                    <a:pt x="260019" y="131114"/>
                  </a:moveTo>
                  <a:lnTo>
                    <a:pt x="229349" y="5092"/>
                  </a:lnTo>
                  <a:lnTo>
                    <a:pt x="221399" y="0"/>
                  </a:lnTo>
                  <a:lnTo>
                    <a:pt x="196215" y="7442"/>
                  </a:lnTo>
                  <a:lnTo>
                    <a:pt x="194716" y="10299"/>
                  </a:lnTo>
                  <a:lnTo>
                    <a:pt x="227685" y="145669"/>
                  </a:lnTo>
                  <a:lnTo>
                    <a:pt x="230251" y="147320"/>
                  </a:lnTo>
                  <a:lnTo>
                    <a:pt x="247751" y="142163"/>
                  </a:lnTo>
                  <a:lnTo>
                    <a:pt x="255460" y="139890"/>
                  </a:lnTo>
                  <a:lnTo>
                    <a:pt x="260019" y="131114"/>
                  </a:lnTo>
                  <a:close/>
                </a:path>
                <a:path w="304165" h="191769">
                  <a:moveTo>
                    <a:pt x="293751" y="101930"/>
                  </a:moveTo>
                  <a:lnTo>
                    <a:pt x="271805" y="11772"/>
                  </a:lnTo>
                  <a:lnTo>
                    <a:pt x="264604" y="7150"/>
                  </a:lnTo>
                  <a:lnTo>
                    <a:pt x="241604" y="13931"/>
                  </a:lnTo>
                  <a:lnTo>
                    <a:pt x="240322" y="16408"/>
                  </a:lnTo>
                  <a:lnTo>
                    <a:pt x="264388" y="115265"/>
                  </a:lnTo>
                  <a:lnTo>
                    <a:pt x="266611" y="116700"/>
                  </a:lnTo>
                  <a:lnTo>
                    <a:pt x="282600" y="111988"/>
                  </a:lnTo>
                  <a:lnTo>
                    <a:pt x="289610" y="109905"/>
                  </a:lnTo>
                  <a:lnTo>
                    <a:pt x="293751" y="101930"/>
                  </a:lnTo>
                  <a:close/>
                </a:path>
                <a:path w="304165" h="191769">
                  <a:moveTo>
                    <a:pt x="303593" y="58331"/>
                  </a:moveTo>
                  <a:lnTo>
                    <a:pt x="303136" y="51841"/>
                  </a:lnTo>
                  <a:lnTo>
                    <a:pt x="301002" y="43103"/>
                  </a:lnTo>
                  <a:lnTo>
                    <a:pt x="293344" y="37680"/>
                  </a:lnTo>
                  <a:lnTo>
                    <a:pt x="285470" y="38912"/>
                  </a:lnTo>
                  <a:lnTo>
                    <a:pt x="293712" y="72771"/>
                  </a:lnTo>
                  <a:lnTo>
                    <a:pt x="298589" y="69342"/>
                  </a:lnTo>
                  <a:lnTo>
                    <a:pt x="301993" y="64350"/>
                  </a:lnTo>
                  <a:lnTo>
                    <a:pt x="303593" y="58331"/>
                  </a:lnTo>
                  <a:close/>
                </a:path>
              </a:pathLst>
            </a:custGeom>
            <a:solidFill>
              <a:srgbClr val="1A171C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404525" y="2043625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791" y="44615"/>
                  </a:lnTo>
                  <a:lnTo>
                    <a:pt x="0" y="56792"/>
                  </a:lnTo>
                  <a:lnTo>
                    <a:pt x="3431" y="68611"/>
                  </a:lnTo>
                  <a:lnTo>
                    <a:pt x="9908" y="77212"/>
                  </a:lnTo>
                  <a:lnTo>
                    <a:pt x="18254" y="79730"/>
                  </a:lnTo>
                  <a:lnTo>
                    <a:pt x="30103" y="77774"/>
                  </a:lnTo>
                  <a:lnTo>
                    <a:pt x="31068" y="62763"/>
                  </a:lnTo>
                  <a:lnTo>
                    <a:pt x="66497" y="62763"/>
                  </a:lnTo>
                  <a:lnTo>
                    <a:pt x="66075" y="58821"/>
                  </a:lnTo>
                  <a:lnTo>
                    <a:pt x="62221" y="49034"/>
                  </a:lnTo>
                  <a:lnTo>
                    <a:pt x="106613" y="49034"/>
                  </a:lnTo>
                  <a:lnTo>
                    <a:pt x="87732" y="16269"/>
                  </a:lnTo>
                  <a:lnTo>
                    <a:pt x="71873" y="0"/>
                  </a:lnTo>
                  <a:close/>
                </a:path>
                <a:path w="107315" h="80010">
                  <a:moveTo>
                    <a:pt x="66497" y="62763"/>
                  </a:moveTo>
                  <a:lnTo>
                    <a:pt x="31068" y="62763"/>
                  </a:lnTo>
                  <a:lnTo>
                    <a:pt x="33307" y="69858"/>
                  </a:lnTo>
                  <a:lnTo>
                    <a:pt x="38799" y="76125"/>
                  </a:lnTo>
                  <a:lnTo>
                    <a:pt x="46677" y="78899"/>
                  </a:lnTo>
                  <a:lnTo>
                    <a:pt x="56074" y="75514"/>
                  </a:lnTo>
                  <a:lnTo>
                    <a:pt x="63578" y="69578"/>
                  </a:lnTo>
                  <a:lnTo>
                    <a:pt x="66720" y="64841"/>
                  </a:lnTo>
                  <a:lnTo>
                    <a:pt x="66497" y="62763"/>
                  </a:lnTo>
                  <a:close/>
                </a:path>
                <a:path w="107315" h="80010">
                  <a:moveTo>
                    <a:pt x="106613" y="49034"/>
                  </a:moveTo>
                  <a:lnTo>
                    <a:pt x="62221" y="49034"/>
                  </a:lnTo>
                  <a:lnTo>
                    <a:pt x="64484" y="52008"/>
                  </a:lnTo>
                  <a:lnTo>
                    <a:pt x="70516" y="58624"/>
                  </a:lnTo>
                  <a:lnTo>
                    <a:pt x="79178" y="65424"/>
                  </a:lnTo>
                  <a:lnTo>
                    <a:pt x="89335" y="68948"/>
                  </a:lnTo>
                  <a:lnTo>
                    <a:pt x="98582" y="66176"/>
                  </a:lnTo>
                  <a:lnTo>
                    <a:pt x="104709" y="58181"/>
                  </a:lnTo>
                  <a:lnTo>
                    <a:pt x="106613" y="49034"/>
                  </a:lnTo>
                  <a:close/>
                </a:path>
              </a:pathLst>
            </a:custGeom>
            <a:solidFill>
              <a:srgbClr val="0093C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7" name="object 37"/>
            <p:cNvSpPr/>
            <p:nvPr/>
          </p:nvSpPr>
          <p:spPr>
            <a:xfrm>
              <a:off x="404525" y="2043625"/>
              <a:ext cx="107314" cy="80010"/>
            </a:xfrm>
            <a:custGeom>
              <a:avLst/>
              <a:gdLst/>
              <a:ahLst/>
              <a:cxnLst/>
              <a:rect l="l" t="t" r="r" b="b"/>
              <a:pathLst>
                <a:path w="107315" h="80010">
                  <a:moveTo>
                    <a:pt x="71873" y="0"/>
                  </a:moveTo>
                  <a:lnTo>
                    <a:pt x="100925" y="31407"/>
                  </a:lnTo>
                  <a:lnTo>
                    <a:pt x="106902" y="47649"/>
                  </a:lnTo>
                  <a:lnTo>
                    <a:pt x="104709" y="58181"/>
                  </a:lnTo>
                  <a:lnTo>
                    <a:pt x="98582" y="66176"/>
                  </a:lnTo>
                  <a:lnTo>
                    <a:pt x="89335" y="68948"/>
                  </a:lnTo>
                  <a:lnTo>
                    <a:pt x="79178" y="65424"/>
                  </a:lnTo>
                  <a:lnTo>
                    <a:pt x="70516" y="58624"/>
                  </a:lnTo>
                  <a:lnTo>
                    <a:pt x="64484" y="52008"/>
                  </a:lnTo>
                  <a:lnTo>
                    <a:pt x="62221" y="49034"/>
                  </a:lnTo>
                  <a:lnTo>
                    <a:pt x="66075" y="58821"/>
                  </a:lnTo>
                  <a:lnTo>
                    <a:pt x="66720" y="64841"/>
                  </a:lnTo>
                  <a:lnTo>
                    <a:pt x="63578" y="69578"/>
                  </a:lnTo>
                  <a:lnTo>
                    <a:pt x="56074" y="75514"/>
                  </a:lnTo>
                  <a:lnTo>
                    <a:pt x="46677" y="78899"/>
                  </a:lnTo>
                  <a:lnTo>
                    <a:pt x="38799" y="76125"/>
                  </a:lnTo>
                  <a:lnTo>
                    <a:pt x="33307" y="69858"/>
                  </a:lnTo>
                  <a:lnTo>
                    <a:pt x="31068" y="62763"/>
                  </a:lnTo>
                  <a:lnTo>
                    <a:pt x="30103" y="77774"/>
                  </a:lnTo>
                  <a:lnTo>
                    <a:pt x="18254" y="79730"/>
                  </a:lnTo>
                  <a:lnTo>
                    <a:pt x="9908" y="77212"/>
                  </a:lnTo>
                  <a:lnTo>
                    <a:pt x="3431" y="68611"/>
                  </a:lnTo>
                  <a:lnTo>
                    <a:pt x="0" y="56792"/>
                  </a:lnTo>
                  <a:lnTo>
                    <a:pt x="791" y="44615"/>
                  </a:lnTo>
                </a:path>
              </a:pathLst>
            </a:custGeom>
            <a:ln w="622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45" name="object 20"/>
          <p:cNvSpPr txBox="1"/>
          <p:nvPr/>
        </p:nvSpPr>
        <p:spPr>
          <a:xfrm>
            <a:off x="733386" y="2371245"/>
            <a:ext cx="5932805" cy="19171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0165">
              <a:lnSpc>
                <a:spcPts val="1345"/>
              </a:lnSpc>
              <a:tabLst>
                <a:tab pos="965200" algn="l"/>
              </a:tabLst>
            </a:pPr>
            <a:r>
              <a:rPr lang="sr-Latn-ME" sz="12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    Mjerenja:</a:t>
            </a:r>
            <a:r>
              <a:rPr lang="sr-Latn-ME" sz="1200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sz="12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802362" y="3080991"/>
          <a:ext cx="5638714" cy="1474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8329"/>
                <a:gridCol w="1810819"/>
                <a:gridCol w="1989566"/>
              </a:tblGrid>
              <a:tr h="573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en-US" sz="2400" i="1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lang="en-US" sz="1200" i="1" spc="82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lang="en-US" sz="1200" i="1" spc="-97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III </a:t>
                      </a:r>
                      <a:r>
                        <a:rPr lang="sr-Latn-ME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sr-Latn-ME" sz="1050" i="1" spc="15" baseline="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(cm3)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spc="-5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spc="-5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UT=</a:t>
                      </a:r>
                      <a:r>
                        <a:rPr lang="nb-NO" sz="1400" spc="-195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2000" i="1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lang="nb-NO" sz="1400" i="1" spc="82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lang="nb-NO" sz="1400" i="1" spc="-97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III </a:t>
                      </a:r>
                      <a:r>
                        <a:rPr lang="sr-Latn-ME" sz="140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sr</a:t>
                      </a:r>
                      <a:r>
                        <a:rPr lang="nb-NO" sz="140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i="1" spc="142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spc="30" baseline="4830" dirty="0" smtClean="0">
                          <a:solidFill>
                            <a:prstClr val="black"/>
                          </a:solidFill>
                          <a:latin typeface="Symbol"/>
                          <a:cs typeface="Symbol"/>
                        </a:rPr>
                        <a:t></a:t>
                      </a:r>
                      <a:r>
                        <a:rPr lang="nb-NO" sz="1400" spc="30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nb-NO" sz="1400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spc="7" baseline="4830" dirty="0" smtClean="0">
                          <a:solidFill>
                            <a:prstClr val="black"/>
                          </a:solidFill>
                          <a:latin typeface="Symbol"/>
                          <a:cs typeface="Symbol"/>
                        </a:rPr>
                        <a:t></a:t>
                      </a:r>
                      <a:endParaRPr lang="sr-Latn-ME" sz="1400" spc="7" baseline="4830" dirty="0" smtClean="0">
                        <a:solidFill>
                          <a:prstClr val="black"/>
                        </a:solidFill>
                        <a:latin typeface="Symbol"/>
                        <a:cs typeface="Symbol"/>
                      </a:endParaRPr>
                    </a:p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u="sng" spc="7" baseline="4830" dirty="0" smtClean="0">
                          <a:solidFill>
                            <a:prstClr val="black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lang="nb-NO" sz="1400" i="1" spc="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mg</a:t>
                      </a:r>
                      <a:r>
                        <a:rPr lang="sr-Latn-ME" sz="1400" i="1" spc="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sr-Latn-ME" sz="1000" i="1" spc="7" baseline="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CaCO</a:t>
                      </a:r>
                      <a:r>
                        <a:rPr lang="sr-Latn-ME" sz="1000" i="1" spc="7" baseline="-2500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nb-NO" sz="1400" i="1" spc="24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i="1" spc="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/dm </a:t>
                      </a:r>
                      <a:r>
                        <a:rPr lang="nb-NO" sz="1400" i="1" spc="7" baseline="3000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nb-NO" sz="1400" baseline="300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 err="1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 err="1" smtClean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r>
                        <a:rPr lang="sr-Latn-ME" sz="1050" spc="65" dirty="0" smtClean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i="1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lang="en-US" sz="1200" i="1" spc="82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lang="en-US" sz="1200" i="1" spc="-97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III </a:t>
                      </a:r>
                      <a:r>
                        <a:rPr lang="sr-Latn-ME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sr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/>
          </p:nvPr>
        </p:nvGraphicFramePr>
        <p:xfrm>
          <a:off x="795585" y="5497613"/>
          <a:ext cx="5638714" cy="1474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8329"/>
                <a:gridCol w="1810819"/>
                <a:gridCol w="1989566"/>
              </a:tblGrid>
              <a:tr h="507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r-Latn-ME" sz="1000" dirty="0" smtClean="0">
                          <a:latin typeface="Times New Roman"/>
                          <a:cs typeface="Times New Roman"/>
                        </a:rPr>
                        <a:t>UZORAK 2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lang="en-US" sz="2400" i="1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lang="en-US" sz="1200" i="1" spc="82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lang="en-US" sz="1200" i="1" spc="-97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III </a:t>
                      </a:r>
                      <a:r>
                        <a:rPr lang="sr-Latn-ME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sr-Latn-ME" sz="1050" i="1" spc="15" baseline="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(cm3)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800" spc="-5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spc="-5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UT=</a:t>
                      </a:r>
                      <a:r>
                        <a:rPr lang="nb-NO" sz="1400" spc="-195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2000" i="1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lang="nb-NO" sz="1400" i="1" spc="82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lang="nb-NO" sz="1400" i="1" spc="-97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III </a:t>
                      </a:r>
                      <a:r>
                        <a:rPr lang="sr-Latn-ME" sz="140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sr</a:t>
                      </a:r>
                      <a:r>
                        <a:rPr lang="nb-NO" sz="140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i="1" spc="142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spc="30" baseline="4830" dirty="0" smtClean="0">
                          <a:solidFill>
                            <a:prstClr val="black"/>
                          </a:solidFill>
                          <a:latin typeface="Symbol"/>
                          <a:cs typeface="Symbol"/>
                        </a:rPr>
                        <a:t></a:t>
                      </a:r>
                      <a:r>
                        <a:rPr lang="nb-NO" sz="1400" spc="30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lang="nb-NO" sz="1400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spc="7" baseline="4830" dirty="0" smtClean="0">
                          <a:solidFill>
                            <a:prstClr val="black"/>
                          </a:solidFill>
                          <a:latin typeface="Symbol"/>
                          <a:cs typeface="Symbol"/>
                        </a:rPr>
                        <a:t></a:t>
                      </a:r>
                      <a:endParaRPr lang="sr-Latn-ME" sz="1400" spc="7" baseline="4830" dirty="0" smtClean="0">
                        <a:solidFill>
                          <a:prstClr val="black"/>
                        </a:solidFill>
                        <a:latin typeface="Symbol"/>
                        <a:cs typeface="Symbol"/>
                      </a:endParaRPr>
                    </a:p>
                    <a:p>
                      <a:pPr marL="5080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u="sng" spc="7" baseline="4830" dirty="0" smtClean="0">
                          <a:solidFill>
                            <a:prstClr val="black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lang="nb-NO" sz="1400" i="1" spc="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mg</a:t>
                      </a:r>
                      <a:r>
                        <a:rPr lang="sr-Latn-ME" sz="1400" i="1" spc="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sr-Latn-ME" sz="1000" i="1" spc="7" baseline="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CaCO</a:t>
                      </a:r>
                      <a:r>
                        <a:rPr lang="sr-Latn-ME" sz="1000" i="1" spc="7" baseline="-2500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nb-NO" sz="1400" i="1" spc="24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nb-NO" sz="1400" i="1" spc="7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/dm </a:t>
                      </a:r>
                      <a:r>
                        <a:rPr lang="nb-NO" sz="1400" i="1" spc="7" baseline="3000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lang="nb-NO" sz="1400" baseline="30000" dirty="0" smtClean="0">
                        <a:solidFill>
                          <a:prstClr val="black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5FA"/>
                    </a:solidFill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050" spc="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1050" spc="-2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3.</a:t>
                      </a:r>
                      <a:r>
                        <a:rPr sz="1050" spc="-1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55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mjerenje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4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50" spc="50" dirty="0" err="1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srednja</a:t>
                      </a:r>
                      <a:r>
                        <a:rPr sz="1050" spc="-10" dirty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65" dirty="0" err="1" smtClean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vrijednost</a:t>
                      </a:r>
                      <a:r>
                        <a:rPr lang="sr-Latn-ME" sz="1050" spc="65" dirty="0" smtClean="0">
                          <a:solidFill>
                            <a:srgbClr val="1A17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2400" i="1" spc="82" baseline="4830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lang="en-US" sz="1200" i="1" spc="82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lang="en-US" sz="1200" i="1" spc="-97" baseline="-1587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III </a:t>
                      </a:r>
                      <a:r>
                        <a:rPr lang="sr-Latn-ME" sz="1050" i="1" spc="15" baseline="-35353" dirty="0" smtClean="0">
                          <a:solidFill>
                            <a:prstClr val="black"/>
                          </a:solidFill>
                          <a:latin typeface="Times New Roman"/>
                          <a:cs typeface="Times New Roman"/>
                        </a:rPr>
                        <a:t> sr</a:t>
                      </a: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>
                      <a:solidFill>
                        <a:srgbClr val="0093CE"/>
                      </a:solidFill>
                      <a:prstDash val="soli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93CE"/>
                      </a:solidFill>
                      <a:prstDash val="solid"/>
                    </a:lnL>
                    <a:lnR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93CE"/>
                      </a:solidFill>
                      <a:prstDash val="soli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050" dirty="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93CE"/>
                      </a:solidFill>
                      <a:prstDash val="solid"/>
                    </a:lnL>
                    <a:ln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93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93CE"/>
                      </a:solidFill>
                      <a:prstDash val="solid"/>
                    </a:lnB>
                    <a:solidFill>
                      <a:srgbClr val="EAF5FA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ts val="1415"/>
              </a:lnSpc>
            </a:pPr>
            <a:fld id="{81D60167-4931-47E6-BA6A-407CBD079E47}" type="slidenum">
              <a:rPr lang="en-US" smtClean="0">
                <a:solidFill>
                  <a:prstClr val="black"/>
                </a:solidFill>
              </a:rPr>
              <a:pPr marL="38100">
                <a:lnSpc>
                  <a:spcPts val="1415"/>
                </a:lnSpc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8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15285" y="1821682"/>
            <a:ext cx="121156" cy="42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1206</Words>
  <Application>Microsoft Office PowerPoint</Application>
  <PresentationFormat>Custom</PresentationFormat>
  <Paragraphs>180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Cambria Math</vt:lpstr>
      <vt:lpstr>Symbol</vt:lpstr>
      <vt:lpstr>Tahoma</vt:lpstr>
      <vt:lpstr>Times New Roman</vt:lpstr>
      <vt:lpstr>TimesNewRomanPS-ItalicMT</vt:lpstr>
      <vt:lpstr>TimesNewRomanPSMT</vt:lpstr>
      <vt:lpstr>Verdana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account</cp:lastModifiedBy>
  <cp:revision>45</cp:revision>
  <dcterms:created xsi:type="dcterms:W3CDTF">2020-11-15T10:52:22Z</dcterms:created>
  <dcterms:modified xsi:type="dcterms:W3CDTF">2021-04-22T19:36:11Z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2017-03-27T00:00:00Z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2020-11-15T00:00:00Z</vt:filetime>
  </property>
</Properties>
</file>