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52"/>
  </p:notesMasterIdLst>
  <p:sldIdLst>
    <p:sldId id="283" r:id="rId5"/>
    <p:sldId id="260" r:id="rId6"/>
    <p:sldId id="281" r:id="rId7"/>
    <p:sldId id="282" r:id="rId8"/>
    <p:sldId id="257" r:id="rId9"/>
    <p:sldId id="261" r:id="rId10"/>
    <p:sldId id="263" r:id="rId11"/>
    <p:sldId id="264" r:id="rId12"/>
    <p:sldId id="297" r:id="rId13"/>
    <p:sldId id="349" r:id="rId14"/>
    <p:sldId id="334" r:id="rId15"/>
    <p:sldId id="315" r:id="rId16"/>
    <p:sldId id="314" r:id="rId17"/>
    <p:sldId id="316" r:id="rId18"/>
    <p:sldId id="317" r:id="rId19"/>
    <p:sldId id="298" r:id="rId20"/>
    <p:sldId id="299" r:id="rId21"/>
    <p:sldId id="335" r:id="rId22"/>
    <p:sldId id="336" r:id="rId23"/>
    <p:sldId id="301" r:id="rId24"/>
    <p:sldId id="341" r:id="rId25"/>
    <p:sldId id="302" r:id="rId26"/>
    <p:sldId id="327" r:id="rId27"/>
    <p:sldId id="309" r:id="rId28"/>
    <p:sldId id="332" r:id="rId29"/>
    <p:sldId id="305" r:id="rId30"/>
    <p:sldId id="337" r:id="rId31"/>
    <p:sldId id="339" r:id="rId32"/>
    <p:sldId id="371" r:id="rId33"/>
    <p:sldId id="372" r:id="rId34"/>
    <p:sldId id="373" r:id="rId35"/>
    <p:sldId id="366" r:id="rId36"/>
    <p:sldId id="367" r:id="rId37"/>
    <p:sldId id="352" r:id="rId38"/>
    <p:sldId id="353" r:id="rId39"/>
    <p:sldId id="354" r:id="rId40"/>
    <p:sldId id="355" r:id="rId41"/>
    <p:sldId id="356" r:id="rId42"/>
    <p:sldId id="357" r:id="rId43"/>
    <p:sldId id="368" r:id="rId44"/>
    <p:sldId id="369" r:id="rId45"/>
    <p:sldId id="360" r:id="rId46"/>
    <p:sldId id="361" r:id="rId47"/>
    <p:sldId id="362" r:id="rId48"/>
    <p:sldId id="364" r:id="rId49"/>
    <p:sldId id="365" r:id="rId50"/>
    <p:sldId id="35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rica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77240" autoAdjust="0"/>
  </p:normalViewPr>
  <p:slideViewPr>
    <p:cSldViewPr>
      <p:cViewPr>
        <p:scale>
          <a:sx n="71" d="100"/>
          <a:sy n="71" d="100"/>
        </p:scale>
        <p:origin x="40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A492-F49B-46AA-AF5D-4E9CC735D5E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82278-F68C-41CE-856D-9220F1C08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0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2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1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89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7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2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5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0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2278-F68C-41CE-856D-9220F1C08F2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4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calqo-yAb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hr/Redukcija" TargetMode="External"/><Relationship Id="rId2" Type="http://schemas.openxmlformats.org/officeDocument/2006/relationships/hyperlink" Target="https://www.wikiwand.com/hr/Katod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ikiwand.com/hr/Oksidacija" TargetMode="External"/><Relationship Id="rId4" Type="http://schemas.openxmlformats.org/officeDocument/2006/relationships/hyperlink" Target="https://www.wikiwand.com/hr/Anoda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roxy/alfresco-noauth/edutorij/api/proxy-guest/15cf791a-4c97-4f29-84d9-17c1b47ceccc/kemija-2/m05/j03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Elektri%C4%8Dna_energija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h.wikipedia.org/wiki/Industrija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9600" dirty="0" err="1" smtClean="0">
                <a:solidFill>
                  <a:srgbClr val="0070C0"/>
                </a:solidFill>
              </a:rPr>
              <a:t>Svjetski</a:t>
            </a:r>
            <a:r>
              <a:rPr lang="en-US" sz="9600" dirty="0" smtClean="0">
                <a:solidFill>
                  <a:srgbClr val="0070C0"/>
                </a:solidFill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</a:rPr>
              <a:t>dan</a:t>
            </a:r>
            <a:r>
              <a:rPr lang="en-US" sz="9600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en-US" sz="9600" dirty="0" err="1" smtClean="0">
                <a:solidFill>
                  <a:srgbClr val="0070C0"/>
                </a:solidFill>
              </a:rPr>
              <a:t>vod</a:t>
            </a:r>
            <a:r>
              <a:rPr lang="sr-Latn-ME" sz="9600" dirty="0" smtClean="0">
                <a:solidFill>
                  <a:srgbClr val="0070C0"/>
                </a:solidFill>
              </a:rPr>
              <a:t>e</a:t>
            </a:r>
            <a:endParaRPr lang="en-US" sz="96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9600" dirty="0" smtClean="0">
                <a:solidFill>
                  <a:srgbClr val="0070C0"/>
                </a:solidFill>
              </a:rPr>
              <a:t>22.Mart</a:t>
            </a:r>
            <a:endParaRPr lang="sr-Latn-ME" sz="96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r-Latn-ME" sz="2400" dirty="0" smtClean="0">
                <a:solidFill>
                  <a:srgbClr val="0070C0"/>
                </a:solidFill>
              </a:rPr>
              <a:t>Učenicima je prkazana video o vodi na sljedećem linku: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https://www.youtube.com/watch?v=6calqo-yAbE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rgbClr val="FFC000"/>
                </a:solidFill>
              </a:rPr>
              <a:t>Šta je sve posledica vodonicnih veza?   </a:t>
            </a:r>
            <a:br>
              <a:rPr lang="sr-Latn-ME" dirty="0" smtClean="0">
                <a:solidFill>
                  <a:srgbClr val="FFC000"/>
                </a:solidFill>
              </a:rPr>
            </a:br>
            <a:r>
              <a:rPr lang="sr-Latn-ME" dirty="0" smtClean="0"/>
              <a:t>- razmotricemo ....</a:t>
            </a:r>
            <a:endParaRPr lang="en-US" dirty="0"/>
          </a:p>
        </p:txBody>
      </p:sp>
      <p:pic>
        <p:nvPicPr>
          <p:cNvPr id="6146" name="Picture 2" descr="C:\Users\Zorica\AppData\Local\Microsoft\Windows\Temporary Internet Files\Content.IE5\7BX1U96C\science_chemistry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47806"/>
            <a:ext cx="4259541" cy="3202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>
                <a:solidFill>
                  <a:srgbClr val="FFC000"/>
                </a:solidFill>
              </a:rPr>
              <a:t>POSEBNE  OSOBINE VODE</a:t>
            </a:r>
            <a:br>
              <a:rPr lang="sr-Latn-BA" sz="3200" dirty="0">
                <a:solidFill>
                  <a:srgbClr val="FFC000"/>
                </a:solidFill>
              </a:rPr>
            </a:br>
            <a:r>
              <a:rPr lang="sr-Latn-BA" sz="3200" dirty="0">
                <a:solidFill>
                  <a:srgbClr val="FFC000"/>
                </a:solidFill>
              </a:rPr>
              <a:t>odgovorne za održanje života na Zemlji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1371600"/>
            <a:ext cx="4495800" cy="4322763"/>
          </a:xfrm>
        </p:spPr>
        <p:txBody>
          <a:bodyPr>
            <a:normAutofit lnSpcReduction="10000"/>
          </a:bodyPr>
          <a:lstStyle/>
          <a:p>
            <a:r>
              <a:rPr lang="sr-Latn-BA" dirty="0"/>
              <a:t>Neuobičajena zavisnost gustine od temperature</a:t>
            </a:r>
          </a:p>
          <a:p>
            <a:endParaRPr lang="sr-Latn-BA" dirty="0"/>
          </a:p>
          <a:p>
            <a:r>
              <a:rPr lang="sr-Latn-BA" dirty="0"/>
              <a:t>Visoka specifična toplota</a:t>
            </a:r>
          </a:p>
          <a:p>
            <a:endParaRPr lang="sr-Latn-BA" dirty="0"/>
          </a:p>
          <a:p>
            <a:r>
              <a:rPr lang="sr-Latn-BA" dirty="0"/>
              <a:t>Visoka toplota isparavanja</a:t>
            </a:r>
          </a:p>
          <a:p>
            <a:endParaRPr lang="sr-Latn-BA" dirty="0"/>
          </a:p>
          <a:p>
            <a:r>
              <a:rPr lang="sr-Latn-BA" dirty="0"/>
              <a:t>Veliki površinski napon</a:t>
            </a:r>
          </a:p>
          <a:p>
            <a:pPr lvl="1"/>
            <a:r>
              <a:rPr lang="sr-Latn-BA" dirty="0"/>
              <a:t>Kapilarnost</a:t>
            </a:r>
          </a:p>
          <a:p>
            <a:pPr lvl="1"/>
            <a:endParaRPr lang="sr-Latn-BA" dirty="0"/>
          </a:p>
          <a:p>
            <a:r>
              <a:rPr lang="sr-Latn-BA" dirty="0"/>
              <a:t>Univerzalni rastvarač</a:t>
            </a:r>
          </a:p>
          <a:p>
            <a:endParaRPr lang="sr-Latn-B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78082"/>
            <a:ext cx="4114800" cy="42083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>
                <a:solidFill>
                  <a:srgbClr val="002060"/>
                </a:solidFill>
              </a:rPr>
              <a:t>1. Neuobičajena zavisnost zapremine vode od temperature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6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" y="1371600"/>
            <a:ext cx="8976361" cy="43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ME" sz="3200" dirty="0">
                <a:solidFill>
                  <a:srgbClr val="FFC000"/>
                </a:solidFill>
              </a:rPr>
              <a:t>Koja slika prikazuje led?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524000"/>
            <a:ext cx="3709555" cy="3886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95" y="1508836"/>
            <a:ext cx="3664364" cy="388620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66800" y="94294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M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sr-Latn-M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/>
          </a:p>
          <a:p>
            <a:endParaRPr lang="sr-Latn-ME" dirty="0"/>
          </a:p>
          <a:p>
            <a:r>
              <a:rPr lang="sr-Latn-ME" dirty="0"/>
              <a:t>Plutanje leda po površini </a:t>
            </a:r>
            <a:r>
              <a:rPr lang="sr-Latn-ME" dirty="0" smtClean="0"/>
              <a:t>vode</a:t>
            </a:r>
            <a:endParaRPr lang="sr-Latn-M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pPr algn="ctr"/>
            <a:r>
              <a:rPr lang="sr-Latn-ME" sz="3200" dirty="0">
                <a:solidFill>
                  <a:schemeClr val="tx1"/>
                </a:solidFill>
              </a:rPr>
              <a:t>Kako možemo jednostavno da dokažemo  neobičnu  zavisnost  gustine od temperature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Zorica\AppData\Local\Microsoft\Windows\Temporary Internet Files\Content.IE5\V2ZU50SF\Seal_animal_on_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33800"/>
            <a:ext cx="4737938" cy="3124200"/>
          </a:xfrm>
          <a:prstGeom prst="rect">
            <a:avLst/>
          </a:prstGeom>
          <a:noFill/>
        </p:spPr>
      </p:pic>
      <p:pic>
        <p:nvPicPr>
          <p:cNvPr id="8195" name="Picture 3" descr="C:\Users\Zorica\AppData\Local\Microsoft\Windows\Temporary Internet Files\Content.IE5\IIZOV60K\Polar_Bear_ANWR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08400"/>
            <a:ext cx="4724400" cy="314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orica\AppData\Local\Microsoft\Windows\Temporary Internet Files\Content.IE5\V2ZU50SF\Blue_ice_in_South_Greenland_-_Visit_Greenlan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29337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362200"/>
            <a:ext cx="29337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3276600"/>
            <a:ext cx="29337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4800600"/>
            <a:ext cx="29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Lednici</a:t>
            </a: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US" sz="2400" dirty="0" err="1">
                <a:solidFill>
                  <a:schemeClr val="bg1"/>
                </a:solidFill>
              </a:rPr>
              <a:t>Grenland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609601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/>
              <a:t>Anomalna</a:t>
            </a:r>
            <a:r>
              <a:rPr lang="en-US" sz="2800" b="1" u="sng" dirty="0"/>
              <a:t> </a:t>
            </a:r>
            <a:r>
              <a:rPr lang="sr-Latn-ME" sz="2800" b="1" u="sng" dirty="0"/>
              <a:t> </a:t>
            </a:r>
            <a:r>
              <a:rPr lang="en-US" sz="2800" b="1" u="sng" dirty="0" err="1"/>
              <a:t>gustina</a:t>
            </a:r>
            <a:r>
              <a:rPr lang="sr-Latn-ME" sz="2800" b="1" u="sng" dirty="0"/>
              <a:t>   </a:t>
            </a:r>
            <a:r>
              <a:rPr lang="en-US" sz="2800" b="1" u="sng" dirty="0" err="1"/>
              <a:t>vode</a:t>
            </a:r>
            <a:r>
              <a:rPr lang="en-US" sz="2800" b="1" u="sng" dirty="0"/>
              <a:t>: Led </a:t>
            </a:r>
            <a:r>
              <a:rPr lang="en-US" sz="2800" b="1" u="sng" dirty="0" err="1"/>
              <a:t>pluta</a:t>
            </a:r>
            <a:endParaRPr lang="en-US" sz="28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600" dirty="0">
                <a:solidFill>
                  <a:srgbClr val="002060"/>
                </a:solidFill>
              </a:rPr>
              <a:t>2. Visoka specifična toplota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97536"/>
            <a:ext cx="5829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14600"/>
            <a:ext cx="58769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297180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Voda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403860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657600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1200" b="1" i="1" dirty="0"/>
              <a:t>T</a:t>
            </a:r>
            <a:r>
              <a:rPr lang="en-US" sz="1200" b="1" i="1" dirty="0" err="1"/>
              <a:t>opljenje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953000" y="2514600"/>
            <a:ext cx="976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/>
              <a:t>Ključanje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867400" y="1905515"/>
            <a:ext cx="59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Para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orica\AppData\Local\Microsoft\Windows\Temporary Internet Files\Content.IE5\IIZOV60K\WaiohakaupoBabyDolphi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Veliki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toplotni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kapacitet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omogućava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uskladištenje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velike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količine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toplote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uz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minimalnu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prom</a:t>
            </a:r>
            <a:r>
              <a:rPr lang="sr-Latn-M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enu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temperature.</a:t>
            </a:r>
          </a:p>
          <a:p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Okeani absorbuju toplotu Sunca u l</a:t>
            </a:r>
            <a:r>
              <a:rPr lang="sr-Latn-M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eto i oslobađaju</a:t>
            </a:r>
            <a:r>
              <a:rPr lang="sr-Latn-M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zimi, bez prouzrokovanja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drastičnih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temperaturnih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</a:t>
            </a:r>
            <a:r>
              <a:rPr lang="sr-Latn-M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Bez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apsorbovanja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emitovanja toplote od strane</a:t>
            </a:r>
          </a:p>
          <a:p>
            <a:pPr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dnevne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sezonske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temperature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Zemlji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</a:t>
            </a:r>
          </a:p>
          <a:p>
            <a:pPr>
              <a:buNone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drastično m</a:t>
            </a:r>
            <a:r>
              <a:rPr lang="sr-Latn-M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ij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enjale, kao što se m</a:t>
            </a:r>
            <a:r>
              <a:rPr lang="sr-Latn-M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ij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enjaju na</a:t>
            </a:r>
          </a:p>
          <a:p>
            <a:pPr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bezvodnom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</a:t>
            </a:r>
            <a:r>
              <a:rPr lang="sr-Latn-M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esecu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ili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Merkuru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Stabilizuje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temperaturu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toplokrvnih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organizama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sr-Latn-ME" dirty="0"/>
              <a:t>osledice?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Sporo isparavanje vodenih tijela</a:t>
            </a:r>
          </a:p>
          <a:p>
            <a:r>
              <a:rPr lang="sr-Latn-ME" dirty="0"/>
              <a:t>Pomaže nama i našoj planeti da održe stabilnu temperaturu.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3. Visoka toplota isparavanja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2800" dirty="0">
                <a:solidFill>
                  <a:srgbClr val="FFC000"/>
                </a:solidFill>
              </a:rPr>
              <a:t>Da li je tačno da voda prije proključa na Durmitoru nego u Budvi?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5229509" cy="49144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1066800"/>
            <a:ext cx="312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/>
              <a:t>Svakih</a:t>
            </a:r>
            <a:r>
              <a:rPr lang="en-US" sz="2800" i="1" dirty="0"/>
              <a:t> 1500</a:t>
            </a:r>
            <a:r>
              <a:rPr lang="sr-Latn-ME" sz="2800" i="1" dirty="0"/>
              <a:t> </a:t>
            </a:r>
            <a:r>
              <a:rPr lang="en-US" sz="2800" i="1" dirty="0"/>
              <a:t>m</a:t>
            </a:r>
          </a:p>
          <a:p>
            <a:pPr>
              <a:buNone/>
            </a:pPr>
            <a:r>
              <a:rPr lang="en-US" sz="2800" i="1" dirty="0"/>
              <a:t>n</a:t>
            </a:r>
            <a:r>
              <a:rPr lang="sr-Latn-ME" sz="2800" i="1" dirty="0"/>
              <a:t>.</a:t>
            </a:r>
            <a:r>
              <a:rPr lang="en-US" sz="2800" i="1" dirty="0"/>
              <a:t> </a:t>
            </a:r>
            <a:r>
              <a:rPr lang="en-US" sz="2800" i="1" dirty="0" err="1"/>
              <a:t>visine</a:t>
            </a:r>
            <a:endParaRPr lang="en-US" sz="2800" i="1" dirty="0"/>
          </a:p>
          <a:p>
            <a:pPr>
              <a:buNone/>
            </a:pPr>
            <a:r>
              <a:rPr lang="en-US" sz="2800" i="1" dirty="0" err="1"/>
              <a:t>snižava</a:t>
            </a:r>
            <a:r>
              <a:rPr lang="en-US" sz="2800" i="1" dirty="0"/>
              <a:t> </a:t>
            </a:r>
            <a:r>
              <a:rPr lang="en-US" sz="2800" i="1" dirty="0" err="1"/>
              <a:t>tačku</a:t>
            </a:r>
            <a:r>
              <a:rPr lang="en-US" sz="2800" i="1" dirty="0"/>
              <a:t> </a:t>
            </a:r>
            <a:r>
              <a:rPr lang="en-US" sz="2800" i="1" dirty="0" err="1"/>
              <a:t>ključanj</a:t>
            </a:r>
            <a:endParaRPr lang="en-US" sz="2800" i="1" dirty="0"/>
          </a:p>
          <a:p>
            <a:pPr>
              <a:buNone/>
            </a:pPr>
            <a:r>
              <a:rPr lang="en-US" sz="2800" i="1" dirty="0" err="1"/>
              <a:t>za</a:t>
            </a:r>
            <a:r>
              <a:rPr lang="en-US" sz="2800" i="1" dirty="0"/>
              <a:t> 1</a:t>
            </a:r>
            <a:r>
              <a:rPr lang="en-US" sz="2800" i="1" baseline="30000" dirty="0"/>
              <a:t>o</a:t>
            </a:r>
            <a:r>
              <a:rPr lang="en-US" sz="2800" i="1" dirty="0"/>
              <a:t>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2430" y="685800"/>
            <a:ext cx="6211570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sr-Latn-BA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99060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dirty="0" smtClean="0">
                <a:solidFill>
                  <a:srgbClr val="FFC000"/>
                </a:solidFill>
              </a:rPr>
              <a:t> </a:t>
            </a:r>
            <a:r>
              <a:rPr lang="sr-Latn-BA" sz="3200" b="1" dirty="0">
                <a:solidFill>
                  <a:srgbClr val="FFC000"/>
                </a:solidFill>
              </a:rPr>
              <a:t>VODA???</a:t>
            </a:r>
            <a:endParaRPr lang="en-US" sz="3200" b="1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TEČNOST</a:t>
            </a:r>
          </a:p>
          <a:p>
            <a:pPr>
              <a:buFontTx/>
              <a:buChar char="-"/>
            </a:pPr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SNAGA</a:t>
            </a:r>
          </a:p>
          <a:p>
            <a:pPr>
              <a:buFontTx/>
              <a:buChar char="-"/>
            </a:pPr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JEDINJENJE</a:t>
            </a:r>
          </a:p>
          <a:p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-OSNOV ŽIVOTA</a:t>
            </a:r>
          </a:p>
          <a:p>
            <a:pPr>
              <a:buFontTx/>
              <a:buChar char="-"/>
            </a:pPr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PIĆE</a:t>
            </a:r>
          </a:p>
          <a:p>
            <a:pPr>
              <a:buFontTx/>
              <a:buChar char="-"/>
            </a:pPr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SREDINA ( za mnoge hem procese, za kretanje tj saobraćaj, za zivot</a:t>
            </a:r>
          </a:p>
          <a:p>
            <a:pPr>
              <a:buFontTx/>
              <a:buChar char="-"/>
            </a:pPr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 nekih ekonomija</a:t>
            </a:r>
          </a:p>
          <a:p>
            <a:pPr>
              <a:buFontTx/>
              <a:buChar char="-"/>
            </a:pPr>
            <a:r>
              <a:rPr lang="sr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</a:p>
          <a:p>
            <a:pPr>
              <a:buFontTx/>
              <a:buChar char="-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r>
              <a:rPr lang="sr-Latn-ME" dirty="0"/>
              <a:t>4. </a:t>
            </a: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napon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90600"/>
            <a:ext cx="4572000" cy="5029200"/>
          </a:xfrm>
        </p:spPr>
        <p:txBody>
          <a:bodyPr/>
          <a:lstStyle/>
          <a:p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sr-Latn-ME" dirty="0"/>
              <a:t>  </a:t>
            </a:r>
            <a:r>
              <a:rPr lang="en-US" dirty="0" err="1"/>
              <a:t>privlačnih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kohezionih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sr-Latn-ME" dirty="0"/>
              <a:t> </a:t>
            </a:r>
            <a:r>
              <a:rPr lang="vi-VN" dirty="0"/>
              <a:t>između molekula tečnosti.</a:t>
            </a:r>
            <a:endParaRPr lang="sr-Latn-ME" dirty="0"/>
          </a:p>
          <a:p>
            <a:endParaRPr lang="sr-Latn-ME" dirty="0"/>
          </a:p>
          <a:p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2181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14400"/>
            <a:ext cx="2181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867400" y="39624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ledniku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6" descr="clipboard(31)"/>
          <p:cNvPicPr>
            <a:picLocks noChangeAspect="1" noChangeArrowheads="1"/>
          </p:cNvPicPr>
          <p:nvPr/>
        </p:nvPicPr>
        <p:blipFill>
          <a:blip r:embed="rId5" cstate="print"/>
          <a:srcRect l="15747" t="13943" r="25558"/>
          <a:stretch>
            <a:fillRect/>
          </a:stretch>
        </p:blipFill>
        <p:spPr bwMode="auto">
          <a:xfrm>
            <a:off x="1600200" y="4495800"/>
            <a:ext cx="31242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Makroskopski efekti kohezionih i adhezionih sila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ME" dirty="0"/>
              <a:t>I Oblik </a:t>
            </a:r>
            <a:r>
              <a:rPr lang="sr-Latn-ME" dirty="0" smtClean="0"/>
              <a:t>meniska</a:t>
            </a:r>
          </a:p>
          <a:p>
            <a:r>
              <a:rPr lang="sr-Latn-ME" dirty="0" smtClean="0"/>
              <a:t> </a:t>
            </a:r>
            <a:r>
              <a:rPr lang="sr-Latn-ME" sz="2000" dirty="0" smtClean="0"/>
              <a:t>( konkavan ii konveksan</a:t>
            </a:r>
            <a:r>
              <a:rPr lang="sr-Latn-ME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r-Latn-ME" dirty="0"/>
              <a:t>II  Suze vina</a:t>
            </a:r>
            <a:endParaRPr lang="en-US" dirty="0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22884"/>
            <a:ext cx="4040188" cy="27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4107020" cy="42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ME" dirty="0"/>
              <a:t> -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417638"/>
          </a:xfrm>
        </p:spPr>
        <p:txBody>
          <a:bodyPr>
            <a:normAutofit fontScale="90000"/>
          </a:bodyPr>
          <a:lstStyle/>
          <a:p>
            <a:r>
              <a:rPr lang="sr-Latn-ME" dirty="0"/>
              <a:t/>
            </a:r>
            <a:br>
              <a:rPr lang="sr-Latn-ME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10" descr="Drawing of a celery stalk in a glass of colored water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724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943" t="1082" r="2202" b="5075"/>
          <a:stretch>
            <a:fillRect/>
          </a:stretch>
        </p:blipFill>
        <p:spPr bwMode="auto">
          <a:xfrm>
            <a:off x="5562600" y="1066800"/>
            <a:ext cx="33591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09600" y="42545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Visoka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vr</a:t>
            </a:r>
            <a:r>
              <a:rPr kumimoji="0" lang="sr-Latn-ME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ij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ednost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površinskog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napona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Kapilarno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dejstvo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44780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pokreće</a:t>
            </a:r>
            <a:r>
              <a:rPr lang="en-US" sz="2800" dirty="0"/>
              <a:t> </a:t>
            </a:r>
            <a:r>
              <a:rPr lang="en-US" sz="2800" dirty="0" err="1"/>
              <a:t>vodu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nutrijente</a:t>
            </a:r>
            <a:r>
              <a:rPr lang="sr-Latn-ME" sz="2800" dirty="0"/>
              <a:t> </a:t>
            </a:r>
            <a:r>
              <a:rPr lang="en-US" sz="2800" dirty="0" err="1"/>
              <a:t>kroz</a:t>
            </a:r>
            <a:r>
              <a:rPr lang="en-US" sz="2800" dirty="0"/>
              <a:t> </a:t>
            </a:r>
            <a:r>
              <a:rPr lang="en-US" sz="2800" dirty="0" err="1"/>
              <a:t>kor</a:t>
            </a:r>
            <a:r>
              <a:rPr lang="sr-Latn-ME" sz="2800" dirty="0"/>
              <a:t>J</a:t>
            </a:r>
            <a:r>
              <a:rPr lang="en-US" sz="2800" dirty="0" err="1"/>
              <a:t>enov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(</a:t>
            </a:r>
            <a:r>
              <a:rPr lang="en-US" sz="2800" i="1" dirty="0" err="1"/>
              <a:t>biljke</a:t>
            </a:r>
            <a:r>
              <a:rPr lang="en-US" sz="2800" i="1" dirty="0"/>
              <a:t> ne</a:t>
            </a:r>
            <a:r>
              <a:rPr lang="sr-Latn-ME" sz="2800" i="1" dirty="0"/>
              <a:t> </a:t>
            </a:r>
            <a:r>
              <a:rPr lang="pl-PL" sz="2800" i="1" dirty="0"/>
              <a:t>bi postojale bez ove osobine)</a:t>
            </a:r>
          </a:p>
          <a:p>
            <a:r>
              <a:rPr lang="en-US" sz="2800" dirty="0"/>
              <a:t> </a:t>
            </a:r>
            <a:r>
              <a:rPr lang="sr-Latn-ME" sz="2800" dirty="0"/>
              <a:t>-</a:t>
            </a:r>
            <a:r>
              <a:rPr lang="en-US" sz="2800" dirty="0" err="1"/>
              <a:t>potpomaže</a:t>
            </a:r>
            <a:r>
              <a:rPr lang="en-US" sz="2800" dirty="0"/>
              <a:t> </a:t>
            </a:r>
            <a:r>
              <a:rPr lang="en-US" sz="2800" dirty="0" err="1"/>
              <a:t>pumpanje</a:t>
            </a:r>
            <a:endParaRPr lang="en-US" sz="2800" dirty="0"/>
          </a:p>
          <a:p>
            <a:pPr>
              <a:buNone/>
            </a:pPr>
            <a:r>
              <a:rPr lang="pt-BR" sz="2800" dirty="0"/>
              <a:t>srca da se krv kreće</a:t>
            </a:r>
          </a:p>
          <a:p>
            <a:pPr>
              <a:buNone/>
            </a:pPr>
            <a:r>
              <a:rPr lang="en-US" sz="2800" dirty="0" err="1"/>
              <a:t>kroz</a:t>
            </a:r>
            <a:r>
              <a:rPr lang="en-US" sz="2800" dirty="0"/>
              <a:t> </a:t>
            </a:r>
            <a:r>
              <a:rPr lang="en-US" sz="2800" dirty="0" err="1"/>
              <a:t>kapilare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>
                <a:solidFill>
                  <a:srgbClr val="006699"/>
                </a:solidFill>
              </a:rPr>
              <a:t>Adhezione sile su “odgovorne” za odmor i predah ovog insekta!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>
                <a:solidFill>
                  <a:srgbClr val="006699"/>
                </a:solidFill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6631" r="8412" b="5150"/>
          <a:stretch>
            <a:fillRect/>
          </a:stretch>
        </p:blipFill>
        <p:spPr bwMode="auto">
          <a:xfrm>
            <a:off x="4800600" y="2209800"/>
            <a:ext cx="40989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Untitled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3693662" cy="39179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uraditi ogled sa spajalicom </a:t>
            </a:r>
          </a:p>
          <a:p>
            <a:r>
              <a:rPr lang="en-US" dirty="0"/>
              <a:t>K</a:t>
            </a:r>
            <a:r>
              <a:rPr lang="sr-Latn-ME" dirty="0"/>
              <a:t>ao i ogled sa biberom u vodi i sapunicom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>
                <a:solidFill>
                  <a:srgbClr val="FFC000"/>
                </a:solidFill>
              </a:rPr>
              <a:t>Kojim ogledom u lab možemo pokazati ove osobine?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0" descr="Examples of surface tens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tens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962400"/>
            <a:ext cx="3681334" cy="16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sr-Latn-ME" sz="2800" b="1" i="1" dirty="0"/>
              <a:t>Gravitacija</a:t>
            </a:r>
            <a:r>
              <a:rPr lang="sr-Latn-ME" sz="2800" b="1" dirty="0"/>
              <a:t> </a:t>
            </a:r>
            <a:r>
              <a:rPr lang="sr-Latn-ME" sz="2800" dirty="0"/>
              <a:t>-  mijenja oblik kapljica kada pada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b="1" i="1" dirty="0"/>
              <a:t>S</a:t>
            </a:r>
            <a:r>
              <a:rPr lang="sr-Latn-ME" sz="2800" b="1" i="1" dirty="0"/>
              <a:t>apuni i deterdženti </a:t>
            </a:r>
            <a:r>
              <a:rPr lang="sr-Latn-ME" sz="2800" dirty="0"/>
              <a:t>– razbijaju površinski napon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sr-Latn-ME" sz="2800" b="1" i="1" dirty="0"/>
              <a:t>Visoka tempertaura </a:t>
            </a:r>
            <a:r>
              <a:rPr lang="sr-Latn-ME" sz="2800" dirty="0"/>
              <a:t>- topla voda je bolje sredstvo za čišćenje jer niža površinska napetost čini je boljim “sredstvom za vlaženje” i  ulazak u pore  umjesto da ih premosti površinskim naponom.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Šta  djeluje na površinski napon?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6. </a:t>
            </a: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rastvarač</a:t>
            </a:r>
            <a:endParaRPr lang="en-US" dirty="0"/>
          </a:p>
        </p:txBody>
      </p:sp>
      <p:pic>
        <p:nvPicPr>
          <p:cNvPr id="4" name="Picture 11" descr="WaterSol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267200" cy="3200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11" descr="180px-SaltInWaterSolutionLiqu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2052638" cy="3886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 </a:t>
            </a:r>
            <a:r>
              <a:rPr lang="en-US" dirty="0" err="1"/>
              <a:t>hemikalija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nutrijenata</a:t>
            </a:r>
            <a:r>
              <a:rPr lang="sr-Latn-ME" dirty="0"/>
              <a:t> u prirodi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Posledice?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</a:t>
            </a:r>
            <a:r>
              <a:rPr lang="sr-Latn-ME" b="1" dirty="0"/>
              <a:t>pemba efekat </a:t>
            </a:r>
            <a:r>
              <a:rPr lang="sr-Latn-ME" sz="2800" dirty="0"/>
              <a:t>je pojava da topla voda mijenja svoje agregatno stanje iz tečnog u čvrsto (  smrzava) brže od hladne vode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7. Mpemba efekat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Hidroliza soli</a:t>
            </a:r>
            <a:r>
              <a:rPr lang="vi-VN" dirty="0" smtClean="0"/>
              <a:t> se zasniva na reakciji</a:t>
            </a:r>
            <a:r>
              <a:rPr lang="en-US" dirty="0" smtClean="0"/>
              <a:t> </a:t>
            </a:r>
            <a:r>
              <a:rPr lang="en-US" dirty="0" err="1" smtClean="0"/>
              <a:t>jona</a:t>
            </a:r>
            <a:r>
              <a:rPr lang="vi-VN" dirty="0" smtClean="0"/>
              <a:t>  koji ulaze u sastav </a:t>
            </a:r>
            <a:r>
              <a:rPr lang="en-US" dirty="0" smtClean="0"/>
              <a:t>soli </a:t>
            </a:r>
            <a:r>
              <a:rPr lang="vi-VN" dirty="0" smtClean="0"/>
              <a:t>sa </a:t>
            </a:r>
            <a:r>
              <a:rPr lang="en-US" dirty="0" err="1" smtClean="0"/>
              <a:t>vodom</a:t>
            </a:r>
            <a:r>
              <a:rPr lang="vi-VN" dirty="0" smtClean="0"/>
              <a:t>. </a:t>
            </a:r>
            <a:endParaRPr lang="en-US" dirty="0" smtClean="0"/>
          </a:p>
          <a:p>
            <a:r>
              <a:rPr lang="en-US" dirty="0" err="1" smtClean="0"/>
              <a:t>Hidrolizom</a:t>
            </a:r>
            <a:r>
              <a:rPr lang="vi-VN" dirty="0" smtClean="0"/>
              <a:t> katjona i/ili anjona soli dolazi do prom</a:t>
            </a:r>
            <a:r>
              <a:rPr lang="en-US" dirty="0" smtClean="0"/>
              <a:t>j</a:t>
            </a:r>
            <a:r>
              <a:rPr lang="vi-VN" dirty="0" smtClean="0"/>
              <a:t>ene </a:t>
            </a:r>
            <a:r>
              <a:rPr lang="en-US" dirty="0" smtClean="0"/>
              <a:t>pH</a:t>
            </a:r>
            <a:r>
              <a:rPr lang="vi-VN" dirty="0" smtClean="0"/>
              <a:t> vr</a:t>
            </a:r>
            <a:r>
              <a:rPr lang="en-US" dirty="0" err="1" smtClean="0"/>
              <a:t>ij</a:t>
            </a:r>
            <a:r>
              <a:rPr lang="vi-VN" dirty="0" smtClean="0"/>
              <a:t>ednosti vode.</a:t>
            </a:r>
            <a:endParaRPr lang="en-US" dirty="0" smtClean="0"/>
          </a:p>
          <a:p>
            <a:r>
              <a:rPr lang="vi-VN" dirty="0" smtClean="0"/>
              <a:t> Vodeni rastori soli mogu da reaguju kiselo ili bazno, a u nekim slučajevima I neutralno.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8.Hidroliza soli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rica\AppData\Local\Microsoft\Windows\Temporary Internet Files\Content.IE5\U3B8LJ1M\Water_droplet_blue_bg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3600" u="sng" dirty="0"/>
              <a:t>1. RADIONICA</a:t>
            </a:r>
          </a:p>
          <a:p>
            <a:pPr lvl="0"/>
            <a:r>
              <a:rPr lang="en-US" sz="3200" b="1" dirty="0" err="1"/>
              <a:t>Obrada</a:t>
            </a:r>
            <a:r>
              <a:rPr lang="en-US" sz="3200" b="1" dirty="0"/>
              <a:t> </a:t>
            </a:r>
            <a:r>
              <a:rPr lang="en-US" sz="3200" b="1" dirty="0" err="1"/>
              <a:t>opštih</a:t>
            </a:r>
            <a:r>
              <a:rPr lang="en-US" sz="3200" b="1" dirty="0"/>
              <a:t> </a:t>
            </a:r>
            <a:r>
              <a:rPr lang="en-US" sz="3200" b="1" dirty="0" err="1"/>
              <a:t>osobina</a:t>
            </a:r>
            <a:r>
              <a:rPr lang="en-US" sz="3200" b="1" dirty="0"/>
              <a:t> </a:t>
            </a:r>
            <a:r>
              <a:rPr lang="en-US" sz="3200" b="1" dirty="0" err="1"/>
              <a:t>vode</a:t>
            </a:r>
            <a:r>
              <a:rPr lang="en-US" sz="3200" b="1" dirty="0"/>
              <a:t> </a:t>
            </a:r>
            <a:r>
              <a:rPr lang="en-US" sz="3200" b="1" dirty="0" err="1"/>
              <a:t>kao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značaja</a:t>
            </a:r>
            <a:r>
              <a:rPr lang="en-US" sz="3200" b="1" dirty="0"/>
              <a:t> </a:t>
            </a:r>
            <a:r>
              <a:rPr lang="en-US" sz="3200" b="1" dirty="0" err="1"/>
              <a:t>koji</a:t>
            </a:r>
            <a:r>
              <a:rPr lang="en-US" sz="3200" b="1" dirty="0"/>
              <a:t> </a:t>
            </a:r>
            <a:r>
              <a:rPr lang="en-US" sz="3200" b="1" dirty="0" err="1"/>
              <a:t>ona</a:t>
            </a:r>
            <a:r>
              <a:rPr lang="en-US" sz="3200" b="1" dirty="0"/>
              <a:t> </a:t>
            </a:r>
            <a:r>
              <a:rPr lang="en-US" sz="3200" b="1" dirty="0" err="1"/>
              <a:t>ima</a:t>
            </a:r>
            <a:endParaRPr lang="en-US" sz="3200" b="1" dirty="0"/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Fizičke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hemijske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karakteristike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vode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Agregatna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stanja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vode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Biološki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značaj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vode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Vodonične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veze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Voda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rastvarač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/>
            </a:r>
            <a:br>
              <a:rPr lang="sr-Latn-ME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Hidrolizi</a:t>
            </a:r>
            <a:r>
              <a:rPr lang="en-US" dirty="0" smtClean="0"/>
              <a:t> </a:t>
            </a:r>
            <a:r>
              <a:rPr lang="en-US" dirty="0" err="1" smtClean="0"/>
              <a:t>podlije</a:t>
            </a:r>
            <a:r>
              <a:rPr lang="sr-Latn-ME" dirty="0" smtClean="0"/>
              <a:t>žu soli: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J</a:t>
            </a:r>
            <a:r>
              <a:rPr lang="sr-Latn-ME" dirty="0" smtClean="0"/>
              <a:t>akih baza i slabih kiselina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</a:t>
            </a:r>
            <a:r>
              <a:rPr lang="sr-Latn-ME" dirty="0" smtClean="0"/>
              <a:t>labih baza i jakih kiselina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</a:t>
            </a:r>
            <a:r>
              <a:rPr lang="sr-Latn-ME" dirty="0" smtClean="0"/>
              <a:t>labih baza i slabih kiselina</a:t>
            </a:r>
          </a:p>
          <a:p>
            <a:pPr>
              <a:buFont typeface="Wingdings" pitchFamily="2" charset="2"/>
              <a:buChar char="v"/>
            </a:pPr>
            <a:endParaRPr lang="sr-Latn-ME" dirty="0" smtClean="0"/>
          </a:p>
          <a:p>
            <a:pPr>
              <a:buNone/>
            </a:pPr>
            <a:r>
              <a:rPr lang="sr-Latn-ME" dirty="0" smtClean="0"/>
              <a:t>Hidrolizi ne podliježu soli: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J</a:t>
            </a:r>
            <a:r>
              <a:rPr lang="sr-Latn-ME" dirty="0" smtClean="0"/>
              <a:t>akih baza i jakih kiselina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Kristalohidrati su soli koje u svom molekulu sadrže i molekule vode npr CuSO4•5H2O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9.Kristalohidrati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2.Radionica</a:t>
            </a:r>
            <a:endParaRPr lang="en-US" sz="36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Upoznavanje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parametrima</a:t>
            </a:r>
            <a:r>
              <a:rPr lang="en-US" dirty="0" smtClean="0"/>
              <a:t> </a:t>
            </a:r>
            <a:r>
              <a:rPr lang="en-US" dirty="0" err="1" smtClean="0"/>
              <a:t>kvaliteta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ME" dirty="0" smtClean="0"/>
              <a:t>načinima njihovog određivanja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Ciljevi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676400"/>
            <a:ext cx="8229600" cy="4525963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BA" dirty="0" smtClean="0">
                <a:solidFill>
                  <a:schemeClr val="accent1">
                    <a:lumMod val="75000"/>
                  </a:schemeClr>
                </a:solidFill>
              </a:rPr>
              <a:t> Parametri kvaliteta vode: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temperatura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pH vrijednost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provodljivost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ukupna tvrdoća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prstTxWarp prst="textChevron">
              <a:avLst/>
            </a:prstTxWarp>
          </a:bodyPr>
          <a:lstStyle/>
          <a:p>
            <a:r>
              <a:rPr lang="sr-Latn-BA" dirty="0" smtClean="0">
                <a:solidFill>
                  <a:srgbClr val="00B0F0"/>
                </a:solidFill>
              </a:rPr>
              <a:t>ISPITIVANJE VODE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1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" y="1295400"/>
            <a:ext cx="82296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 Vrijednost temperature vode u prirodi usko je povezana sa životom organizama koji u  njoj žive.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BA" dirty="0" smtClean="0">
                <a:solidFill>
                  <a:schemeClr val="accent1">
                    <a:lumMod val="75000"/>
                  </a:schemeClr>
                </a:solidFill>
              </a:rPr>
              <a:t>Što </a:t>
            </a: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je temperatura vode viša, to je količina rastovrenog  kisonika  manja.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Preporučuje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da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temperatura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piće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od 7 do 16 °C.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1" y="457200"/>
            <a:ext cx="8951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Mjerenje temperature vode 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41" y="4724400"/>
            <a:ext cx="2453217" cy="18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95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7671"/>
            <a:ext cx="8229600" cy="4525963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 Kao mjera za kiselost rastvora uvedena je vrijednost pH. Njene su  vrijednosti od 1 do 14;  pH = 1  imaju jako kisele, a pH = 14  jako bazni rastvori.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Vode u prirodi mogu imati </a:t>
            </a:r>
            <a:r>
              <a:rPr lang="sr-Latn-BA" dirty="0" smtClean="0">
                <a:solidFill>
                  <a:schemeClr val="accent1">
                    <a:lumMod val="75000"/>
                  </a:schemeClr>
                </a:solidFill>
              </a:rPr>
              <a:t>pH vrijednost </a:t>
            </a: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od 4,5 do 8,3. </a:t>
            </a:r>
            <a:endParaRPr lang="sr-Latn-B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Preporučuje se da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pH vrijednost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vode za piće bude od 7,0 do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7,4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Za mjerenje pH vrijednosti se koristi univezalna indikatorska hartija ili pH metar.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894" y="228600"/>
            <a:ext cx="8951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4000" dirty="0" smtClean="0">
                <a:ln w="0"/>
                <a:solidFill>
                  <a:srgbClr val="2DA2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Mjerenje  pH vrijednosti vode </a:t>
            </a:r>
            <a:endParaRPr lang="en-US" sz="4000" dirty="0">
              <a:ln w="0"/>
              <a:solidFill>
                <a:srgbClr val="2DA2B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89822"/>
            <a:ext cx="2466975" cy="2868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8" y="4162254"/>
            <a:ext cx="3429000" cy="25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93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3" y="958898"/>
            <a:ext cx="82296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Provodljivost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κ</a:t>
            </a:r>
            <a:r>
              <a:rPr lang="sr-Latn-M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električno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svojstvo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r-Latn-M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Provodljivost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zavisi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jona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prisutnih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vodi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r-Latn-ME" sz="2400" dirty="0">
                <a:solidFill>
                  <a:schemeClr val="accent1">
                    <a:lumMod val="75000"/>
                  </a:schemeClr>
                </a:solidFill>
              </a:rPr>
              <a:t>njihove koncentracije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pokretljivosti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naelektrisanja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jona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kao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od temperature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kojoj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određuje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sz="2400" dirty="0">
                <a:solidFill>
                  <a:schemeClr val="accent1">
                    <a:lumMod val="75000"/>
                  </a:schemeClr>
                </a:solidFill>
              </a:rPr>
              <a:t>električna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provodljivost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sr-Latn-M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r-Latn-M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ME" sz="2400" dirty="0" smtClean="0">
                <a:solidFill>
                  <a:schemeClr val="accent1">
                    <a:lumMod val="75000"/>
                  </a:schemeClr>
                </a:solidFill>
              </a:rPr>
              <a:t>Mjerenje </a:t>
            </a:r>
            <a:r>
              <a:rPr lang="sr-Latn-ME" sz="2400" dirty="0">
                <a:solidFill>
                  <a:schemeClr val="accent1">
                    <a:lumMod val="75000"/>
                  </a:schemeClr>
                </a:solidFill>
              </a:rPr>
              <a:t>provodljivosti se vrši </a:t>
            </a:r>
            <a:r>
              <a:rPr lang="sr-Latn-ME" sz="2400" dirty="0" smtClean="0">
                <a:solidFill>
                  <a:schemeClr val="accent1">
                    <a:lumMod val="75000"/>
                  </a:schemeClr>
                </a:solidFill>
              </a:rPr>
              <a:t>aparatom</a:t>
            </a:r>
          </a:p>
          <a:p>
            <a:pPr marL="109728" indent="0">
              <a:buNone/>
            </a:pPr>
            <a:r>
              <a:rPr lang="sr-Latn-ME" sz="2400" dirty="0" smtClean="0">
                <a:solidFill>
                  <a:schemeClr val="accent1">
                    <a:lumMod val="75000"/>
                  </a:schemeClr>
                </a:solidFill>
              </a:rPr>
              <a:t>   koji </a:t>
            </a:r>
            <a:r>
              <a:rPr lang="sr-Latn-ME" sz="2400" dirty="0">
                <a:solidFill>
                  <a:schemeClr val="accent1">
                    <a:lumMod val="75000"/>
                  </a:schemeClr>
                </a:solidFill>
              </a:rPr>
              <a:t>se naziva </a:t>
            </a:r>
            <a:r>
              <a:rPr lang="sr-Latn-ME" sz="2400" dirty="0" smtClean="0">
                <a:solidFill>
                  <a:schemeClr val="accent1">
                    <a:lumMod val="75000"/>
                  </a:schemeClr>
                </a:solidFill>
              </a:rPr>
              <a:t>konduktometar.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894" y="228600"/>
            <a:ext cx="8951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4000" dirty="0" smtClean="0">
                <a:ln w="0"/>
                <a:solidFill>
                  <a:srgbClr val="2DA2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Mjerenje  provodljivosti vode</a:t>
            </a:r>
            <a:endParaRPr lang="en-US" sz="4000" dirty="0">
              <a:ln w="0"/>
              <a:solidFill>
                <a:srgbClr val="2DA2B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004672"/>
            <a:ext cx="1891104" cy="3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2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3" y="958898"/>
            <a:ext cx="8422342" cy="4525963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Prema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vrsti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količini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soli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rastvorenih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može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meka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tvrda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mekoj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količina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rastvorenih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soli 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mala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r-Latn-M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Tvrda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dosta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rastvorenih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soli Ca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Mg 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2+</a:t>
            </a:r>
            <a:r>
              <a:rPr lang="sr-Latn-ME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sr-Latn-ME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kao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primjer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možemo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navesti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vodovodnu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Tvrdoća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izražava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mg CaCO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/dm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stepenima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tvrdoće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r-Latn-M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sr-Latn-ME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109728" indent="0">
              <a:buNone/>
            </a:pPr>
            <a:r>
              <a:rPr lang="sr-Latn-ME" sz="1500" dirty="0" smtClean="0">
                <a:solidFill>
                  <a:schemeClr val="accent1">
                    <a:lumMod val="75000"/>
                  </a:schemeClr>
                </a:solidFill>
              </a:rPr>
              <a:t>Tabela </a:t>
            </a:r>
            <a:r>
              <a:rPr lang="sr-Latn-ME" sz="1500" dirty="0">
                <a:solidFill>
                  <a:schemeClr val="accent1">
                    <a:lumMod val="75000"/>
                  </a:schemeClr>
                </a:solidFill>
              </a:rPr>
              <a:t>1. Vrste voda prema ukupnoj  tvrdoći</a:t>
            </a:r>
          </a:p>
          <a:p>
            <a:pPr marL="109728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894" y="228600"/>
            <a:ext cx="8951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4000" dirty="0" smtClean="0">
                <a:ln w="0"/>
                <a:solidFill>
                  <a:srgbClr val="2DA2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Ispitivanje ukupne tvrdoće vode </a:t>
            </a:r>
            <a:endParaRPr lang="en-US" sz="4000" dirty="0">
              <a:ln w="0"/>
              <a:solidFill>
                <a:srgbClr val="2DA2B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45292"/>
            <a:ext cx="4895512" cy="126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52800"/>
            <a:ext cx="1905000" cy="33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9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ln>
            <a:solidFill>
              <a:schemeClr val="bg1"/>
            </a:solidFill>
          </a:ln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noFill/>
          </a:ln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sr-Latn-BA" dirty="0" smtClean="0">
                <a:solidFill>
                  <a:srgbClr val="00B0F0"/>
                </a:solidFill>
              </a:rPr>
              <a:t>ISPITIVANJE VODE-ogledi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14" y="1066800"/>
            <a:ext cx="3035560" cy="2276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138335"/>
            <a:ext cx="2057400" cy="2181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17" y="4016066"/>
            <a:ext cx="2706083" cy="2493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638" y="4221411"/>
            <a:ext cx="1704762" cy="19809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260385"/>
            <a:ext cx="1733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5982683" y="5078413"/>
            <a:ext cx="57051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3" y="119442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1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pPr>
              <a:buNone/>
            </a:pPr>
            <a:endParaRPr lang="sr-Latn-ME" dirty="0"/>
          </a:p>
          <a:p>
            <a:pPr>
              <a:buNone/>
            </a:pPr>
            <a:endParaRPr lang="sr-Latn-ME" dirty="0"/>
          </a:p>
          <a:p>
            <a:r>
              <a:rPr lang="sr-Latn-ME" dirty="0"/>
              <a:t>UPOZNATI NEOBIČNE OSOBINE VODE, DOKAZATI OGLEDIMA, I POVEZATI IH SA SVAKODNEVNIM POJAVAMA U OKRUŽENJU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33400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ME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CILJEVI: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Elektroliza vode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3.Radionica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Upoznavanje sa elektrolizom vode i njenim značajem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Ciljevi radionice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263" y="692696"/>
            <a:ext cx="24878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en-US" dirty="0">
                <a:solidFill>
                  <a:srgbClr val="222222"/>
                </a:solidFill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404664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  <a:latin typeface="OCRBold"/>
              </a:rPr>
              <a:t>KAKO SE VODA RAZDVAJA?</a:t>
            </a:r>
          </a:p>
          <a:p>
            <a:r>
              <a:rPr lang="en-US" dirty="0">
                <a:solidFill>
                  <a:srgbClr val="444444"/>
                </a:solidFill>
                <a:latin typeface="Helvetica Neue"/>
              </a:rPr>
              <a:t> </a:t>
            </a:r>
          </a:p>
          <a:p>
            <a:r>
              <a:rPr lang="en-US" dirty="0" err="1">
                <a:solidFill>
                  <a:srgbClr val="444444"/>
                </a:solidFill>
                <a:latin typeface="Helvetica Neue"/>
              </a:rPr>
              <a:t>Proces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u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kom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se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voda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razdvaja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na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sr-Latn-ME" dirty="0" smtClean="0">
                <a:solidFill>
                  <a:srgbClr val="444444"/>
                </a:solidFill>
                <a:latin typeface="Helvetica Neue"/>
              </a:rPr>
              <a:t>sastavne elemente</a:t>
            </a:r>
            <a:r>
              <a:rPr lang="sr-Latn-ME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vodonik i </a:t>
            </a:r>
            <a:r>
              <a:rPr lang="sr-Latn-ME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kiseonik, </a:t>
            </a:r>
            <a:endParaRPr lang="sr-Latn-ME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444444"/>
                </a:solidFill>
                <a:latin typeface="Helvetica Neue"/>
              </a:rPr>
              <a:t>naziva</a:t>
            </a:r>
            <a:r>
              <a:rPr lang="en-US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sr-Latn-ME" dirty="0" smtClean="0">
                <a:solidFill>
                  <a:srgbClr val="444444"/>
                </a:solidFill>
                <a:latin typeface="Helvetica Neue"/>
              </a:rPr>
              <a:t>se </a:t>
            </a:r>
            <a:r>
              <a:rPr lang="en-US" b="1" dirty="0" err="1" smtClean="0">
                <a:solidFill>
                  <a:srgbClr val="444444"/>
                </a:solidFill>
                <a:latin typeface="Helvetica Neue"/>
              </a:rPr>
              <a:t>elektroliza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. </a:t>
            </a:r>
            <a:endParaRPr lang="sr-Latn-ME" dirty="0" smtClean="0">
              <a:solidFill>
                <a:srgbClr val="444444"/>
              </a:solidFill>
              <a:latin typeface="Helvetica Neue"/>
            </a:endParaRPr>
          </a:p>
          <a:p>
            <a:endParaRPr lang="sr-Latn-ME" dirty="0">
              <a:solidFill>
                <a:srgbClr val="444444"/>
              </a:solidFill>
              <a:latin typeface="Helvetica Neue"/>
            </a:endParaRPr>
          </a:p>
        </p:txBody>
      </p:sp>
      <p:pic>
        <p:nvPicPr>
          <p:cNvPr id="5" name="Picture 4" descr="Electrolytic Cells | Electrochemical Re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472608" cy="4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6248400"/>
            <a:ext cx="383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Hofmannov</a:t>
            </a:r>
            <a:r>
              <a:rPr lang="en-US" sz="2400" b="1" dirty="0"/>
              <a:t> </a:t>
            </a:r>
            <a:r>
              <a:rPr lang="sr-Latn-ME" sz="2400" b="1" dirty="0" smtClean="0"/>
              <a:t>elektrolizer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09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0480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1066800"/>
            <a:ext cx="7795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Na </a:t>
            </a:r>
            <a:r>
              <a:rPr lang="en-US" altLang="en-US" sz="2000" dirty="0" err="1">
                <a:solidFill>
                  <a:srgbClr val="1559B5"/>
                </a:solidFill>
                <a:latin typeface="Lora"/>
                <a:hlinkClick r:id="rId2" tooltip="Katoda"/>
              </a:rPr>
              <a:t>katodi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 se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vrši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 </a:t>
            </a:r>
            <a:r>
              <a:rPr lang="en-US" altLang="en-US" sz="2000" dirty="0" err="1">
                <a:solidFill>
                  <a:srgbClr val="00B0F0"/>
                </a:solidFill>
                <a:latin typeface="Lora"/>
                <a:hlinkClick r:id="rId3" tooltip="Redukcija"/>
              </a:rPr>
              <a:t>redukcija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 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i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Lora"/>
              </a:rPr>
              <a:t>nastaje</a:t>
            </a:r>
            <a:r>
              <a:rPr lang="en-US" alt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Lora"/>
              </a:rPr>
              <a:t>vod</a:t>
            </a:r>
            <a:r>
              <a:rPr lang="sr-Latn-ME" altLang="en-US" sz="2000" b="1" dirty="0" smtClean="0">
                <a:solidFill>
                  <a:srgbClr val="000000"/>
                </a:solidFill>
                <a:latin typeface="Lora"/>
              </a:rPr>
              <a:t>on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Lora"/>
              </a:rPr>
              <a:t>ik</a:t>
            </a:r>
            <a:r>
              <a:rPr lang="en-US" altLang="en-US" sz="2000" b="1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(u </a:t>
            </a:r>
            <a:r>
              <a:rPr lang="sr-Latn-ME" altLang="en-US" sz="2000" dirty="0" smtClean="0">
                <a:solidFill>
                  <a:srgbClr val="000000"/>
                </a:solidFill>
                <a:latin typeface="Lora"/>
              </a:rPr>
              <a:t>gasovitom </a:t>
            </a:r>
            <a:r>
              <a:rPr lang="en-US" alt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stanju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):</a:t>
            </a:r>
            <a:endParaRPr lang="en-US" altLang="en-US" sz="2000" dirty="0"/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altLang="en-US" sz="2000" dirty="0" smtClean="0">
                <a:solidFill>
                  <a:srgbClr val="FF0000"/>
                </a:solidFill>
                <a:latin typeface="Lora"/>
              </a:rPr>
              <a:t>        </a:t>
            </a:r>
            <a:r>
              <a:rPr lang="sr-Latn-ME" altLang="en-US" sz="3600" dirty="0" smtClean="0">
                <a:solidFill>
                  <a:srgbClr val="FF0000"/>
                </a:solidFill>
                <a:latin typeface="Lora"/>
              </a:rPr>
              <a:t>K:   </a:t>
            </a:r>
            <a:r>
              <a:rPr lang="en-US" altLang="en-US" sz="3600" b="1" dirty="0" smtClean="0">
                <a:solidFill>
                  <a:srgbClr val="FF0000"/>
                </a:solidFill>
                <a:latin typeface="Lora"/>
              </a:rPr>
              <a:t>2 </a:t>
            </a:r>
            <a:r>
              <a:rPr lang="en-US" altLang="en-US" sz="3600" b="1" dirty="0">
                <a:solidFill>
                  <a:srgbClr val="FF0000"/>
                </a:solidFill>
                <a:latin typeface="Lora"/>
              </a:rPr>
              <a:t>H</a:t>
            </a:r>
            <a:r>
              <a:rPr lang="en-US" altLang="en-US" sz="3600" b="1" baseline="-30000" dirty="0">
                <a:solidFill>
                  <a:srgbClr val="FF0000"/>
                </a:solidFill>
                <a:latin typeface="Lora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Lora"/>
              </a:rPr>
              <a:t>O + 2 e</a:t>
            </a:r>
            <a:r>
              <a:rPr lang="sr-Latn-ME" sz="3600" b="1" baseline="30000" dirty="0" smtClean="0">
                <a:solidFill>
                  <a:srgbClr val="FF0000"/>
                </a:solidFill>
              </a:rPr>
              <a:t>-</a:t>
            </a:r>
            <a:r>
              <a:rPr lang="sr-Latn-ME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Lora"/>
              </a:rPr>
              <a:t>→ </a:t>
            </a:r>
            <a:r>
              <a:rPr lang="en-US" altLang="en-US" sz="3600" b="1" dirty="0">
                <a:latin typeface="Lora"/>
              </a:rPr>
              <a:t>H</a:t>
            </a:r>
            <a:r>
              <a:rPr lang="en-US" altLang="en-US" sz="3600" b="1" baseline="-30000" dirty="0">
                <a:latin typeface="Lora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Lora"/>
              </a:rPr>
              <a:t> + 2 </a:t>
            </a:r>
            <a:r>
              <a:rPr lang="en-US" altLang="en-US" sz="3600" b="1" dirty="0" smtClean="0">
                <a:solidFill>
                  <a:srgbClr val="FF0000"/>
                </a:solidFill>
                <a:latin typeface="Lora"/>
              </a:rPr>
              <a:t>OH</a:t>
            </a:r>
            <a:r>
              <a:rPr lang="sr-Latn-ME" sz="3600" b="1" baseline="30000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altLang="en-US" sz="2000" dirty="0" smtClean="0">
              <a:solidFill>
                <a:srgbClr val="000000"/>
              </a:solidFill>
              <a:latin typeface="Lora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Lora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a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na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 </a:t>
            </a:r>
            <a:r>
              <a:rPr lang="en-US" altLang="en-US" sz="2000" dirty="0" err="1">
                <a:solidFill>
                  <a:srgbClr val="00B0F0"/>
                </a:solidFill>
                <a:latin typeface="Lora"/>
                <a:hlinkClick r:id="rId4" tooltip="Anoda"/>
              </a:rPr>
              <a:t>anodi</a:t>
            </a:r>
            <a:r>
              <a:rPr lang="en-US" altLang="en-US" sz="2000" dirty="0">
                <a:solidFill>
                  <a:srgbClr val="00B0F0"/>
                </a:solidFill>
                <a:latin typeface="Lora"/>
              </a:rPr>
              <a:t> </a:t>
            </a:r>
            <a:r>
              <a:rPr lang="en-US" altLang="en-US" sz="2000" dirty="0" err="1">
                <a:solidFill>
                  <a:srgbClr val="00B0F0"/>
                </a:solidFill>
                <a:latin typeface="Lora"/>
                <a:hlinkClick r:id="rId5" tooltip="Oksidacija"/>
              </a:rPr>
              <a:t>oksidacija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 </a:t>
            </a:r>
            <a:r>
              <a:rPr lang="en-US" altLang="en-US" sz="2000" dirty="0" err="1" smtClean="0">
                <a:solidFill>
                  <a:srgbClr val="000000"/>
                </a:solidFill>
                <a:latin typeface="Lora"/>
              </a:rPr>
              <a:t>pr</a:t>
            </a:r>
            <a:r>
              <a:rPr lang="sr-Latn-ME" altLang="en-US" sz="2000" dirty="0" smtClean="0">
                <a:solidFill>
                  <a:srgbClr val="000000"/>
                </a:solidFill>
                <a:latin typeface="Lora"/>
              </a:rPr>
              <a:t>i </a:t>
            </a:r>
            <a:r>
              <a:rPr lang="en-US" alt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kojoj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nastaje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Lora"/>
              </a:rPr>
              <a:t>kis</a:t>
            </a:r>
            <a:r>
              <a:rPr lang="sr-Latn-ME" altLang="en-US" sz="2000" b="1" dirty="0" smtClean="0">
                <a:solidFill>
                  <a:srgbClr val="000000"/>
                </a:solidFill>
                <a:latin typeface="Lora"/>
              </a:rPr>
              <a:t>eon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Lora"/>
              </a:rPr>
              <a:t>ik</a:t>
            </a:r>
            <a:r>
              <a:rPr lang="en-US" altLang="en-US" sz="2000" b="1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(</a:t>
            </a:r>
            <a:r>
              <a:rPr lang="en-US" altLang="en-US" sz="2000" dirty="0" err="1" smtClean="0">
                <a:solidFill>
                  <a:srgbClr val="000000"/>
                </a:solidFill>
                <a:latin typeface="Lora"/>
              </a:rPr>
              <a:t>takođe</a:t>
            </a:r>
            <a:r>
              <a:rPr lang="en-US" alt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kao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sr-Latn-ME" altLang="en-US" sz="2000" dirty="0" smtClean="0">
                <a:solidFill>
                  <a:srgbClr val="000000"/>
                </a:solidFill>
                <a:latin typeface="Lora"/>
              </a:rPr>
              <a:t>gas</a:t>
            </a:r>
            <a:r>
              <a:rPr lang="en-US" altLang="en-US" sz="2000" dirty="0" smtClean="0">
                <a:solidFill>
                  <a:srgbClr val="000000"/>
                </a:solidFill>
                <a:latin typeface="Lora"/>
              </a:rPr>
              <a:t>):</a:t>
            </a:r>
            <a:endParaRPr lang="en-US" altLang="en-US" sz="2000" dirty="0"/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altLang="en-US" sz="2800" dirty="0" smtClean="0">
                <a:solidFill>
                  <a:srgbClr val="FF0000"/>
                </a:solidFill>
                <a:latin typeface="Lora"/>
              </a:rPr>
              <a:t>     </a:t>
            </a:r>
            <a:r>
              <a:rPr lang="sr-Latn-ME" altLang="en-US" sz="3600" dirty="0" smtClean="0">
                <a:solidFill>
                  <a:srgbClr val="FF0000"/>
                </a:solidFill>
                <a:latin typeface="Lora"/>
              </a:rPr>
              <a:t>A:   </a:t>
            </a:r>
            <a:r>
              <a:rPr lang="en-US" altLang="en-US" sz="3600" b="1" dirty="0" smtClean="0">
                <a:solidFill>
                  <a:srgbClr val="FF0000"/>
                </a:solidFill>
                <a:latin typeface="Lora"/>
              </a:rPr>
              <a:t>2 </a:t>
            </a:r>
            <a:r>
              <a:rPr lang="en-US" altLang="en-US" sz="3600" b="1" dirty="0">
                <a:solidFill>
                  <a:srgbClr val="FF0000"/>
                </a:solidFill>
                <a:latin typeface="Lora"/>
              </a:rPr>
              <a:t>H</a:t>
            </a:r>
            <a:r>
              <a:rPr lang="en-US" altLang="en-US" sz="3600" b="1" baseline="-30000" dirty="0">
                <a:solidFill>
                  <a:srgbClr val="FF0000"/>
                </a:solidFill>
                <a:latin typeface="Lora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Lora"/>
              </a:rPr>
              <a:t>O → </a:t>
            </a:r>
            <a:r>
              <a:rPr lang="en-US" altLang="en-US" sz="3600" b="1" dirty="0">
                <a:latin typeface="Lora"/>
              </a:rPr>
              <a:t>O</a:t>
            </a:r>
            <a:r>
              <a:rPr lang="en-US" altLang="en-US" sz="3600" b="1" baseline="-30000" dirty="0">
                <a:latin typeface="Lora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Lora"/>
              </a:rPr>
              <a:t> + 4 </a:t>
            </a:r>
            <a:r>
              <a:rPr lang="en-US" altLang="en-US" sz="3600" b="1" dirty="0" smtClean="0">
                <a:solidFill>
                  <a:srgbClr val="FF0000"/>
                </a:solidFill>
                <a:latin typeface="Lora"/>
              </a:rPr>
              <a:t>e</a:t>
            </a:r>
            <a:r>
              <a:rPr lang="sr-Latn-ME" sz="3600" b="1" baseline="30000" dirty="0" smtClean="0">
                <a:solidFill>
                  <a:srgbClr val="FF0000"/>
                </a:solidFill>
              </a:rPr>
              <a:t>-</a:t>
            </a:r>
            <a:r>
              <a:rPr lang="sr-Latn-ME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Lora"/>
              </a:rPr>
              <a:t>+ </a:t>
            </a:r>
            <a:r>
              <a:rPr lang="en-US" altLang="en-US" sz="3600" b="1" dirty="0">
                <a:solidFill>
                  <a:srgbClr val="FF0000"/>
                </a:solidFill>
                <a:latin typeface="Lora"/>
              </a:rPr>
              <a:t>4 </a:t>
            </a:r>
            <a:r>
              <a:rPr lang="en-US" altLang="en-US" sz="3600" b="1" dirty="0" smtClean="0">
                <a:solidFill>
                  <a:srgbClr val="FF0000"/>
                </a:solidFill>
                <a:latin typeface="Lora"/>
              </a:rPr>
              <a:t>H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</a:t>
            </a:r>
            <a:endParaRPr lang="sr-Latn-ME" sz="3600" b="1" baseline="30000" dirty="0" smtClean="0">
              <a:solidFill>
                <a:srgbClr val="FF0000"/>
              </a:solidFill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Lora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ME" altLang="en-US" sz="2000" dirty="0" smtClean="0">
                <a:solidFill>
                  <a:srgbClr val="000000"/>
                </a:solidFill>
                <a:latin typeface="Lora"/>
              </a:rPr>
              <a:t>              </a:t>
            </a:r>
            <a:r>
              <a:rPr lang="en-US" altLang="en-US" sz="2000" dirty="0" err="1" smtClean="0">
                <a:solidFill>
                  <a:srgbClr val="000000"/>
                </a:solidFill>
                <a:latin typeface="Lora"/>
              </a:rPr>
              <a:t>Konačna</a:t>
            </a:r>
            <a:r>
              <a:rPr lang="en-US" alt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Lora"/>
              </a:rPr>
              <a:t>jedna</a:t>
            </a:r>
            <a:r>
              <a:rPr lang="sr-Latn-ME" altLang="en-US" sz="2000" dirty="0" smtClean="0">
                <a:solidFill>
                  <a:srgbClr val="000000"/>
                </a:solidFill>
                <a:latin typeface="Lora"/>
              </a:rPr>
              <a:t>čin</a:t>
            </a:r>
            <a:r>
              <a:rPr lang="en-US" altLang="en-US" sz="2000" dirty="0" smtClean="0">
                <a:solidFill>
                  <a:srgbClr val="000000"/>
                </a:solidFill>
                <a:latin typeface="Lora"/>
              </a:rPr>
              <a:t>a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te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reakcije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Lora"/>
              </a:rPr>
              <a:t>glasi</a:t>
            </a:r>
            <a:r>
              <a:rPr lang="en-US" altLang="en-US" sz="2000" dirty="0">
                <a:solidFill>
                  <a:srgbClr val="000000"/>
                </a:solidFill>
                <a:latin typeface="Lora"/>
              </a:rPr>
              <a:t>:</a:t>
            </a:r>
            <a:endParaRPr lang="en-US" altLang="en-US" sz="2000" dirty="0"/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altLang="en-US" sz="2000" dirty="0" smtClean="0">
                <a:solidFill>
                  <a:srgbClr val="000000"/>
                </a:solidFill>
                <a:latin typeface="Lora"/>
              </a:rPr>
              <a:t>                           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alt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sr-Latn-ME" altLang="en-US" sz="2000" dirty="0" smtClean="0">
                <a:solidFill>
                  <a:srgbClr val="000000"/>
                </a:solidFill>
                <a:latin typeface="Lora"/>
              </a:rPr>
              <a:t>                     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1200" y="5334000"/>
            <a:ext cx="4869904" cy="12746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tx1"/>
                </a:solidFill>
                <a:latin typeface="Lora"/>
              </a:rPr>
              <a:t>2 H</a:t>
            </a:r>
            <a:r>
              <a:rPr lang="en-US" altLang="en-US" sz="4000" b="1" baseline="-30000" dirty="0">
                <a:solidFill>
                  <a:schemeClr val="tx1"/>
                </a:solidFill>
                <a:latin typeface="Lora"/>
              </a:rPr>
              <a:t>2</a:t>
            </a:r>
            <a:r>
              <a:rPr lang="en-US" altLang="en-US" sz="4000" b="1" dirty="0">
                <a:solidFill>
                  <a:schemeClr val="tx1"/>
                </a:solidFill>
                <a:latin typeface="Lora"/>
              </a:rPr>
              <a:t>O → 2 H</a:t>
            </a:r>
            <a:r>
              <a:rPr lang="en-US" altLang="en-US" sz="4000" b="1" baseline="-30000" dirty="0">
                <a:solidFill>
                  <a:schemeClr val="tx1"/>
                </a:solidFill>
                <a:latin typeface="Lora"/>
              </a:rPr>
              <a:t>2</a:t>
            </a:r>
            <a:r>
              <a:rPr lang="en-US" altLang="en-US" sz="4000" b="1" dirty="0">
                <a:solidFill>
                  <a:schemeClr val="tx1"/>
                </a:solidFill>
                <a:latin typeface="Lora"/>
              </a:rPr>
              <a:t> + O</a:t>
            </a:r>
            <a:r>
              <a:rPr lang="en-US" altLang="en-US" sz="4000" b="1" baseline="-30000" dirty="0">
                <a:solidFill>
                  <a:schemeClr val="tx1"/>
                </a:solidFill>
                <a:latin typeface="Lora"/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1417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282460"/>
            <a:ext cx="685800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Atomi vodonika se spajaju i formiraju </a:t>
            </a: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molekul vodonika H</a:t>
            </a:r>
            <a:r>
              <a:rPr lang="en-US" altLang="en-US" sz="1600" baseline="-30000" dirty="0" smtClean="0">
                <a:solidFill>
                  <a:srgbClr val="FF0000"/>
                </a:solidFill>
                <a:latin typeface="Lora"/>
              </a:rPr>
              <a:t>2</a:t>
            </a:r>
            <a:r>
              <a:rPr lang="sr-Latn-RS" alt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altLang="en-US" sz="1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se izdvaja kao gas i u </a:t>
            </a:r>
            <a:r>
              <a:rPr lang="sr-Latn-RS" alt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vidu </a:t>
            </a:r>
            <a:r>
              <a:rPr lang="sr-Latn-RS" alt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mjehurića </a:t>
            </a:r>
            <a:r>
              <a:rPr lang="sr-Latn-RS" altLang="en-US" sz="1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izlazi iz elektrolita</a:t>
            </a:r>
            <a:r>
              <a:rPr lang="sr-Latn-RS" alt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altLang="en-US" sz="1600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Latn-RS" alt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Učenicima je prikazan video o elektrolizi vode na sljedećem linku: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Latn-RS" altLang="en-US" sz="1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sr-Latn-RS" alt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edutorij.e-skole.hr/share/proxy/alfresco-noauth/edutorij/api/proxy-guest/15cf791a-4c97-4f29-84d9-17c1b47ceccc/kemija-2/m05/j03/index.html</a:t>
            </a:r>
            <a:endParaRPr lang="sr-Latn-RS" altLang="en-US" sz="1600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Latn-RS" altLang="en-US" sz="1300" dirty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590800"/>
            <a:ext cx="82089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1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16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atomi </a:t>
            </a:r>
            <a:r>
              <a:rPr lang="sr-Latn-RS" sz="1600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kiseonika </a:t>
            </a:r>
            <a:r>
              <a:rPr lang="sr-Latn-RS" sz="1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spajaju i formiraju molekul </a:t>
            </a:r>
            <a:r>
              <a:rPr lang="sr-Latn-R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kiseonika, </a:t>
            </a:r>
            <a:r>
              <a:rPr lang="sr-Latn-RS" altLang="en-US" sz="16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 baseline="-30000" dirty="0" smtClean="0">
                <a:solidFill>
                  <a:srgbClr val="FF0000"/>
                </a:solidFill>
                <a:latin typeface="Lora"/>
              </a:rPr>
              <a:t>2</a:t>
            </a:r>
            <a:r>
              <a:rPr lang="sr-Latn-ME" altLang="en-US" sz="1600" baseline="-30000" dirty="0" smtClean="0">
                <a:solidFill>
                  <a:srgbClr val="FF0000"/>
                </a:solidFill>
                <a:latin typeface="Lora"/>
              </a:rPr>
              <a:t>,</a:t>
            </a:r>
            <a:r>
              <a:rPr lang="en-US" altLang="en-US" sz="1600" baseline="-30000" dirty="0" smtClean="0">
                <a:solidFill>
                  <a:srgbClr val="FF0000"/>
                </a:solidFill>
                <a:latin typeface="Lora"/>
              </a:rPr>
              <a:t> </a:t>
            </a:r>
            <a:r>
              <a:rPr lang="sr-Latn-R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sr-Latn-RS" sz="1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izdvaja kao gas i </a:t>
            </a:r>
            <a:r>
              <a:rPr lang="sr-Latn-R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takođe u </a:t>
            </a:r>
            <a:r>
              <a:rPr lang="sr-Latn-R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vidu </a:t>
            </a:r>
            <a:r>
              <a:rPr lang="sr-Latn-R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mjehurića </a:t>
            </a:r>
            <a:r>
              <a:rPr lang="sr-Latn-RS" sz="1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izlazi iz </a:t>
            </a:r>
            <a:r>
              <a:rPr lang="sr-Latn-RS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elektrolita</a:t>
            </a:r>
          </a:p>
          <a:p>
            <a:endParaRPr lang="sr-Latn-RS" sz="1300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7" descr="http://poincare.matf.bg.ac.rs/~aljosha/mb0304/seke%20mariana_files/image0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06480"/>
            <a:ext cx="1524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95955" y="5953408"/>
            <a:ext cx="27603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7793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лектролиза в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65633"/>
            <a:ext cx="4645139" cy="30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56260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/>
              <a:t>Razlog je u tome što je </a:t>
            </a:r>
            <a:r>
              <a:rPr lang="en-US" dirty="0"/>
              <a:t> </a:t>
            </a:r>
            <a:r>
              <a:rPr lang="sr-Latn-ME" dirty="0" smtClean="0">
                <a:hlinkClick r:id="rId3" tooltip="Električna energija"/>
              </a:rPr>
              <a:t>e</a:t>
            </a:r>
            <a:r>
              <a:rPr lang="en-US" dirty="0" err="1" smtClean="0">
                <a:hlinkClick r:id="rId3" tooltip="Električna energija"/>
              </a:rPr>
              <a:t>lektrična</a:t>
            </a:r>
            <a:r>
              <a:rPr lang="en-US" dirty="0" smtClean="0">
                <a:hlinkClick r:id="rId3" tooltip="Električna energija"/>
              </a:rPr>
              <a:t> </a:t>
            </a:r>
            <a:r>
              <a:rPr lang="en-US" dirty="0" err="1">
                <a:hlinkClick r:id="rId3" tooltip="Električna energija"/>
              </a:rPr>
              <a:t>energija</a:t>
            </a:r>
            <a:r>
              <a:rPr lang="en-US" dirty="0"/>
              <a:t> 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upotrijebiti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elektrolizu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smtClean="0"/>
              <a:t>od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 smtClean="0"/>
              <a:t>dobij</a:t>
            </a:r>
            <a:r>
              <a:rPr lang="sr-Latn-ME" dirty="0" smtClean="0"/>
              <a:t>a</a:t>
            </a:r>
            <a:r>
              <a:rPr lang="en-US" dirty="0" smtClean="0"/>
              <a:t> </a:t>
            </a:r>
            <a:r>
              <a:rPr lang="sr-Latn-ME" dirty="0" smtClean="0"/>
              <a:t>sagorijeva</a:t>
            </a:r>
            <a:r>
              <a:rPr lang="en-US" dirty="0" err="1" smtClean="0"/>
              <a:t>njem</a:t>
            </a:r>
            <a:r>
              <a:rPr lang="sr-Latn-ME" dirty="0" smtClean="0"/>
              <a:t> vodonika, ali se očekuje da će njeno dalje istraživanje  dovesti do prelaska na vodonično gorivo.</a:t>
            </a:r>
            <a:endParaRPr lang="sr-Latn-ME" dirty="0" smtClean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-5142"/>
            <a:ext cx="806489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4000" u="sng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lektroliza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vode</a:t>
            </a:r>
            <a:r>
              <a:rPr lang="sr-Latn-ME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u industriji </a:t>
            </a:r>
            <a:endParaRPr lang="sr-Latn-ME" sz="4000" dirty="0">
              <a:solidFill>
                <a:srgbClr val="FF0000"/>
              </a:solidFill>
              <a:latin typeface="Helvetica Neue"/>
            </a:endParaRPr>
          </a:p>
          <a:p>
            <a:endParaRPr lang="sr-Latn-ME" dirty="0">
              <a:solidFill>
                <a:srgbClr val="444444"/>
              </a:solidFill>
              <a:latin typeface="Helvetica Neue"/>
            </a:endParaRPr>
          </a:p>
          <a:p>
            <a:r>
              <a:rPr lang="sr-Latn-ME" dirty="0">
                <a:solidFill>
                  <a:srgbClr val="444444"/>
                </a:solidFill>
                <a:latin typeface="Helvetica Neue"/>
              </a:rPr>
              <a:t>E</a:t>
            </a:r>
            <a:r>
              <a:rPr lang="en-US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lektroliza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vode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sr-Latn-ME" dirty="0" smtClean="0">
                <a:solidFill>
                  <a:srgbClr val="202122"/>
                </a:solidFill>
                <a:latin typeface="Arial" panose="020B0604020202020204" pitchFamily="34" charset="0"/>
              </a:rPr>
              <a:t>je od velike praktične vrijednosti  za modernu industriju .</a:t>
            </a:r>
          </a:p>
          <a:p>
            <a:endParaRPr lang="sr-Latn-ME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u="sng" dirty="0" err="1">
                <a:solidFill>
                  <a:srgbClr val="FAA700"/>
                </a:solidFill>
                <a:latin typeface="Arial" panose="020B0604020202020204" pitchFamily="34" charset="0"/>
                <a:hlinkClick r:id="rId4"/>
              </a:rPr>
              <a:t>Industrijska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elektroliza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vode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po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načinu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rada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vrlo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slična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Hofmanovom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aparatu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elektrolizu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vode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s tom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razlikom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elektrode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od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platine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mnogo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složenije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sr-Latn-ME" dirty="0" smtClean="0">
                <a:solidFill>
                  <a:srgbClr val="202122"/>
                </a:solidFill>
                <a:latin typeface="Arial" panose="020B0604020202020204" pitchFamily="34" charset="0"/>
              </a:rPr>
              <a:t>Najviše se koristi za:</a:t>
            </a:r>
            <a:endParaRPr lang="sr-Latn-M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prečišćavanje vode </a:t>
            </a:r>
            <a:r>
              <a:rPr lang="sr-Latn-ME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  različitih nečistoća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altLang="en-US" b="1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Lora"/>
              </a:rPr>
              <a:t>za</a:t>
            </a:r>
            <a:r>
              <a:rPr lang="en-US" altLang="en-US" b="1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Lora"/>
              </a:rPr>
              <a:t>dobi</a:t>
            </a:r>
            <a:r>
              <a:rPr lang="sr-Latn-ME" altLang="en-US" b="1" dirty="0">
                <a:solidFill>
                  <a:srgbClr val="000000"/>
                </a:solidFill>
                <a:latin typeface="Lora"/>
              </a:rPr>
              <a:t>j</a:t>
            </a:r>
            <a:r>
              <a:rPr lang="en-US" altLang="en-US" b="1" dirty="0" err="1">
                <a:solidFill>
                  <a:srgbClr val="000000"/>
                </a:solidFill>
                <a:latin typeface="Lora"/>
              </a:rPr>
              <a:t>anje</a:t>
            </a:r>
            <a:r>
              <a:rPr lang="sr-Latn-ME" altLang="en-US" b="1" dirty="0">
                <a:solidFill>
                  <a:srgbClr val="000000"/>
                </a:solidFill>
                <a:latin typeface="Lora"/>
              </a:rPr>
              <a:t> </a:t>
            </a:r>
            <a:r>
              <a:rPr lang="sr-Latn-ME" altLang="en-US" b="1" dirty="0" smtClean="0">
                <a:solidFill>
                  <a:srgbClr val="000000"/>
                </a:solidFill>
                <a:latin typeface="Lora"/>
              </a:rPr>
              <a:t>vodonika </a:t>
            </a:r>
            <a:r>
              <a:rPr lang="sr-Latn-ME" altLang="en-US" dirty="0" smtClean="0">
                <a:solidFill>
                  <a:srgbClr val="000000"/>
                </a:solidFill>
                <a:latin typeface="Lora"/>
              </a:rPr>
              <a:t>koji se koristi kao raketno gorivo i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i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za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pokretanje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novih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vrsta</a:t>
            </a:r>
            <a:r>
              <a:rPr lang="en-US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Helvetica Neue"/>
              </a:rPr>
              <a:t>automobila</a:t>
            </a:r>
            <a:endParaRPr lang="en-US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429000"/>
            <a:ext cx="290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Danas se u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svijetu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sr-Latn-ME" dirty="0" smtClean="0">
                <a:solidFill>
                  <a:srgbClr val="202122"/>
                </a:solidFill>
                <a:latin typeface="Arial" panose="020B0604020202020204" pitchFamily="34" charset="0"/>
              </a:rPr>
              <a:t>samo </a:t>
            </a:r>
            <a:r>
              <a:rPr lang="en-US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oko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4% </a:t>
            </a:r>
            <a:r>
              <a:rPr lang="sr-Latn-ME" altLang="en-US" b="1" dirty="0">
                <a:solidFill>
                  <a:srgbClr val="000000"/>
                </a:solidFill>
                <a:latin typeface="Lora"/>
              </a:rPr>
              <a:t> vodonika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u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industrijskoj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primjeni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dobij</a:t>
            </a:r>
            <a:r>
              <a:rPr lang="sr-Latn-ME" dirty="0" smtClean="0">
                <a:solidFill>
                  <a:srgbClr val="202122"/>
                </a:solidFill>
                <a:latin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elektrolizom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806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2.wp.com/electra.com.ua/images/news/akk-li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5" y="980728"/>
            <a:ext cx="499015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1472" y="260234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83B6CC"/>
                </a:solidFill>
                <a:latin typeface="Karla"/>
              </a:rPr>
              <a:t>VOĆNI IZVORI STRUJE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4210418"/>
            <a:ext cx="7994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en-US" dirty="0">
                <a:solidFill>
                  <a:srgbClr val="202124"/>
                </a:solidFill>
                <a:latin typeface="Google Sans"/>
              </a:rPr>
              <a:t>Zanimljivo je da voće i povrće sadrži veliku količinu vode i da, u nekim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en-US" dirty="0">
                <a:solidFill>
                  <a:srgbClr val="202124"/>
                </a:solidFill>
                <a:latin typeface="Google Sans"/>
              </a:rPr>
              <a:t>slučajevima, mogu dobro provoditi električnu energiju i tako </a:t>
            </a:r>
            <a:r>
              <a:rPr lang="en-US" b="1" dirty="0" err="1">
                <a:solidFill>
                  <a:srgbClr val="666666"/>
                </a:solidFill>
                <a:latin typeface="Open Sans"/>
              </a:rPr>
              <a:t>postati</a:t>
            </a:r>
            <a:r>
              <a:rPr lang="en-US" b="1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Open Sans"/>
              </a:rPr>
              <a:t>prirodni</a:t>
            </a:r>
            <a:r>
              <a:rPr lang="en-US" b="1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Open Sans"/>
              </a:rPr>
              <a:t>izvori</a:t>
            </a:r>
            <a:r>
              <a:rPr lang="en-US" b="1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Open Sans"/>
              </a:rPr>
              <a:t>struje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5153154"/>
            <a:ext cx="8147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dirty="0" smtClean="0">
                <a:solidFill>
                  <a:srgbClr val="666666"/>
                </a:solidFill>
                <a:latin typeface="Open Sans"/>
              </a:rPr>
              <a:t>Osim vode sadrže i organske kiseline ( limunsku, askorinsku) koje povećavaju provodljivost tako da što </a:t>
            </a:r>
            <a:r>
              <a:rPr lang="en-US" dirty="0" smtClean="0">
                <a:solidFill>
                  <a:srgbClr val="666666"/>
                </a:solidFill>
                <a:latin typeface="Open Sans"/>
              </a:rPr>
              <a:t>je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veća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kiselost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, to je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veća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666666"/>
                </a:solidFill>
                <a:latin typeface="Open Sans"/>
              </a:rPr>
              <a:t>struja</a:t>
            </a:r>
            <a:r>
              <a:rPr lang="sr-Latn-ME" dirty="0" smtClean="0">
                <a:solidFill>
                  <a:srgbClr val="666666"/>
                </a:solidFill>
                <a:latin typeface="Open Sans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dirty="0">
              <a:solidFill>
                <a:srgbClr val="202124"/>
              </a:solidFill>
              <a:latin typeface="Google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en-US" dirty="0">
                <a:solidFill>
                  <a:srgbClr val="202124"/>
                </a:solidFill>
                <a:latin typeface="Google Sans"/>
              </a:rPr>
              <a:t>Agrumi tako djeluju kao izvrsni provodnici, zbog visokog nivoa kiselosti i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en-US" dirty="0">
                <a:solidFill>
                  <a:srgbClr val="202124"/>
                </a:solidFill>
                <a:latin typeface="Google Sans"/>
              </a:rPr>
              <a:t>prisutnosti vode u sebi.</a:t>
            </a:r>
            <a:r>
              <a:rPr lang="hr-H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64403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Zorica\AppData\Local\Microsoft\Windows\Temporary Internet Files\Content.IE5\V2ZU50SF\need_more_coffee_squirrel_by_komankk-d72yvk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3581400" cy="3581400"/>
          </a:xfrm>
          <a:prstGeom prst="rect">
            <a:avLst/>
          </a:prstGeom>
          <a:noFill/>
        </p:spPr>
      </p:pic>
      <p:pic>
        <p:nvPicPr>
          <p:cNvPr id="17411" name="Picture 3" descr="C:\Users\Zorica\AppData\Local\Microsoft\Windows\Temporary Internet Files\Content.IE5\1870KOQW\drop-148199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929640" cy="1307306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 rot="1430229">
            <a:off x="2791185" y="832070"/>
            <a:ext cx="2362200" cy="1524000"/>
          </a:xfrm>
          <a:prstGeom prst="wedgeRectCallout">
            <a:avLst>
              <a:gd name="adj1" fmla="val -47173"/>
              <a:gd name="adj2" fmla="val 948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HVALA </a:t>
            </a:r>
          </a:p>
          <a:p>
            <a:pPr algn="ctr"/>
            <a:r>
              <a:rPr lang="sr-Latn-ME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 PAZNJI!!!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OSOBINE VODE I NJEN ZNA</a:t>
            </a:r>
            <a:r>
              <a:rPr lang="sr-Latn-BA" dirty="0"/>
              <a:t>ČAJ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800600"/>
            <a:ext cx="4495800" cy="17526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609600"/>
            <a:ext cx="4286250" cy="2971800"/>
          </a:xfrm>
          <a:prstGeom prst="rect">
            <a:avLst/>
          </a:prstGeom>
        </p:spPr>
      </p:pic>
      <p:pic>
        <p:nvPicPr>
          <p:cNvPr id="9" name="Picture 8" descr="Podvodni-vodopad-na-Mauricijusu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09600"/>
            <a:ext cx="4191000" cy="3140123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267200"/>
            <a:ext cx="3733800" cy="2286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 </a:t>
            </a:r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657600"/>
            <a:ext cx="896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Voda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najrasprostranjenija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supstancana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Zemlji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orica\AppData\Local\Microsoft\Windows\Temporary Internet Files\Content.IE5\0G1ZE66K\wat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1867588" cy="193158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...JEDINJENJE kiseonika i vodonika   </a:t>
            </a:r>
            <a:endParaRPr lang="sr-Latn-B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...SMJEŠA koja ima u sebi rastvorene mnoge </a:t>
            </a:r>
            <a:r>
              <a:rPr lang="sr-Latn-BA" dirty="0" smtClean="0">
                <a:solidFill>
                  <a:schemeClr val="accent1">
                    <a:lumMod val="75000"/>
                  </a:schemeClr>
                </a:solidFill>
              </a:rPr>
              <a:t>dr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uge</a:t>
            </a:r>
            <a:r>
              <a:rPr lang="sr-Latn-BA" dirty="0" smtClean="0">
                <a:solidFill>
                  <a:schemeClr val="accent1">
                    <a:lumMod val="75000"/>
                  </a:schemeClr>
                </a:solidFill>
              </a:rPr>
              <a:t> supstance</a:t>
            </a:r>
          </a:p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sr-Latn-B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BA" dirty="0">
                <a:solidFill>
                  <a:schemeClr val="accent1">
                    <a:lumMod val="75000"/>
                  </a:schemeClr>
                </a:solidFill>
              </a:rPr>
              <a:t>...Sredstvo, sredina i poruka života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prstTxWarp prst="textChevron">
              <a:avLst/>
            </a:prstTxWarp>
          </a:bodyPr>
          <a:lstStyle/>
          <a:p>
            <a:r>
              <a:rPr lang="sr-Latn-BA" dirty="0">
                <a:solidFill>
                  <a:srgbClr val="00B0F0"/>
                </a:solidFill>
              </a:rPr>
              <a:t>VODA JE....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5" name="Picture 3" descr="C:\Users\Zorica\AppData\Local\Microsoft\Windows\Temporary Internet Files\Content.IE5\0G1ZE66K\Rabbit-In-A-Glass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1261999" cy="14478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9ED3FB-1941-464A-9ABA-BCD228F19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638800"/>
            <a:ext cx="1478507" cy="99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2819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>
                <a:solidFill>
                  <a:srgbClr val="0070C0"/>
                </a:solidFill>
              </a:rPr>
              <a:t>AGREGATNA STANJA VODE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600200"/>
            <a:ext cx="3581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4038600"/>
            <a:ext cx="5181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pPr algn="just">
              <a:buNone/>
            </a:pPr>
            <a:r>
              <a:rPr lang="sr-Latn-BA" b="1" dirty="0"/>
              <a:t>Zašto je voda pri običnim uslovima tečnost           a ne para ?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 </a:t>
            </a:r>
            <a:endParaRPr lang="en-US" dirty="0"/>
          </a:p>
        </p:txBody>
      </p:sp>
      <p:pic>
        <p:nvPicPr>
          <p:cNvPr id="4" name="Picture 3" descr="186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826000" cy="4826000"/>
          </a:xfrm>
          <a:prstGeom prst="rect">
            <a:avLst/>
          </a:prstGeom>
        </p:spPr>
      </p:pic>
      <p:pic>
        <p:nvPicPr>
          <p:cNvPr id="4098" name="Picture 2" descr="C:\Users\Zorica\AppData\Local\Microsoft\Windows\Temporary Internet Files\Content.IE5\7BX1U96C\cloud-312648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41148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r-Latn-ME" dirty="0"/>
              <a:t>ostojanje vodoničnih veza</a:t>
            </a:r>
          </a:p>
          <a:p>
            <a:endParaRPr lang="sr-Latn-ME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sr-Latn-ME" dirty="0"/>
              <a:t>zrok tome je ?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 l="39490" t="2141" r="1250" b="4475"/>
          <a:stretch>
            <a:fillRect/>
          </a:stretch>
        </p:blipFill>
        <p:spPr bwMode="auto">
          <a:xfrm>
            <a:off x="4191000" y="2057400"/>
            <a:ext cx="44702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66A43A881FD448D73AEFDE304B2B8" ma:contentTypeVersion="2" ma:contentTypeDescription="Create a new document." ma:contentTypeScope="" ma:versionID="56c87adc844a6fc03458421c41aa655e">
  <xsd:schema xmlns:xsd="http://www.w3.org/2001/XMLSchema" xmlns:xs="http://www.w3.org/2001/XMLSchema" xmlns:p="http://schemas.microsoft.com/office/2006/metadata/properties" xmlns:ns2="08232df5-f30a-438a-aed1-5e9163d1ef61" targetNamespace="http://schemas.microsoft.com/office/2006/metadata/properties" ma:root="true" ma:fieldsID="cd1a7f4fd05301d1efdc122b995e6cea" ns2:_="">
    <xsd:import namespace="08232df5-f30a-438a-aed1-5e9163d1e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32df5-f30a-438a-aed1-5e9163d1e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4E8ED-2E40-4A90-94E7-D7CB8D4E0C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F25AA9-E2C1-4A86-9D68-8914858E3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B33CD-0E76-4D3D-83FA-5B1E2BACE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32df5-f30a-438a-aed1-5e9163d1e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3983</TotalTime>
  <Words>1070</Words>
  <Application>Microsoft Office PowerPoint</Application>
  <PresentationFormat>On-screen Show (4:3)</PresentationFormat>
  <Paragraphs>234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Arial</vt:lpstr>
      <vt:lpstr>Bookman Old Style</vt:lpstr>
      <vt:lpstr>Calibri</vt:lpstr>
      <vt:lpstr>Google Sans</vt:lpstr>
      <vt:lpstr>Helvetica Neue</vt:lpstr>
      <vt:lpstr>Karla</vt:lpstr>
      <vt:lpstr>Lora</vt:lpstr>
      <vt:lpstr>Lucida Sans Unicode</vt:lpstr>
      <vt:lpstr>OCRBold</vt:lpstr>
      <vt:lpstr>Open Sans</vt:lpstr>
      <vt:lpstr>Roboto Slab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 </vt:lpstr>
      <vt:lpstr> </vt:lpstr>
      <vt:lpstr>PowerPoint Presentation</vt:lpstr>
      <vt:lpstr>OSOBINE VODE I NJEN ZNAČAJ</vt:lpstr>
      <vt:lpstr>VODA JE....</vt:lpstr>
      <vt:lpstr>AGREGATNA STANJA VODE</vt:lpstr>
      <vt:lpstr> </vt:lpstr>
      <vt:lpstr>Uzrok tome je ?</vt:lpstr>
      <vt:lpstr>Šta je sve posledica vodonicnih veza?    - razmotricemo ....</vt:lpstr>
      <vt:lpstr>POSEBNE  OSOBINE VODE odgovorne za održanje života na Zemlji</vt:lpstr>
      <vt:lpstr>1. Neuobičajena zavisnost zapremine vode od temperature</vt:lpstr>
      <vt:lpstr>Koja slika prikazuje led?</vt:lpstr>
      <vt:lpstr>Kako možemo jednostavno da dokažemo  neobičnu  zavisnost  gustine od temperature</vt:lpstr>
      <vt:lpstr>PowerPoint Presentation</vt:lpstr>
      <vt:lpstr>2. Visoka specifična toplota</vt:lpstr>
      <vt:lpstr>Posledice?</vt:lpstr>
      <vt:lpstr>3. Visoka toplota isparavanja</vt:lpstr>
      <vt:lpstr>Da li je tačno da voda prije proključa na Durmitoru nego u Budvi?</vt:lpstr>
      <vt:lpstr>4. Površinski napon</vt:lpstr>
      <vt:lpstr>Makroskopski efekti kohezionih i adhezionih sila</vt:lpstr>
      <vt:lpstr>  </vt:lpstr>
      <vt:lpstr>Adhezione sile su “odgovorne” za odmor i predah ovog insekta!</vt:lpstr>
      <vt:lpstr>Kojim ogledom u lab možemo pokazati ove osobine?</vt:lpstr>
      <vt:lpstr>Šta  djeluje na površinski napon?</vt:lpstr>
      <vt:lpstr>6. Univerzalni rastvarač</vt:lpstr>
      <vt:lpstr>Posledice?</vt:lpstr>
      <vt:lpstr>7. Mpemba efekat</vt:lpstr>
      <vt:lpstr>8.Hidroliza soli</vt:lpstr>
      <vt:lpstr>PowerPoint Presentation</vt:lpstr>
      <vt:lpstr>9.Kristalohidrati</vt:lpstr>
      <vt:lpstr>2.Radionica</vt:lpstr>
      <vt:lpstr>Ciljevi</vt:lpstr>
      <vt:lpstr>ISPITIVANJE VODE </vt:lpstr>
      <vt:lpstr>PowerPoint Presentation</vt:lpstr>
      <vt:lpstr>PowerPoint Presentation</vt:lpstr>
      <vt:lpstr>PowerPoint Presentation</vt:lpstr>
      <vt:lpstr>PowerPoint Presentation</vt:lpstr>
      <vt:lpstr>ISPITIVANJE VODE-ogledi </vt:lpstr>
      <vt:lpstr>3.Radionica</vt:lpstr>
      <vt:lpstr>Ciljevi radionice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</dc:creator>
  <cp:lastModifiedBy>Microsoft account</cp:lastModifiedBy>
  <cp:revision>239</cp:revision>
  <dcterms:created xsi:type="dcterms:W3CDTF">2006-08-16T00:00:00Z</dcterms:created>
  <dcterms:modified xsi:type="dcterms:W3CDTF">2021-04-28T12:21:35Z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0x0101005AE66A43A881FD448D73AEFDE304B2B8</vt:lpwstr>
  </property>
</Properties>
</file>