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0" r:id="rId6"/>
    <p:sldId id="263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7ACE7-E5FF-DA5E-9444-4A3D7ADDBAEE}" v="1560" dt="2021-01-24T16:49:10.662"/>
    <p1510:client id="{1D67930D-4E1A-472B-9C62-697577DBF08D}" v="769" dt="2021-01-24T15:15:49.800"/>
    <p1510:client id="{3744B72B-B19B-40E7-854E-6F404EA0D914}" v="84" dt="2021-01-25T00:28:53.651"/>
    <p1510:client id="{601CE57D-8D19-4361-B9C2-BB46DF4B940C}" v="3" dt="2021-01-24T22:54:24.712"/>
    <p1510:client id="{BAA46E17-B2B6-42C5-B43F-22BD5E73C9EB}" v="65" dt="2021-04-29T19:42:38.302"/>
    <p1510:client id="{D47C9EB6-9BEE-4FFD-47D9-5CF1030BB618}" v="595" dt="2021-01-24T22:50:57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5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6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6819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57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021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04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53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7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1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3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5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5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3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3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80838" y="3818021"/>
            <a:ext cx="7932529" cy="2262781"/>
          </a:xfrm>
        </p:spPr>
        <p:txBody>
          <a:bodyPr>
            <a:normAutofit fontScale="90000"/>
          </a:bodyPr>
          <a:lstStyle/>
          <a:p>
            <a:r>
              <a:rPr lang="sr-Latn-RS" err="1">
                <a:cs typeface="Calibri Light"/>
              </a:rPr>
              <a:t>Primjena</a:t>
            </a:r>
            <a:r>
              <a:rPr lang="sr-Latn-RS">
                <a:cs typeface="Calibri Light"/>
              </a:rPr>
              <a:t> obrnute proporcije na </a:t>
            </a:r>
            <a:r>
              <a:rPr lang="sr-Latn-RS" err="1">
                <a:cs typeface="Calibri Light"/>
              </a:rPr>
              <a:t>Arhimedov</a:t>
            </a:r>
            <a:r>
              <a:rPr lang="sr-Latn-RS">
                <a:cs typeface="Calibri Light"/>
              </a:rPr>
              <a:t> zakon poluge</a:t>
            </a:r>
            <a:endParaRPr lang="sr-Latn-R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58930D6-6745-4345-AC53-92110BCD6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672" y="3276666"/>
            <a:ext cx="25146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931936-E267-4349-B630-12C52C0A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>
                <a:cs typeface="Calibri Light"/>
              </a:rPr>
              <a:t>Arhimed</a:t>
            </a:r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97008C1-659D-4D42-B499-022025D2F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000" dirty="0">
                <a:cs typeface="Calibri"/>
              </a:rPr>
              <a:t>Arhimed(287p.n.e-212p.n.e) je starogrčki matematičar ,</a:t>
            </a:r>
            <a:r>
              <a:rPr lang="sr-Latn-RS" sz="2000" dirty="0" err="1">
                <a:cs typeface="Calibri"/>
              </a:rPr>
              <a:t>fizičar,astronom</a:t>
            </a:r>
            <a:r>
              <a:rPr lang="sr-Latn-RS" sz="2000" dirty="0">
                <a:cs typeface="Calibri"/>
              </a:rPr>
              <a:t> i inovator iz </a:t>
            </a:r>
            <a:r>
              <a:rPr lang="sr-Latn-RS" sz="2000" dirty="0" err="1">
                <a:cs typeface="Calibri"/>
              </a:rPr>
              <a:t>Sirakuze</a:t>
            </a:r>
            <a:r>
              <a:rPr lang="sr-Latn-RS" sz="2000" dirty="0">
                <a:cs typeface="Calibri"/>
              </a:rPr>
              <a:t> na </a:t>
            </a:r>
            <a:r>
              <a:rPr lang="sr-Latn-RS" sz="2000" dirty="0" err="1">
                <a:cs typeface="Calibri"/>
              </a:rPr>
              <a:t>Siciliji.Jeedan</a:t>
            </a:r>
            <a:r>
              <a:rPr lang="sr-Latn-RS" sz="2000" dirty="0">
                <a:cs typeface="Calibri"/>
              </a:rPr>
              <a:t> je od najvećih naučnika do danas.</a:t>
            </a:r>
          </a:p>
          <a:p>
            <a:r>
              <a:rPr lang="sr-Latn-RS" sz="2000" dirty="0">
                <a:cs typeface="Calibri"/>
              </a:rPr>
              <a:t>Izračunao je </a:t>
            </a:r>
            <a:r>
              <a:rPr lang="sr-Latn-RS" sz="2000" dirty="0" err="1">
                <a:cs typeface="Calibri"/>
              </a:rPr>
              <a:t>vrijednost</a:t>
            </a:r>
            <a:r>
              <a:rPr lang="sr-Latn-RS" sz="2000" dirty="0">
                <a:cs typeface="Calibri"/>
              </a:rPr>
              <a:t> broja π,osmislio sistem </a:t>
            </a:r>
            <a:r>
              <a:rPr lang="sr-Latn-RS" sz="2000" dirty="0" err="1">
                <a:cs typeface="Calibri"/>
              </a:rPr>
              <a:t>stepenovanja.izračunavao</a:t>
            </a:r>
            <a:r>
              <a:rPr lang="sr-Latn-RS" sz="2000" dirty="0">
                <a:cs typeface="Calibri"/>
              </a:rPr>
              <a:t> je površinu </a:t>
            </a:r>
            <a:r>
              <a:rPr lang="sr-Latn-RS" sz="2000" dirty="0" err="1">
                <a:cs typeface="Calibri"/>
              </a:rPr>
              <a:t>kruga,zapreminu</a:t>
            </a:r>
            <a:r>
              <a:rPr lang="sr-Latn-RS" sz="2000" dirty="0">
                <a:cs typeface="Calibri"/>
              </a:rPr>
              <a:t> lopte i </a:t>
            </a:r>
            <a:r>
              <a:rPr lang="sr-Latn-RS" sz="2000" dirty="0" err="1">
                <a:cs typeface="Calibri"/>
              </a:rPr>
              <a:t>valjka,prethodnik</a:t>
            </a:r>
            <a:r>
              <a:rPr lang="sr-Latn-RS" sz="2000" dirty="0">
                <a:cs typeface="Calibri"/>
              </a:rPr>
              <a:t> je integralnog računa.</a:t>
            </a:r>
          </a:p>
          <a:p>
            <a:r>
              <a:rPr lang="sr-Latn-RS" sz="2000" dirty="0" err="1">
                <a:cs typeface="Calibri"/>
              </a:rPr>
              <a:t>Arhimedov</a:t>
            </a:r>
            <a:r>
              <a:rPr lang="sr-Latn-RS" sz="2000" dirty="0">
                <a:cs typeface="Calibri"/>
              </a:rPr>
              <a:t> zakon: </a:t>
            </a:r>
            <a:r>
              <a:rPr lang="sr-Latn-RS" sz="2000" dirty="0" err="1">
                <a:cs typeface="Calibri"/>
              </a:rPr>
              <a:t>Tijelo</a:t>
            </a:r>
            <a:r>
              <a:rPr lang="sr-Latn-RS" sz="2000" dirty="0">
                <a:cs typeface="Calibri"/>
              </a:rPr>
              <a:t> potopljeno u tečnost lakše je za koliko iznosi težina istisnute tečnosti</a:t>
            </a:r>
          </a:p>
          <a:p>
            <a:r>
              <a:rPr lang="sr-Latn-RS" sz="2000" dirty="0" err="1">
                <a:cs typeface="Calibri"/>
              </a:rPr>
              <a:t>Izumio</a:t>
            </a:r>
            <a:r>
              <a:rPr lang="sr-Latn-RS" sz="2000" dirty="0">
                <a:cs typeface="Calibri"/>
              </a:rPr>
              <a:t> je mnoge mašine</a:t>
            </a:r>
          </a:p>
          <a:p>
            <a:r>
              <a:rPr lang="sr-Latn-RS" sz="2000" dirty="0">
                <a:cs typeface="Calibri"/>
              </a:rPr>
              <a:t>Ubio ga je rimski vojnik</a:t>
            </a:r>
          </a:p>
          <a:p>
            <a:endParaRPr lang="sr-Latn-R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57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2">
            <a:extLst>
              <a:ext uri="{FF2B5EF4-FFF2-40B4-BE49-F238E27FC236}">
                <a16:creationId xmlns:a16="http://schemas.microsoft.com/office/drawing/2014/main" id="{7AD08420-1676-487B-9916-7025BD3D3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29" y="187828"/>
            <a:ext cx="2381250" cy="1476375"/>
          </a:xfrm>
          <a:prstGeom prst="rect">
            <a:avLst/>
          </a:prstGeom>
        </p:spPr>
      </p:pic>
      <p:pic>
        <p:nvPicPr>
          <p:cNvPr id="6" name="Slika 6" descr="Slika na kojoj se nalazi tekst&#10;&#10;Opis je automatski generisan">
            <a:extLst>
              <a:ext uri="{FF2B5EF4-FFF2-40B4-BE49-F238E27FC236}">
                <a16:creationId xmlns:a16="http://schemas.microsoft.com/office/drawing/2014/main" id="{501EF01D-8666-442B-90BD-544F8DCA9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616" y="2211220"/>
            <a:ext cx="2743200" cy="1651615"/>
          </a:xfrm>
          <a:prstGeom prst="rect">
            <a:avLst/>
          </a:prstGeom>
        </p:spPr>
      </p:pic>
      <p:pic>
        <p:nvPicPr>
          <p:cNvPr id="7" name="Slika 7">
            <a:extLst>
              <a:ext uri="{FF2B5EF4-FFF2-40B4-BE49-F238E27FC236}">
                <a16:creationId xmlns:a16="http://schemas.microsoft.com/office/drawing/2014/main" id="{93DBE051-6E48-4FD9-9ED3-15B9CBBA7C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2084" y="116375"/>
            <a:ext cx="2839528" cy="2923456"/>
          </a:xfrm>
          <a:prstGeom prst="rect">
            <a:avLst/>
          </a:prstGeom>
        </p:spPr>
      </p:pic>
      <p:pic>
        <p:nvPicPr>
          <p:cNvPr id="8" name="Slika 8" descr="Slika na kojoj se nalazi kućica za ptice, sedenje, sto, vrata&#10;&#10;Opis je automatski generisan">
            <a:extLst>
              <a:ext uri="{FF2B5EF4-FFF2-40B4-BE49-F238E27FC236}">
                <a16:creationId xmlns:a16="http://schemas.microsoft.com/office/drawing/2014/main" id="{09E03C51-D768-4994-9C76-73922B47CA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4130" y="4408486"/>
            <a:ext cx="2743200" cy="1543050"/>
          </a:xfrm>
          <a:prstGeom prst="rect">
            <a:avLst/>
          </a:prstGeom>
        </p:spPr>
      </p:pic>
      <p:pic>
        <p:nvPicPr>
          <p:cNvPr id="9" name="Slika 9">
            <a:extLst>
              <a:ext uri="{FF2B5EF4-FFF2-40B4-BE49-F238E27FC236}">
                <a16:creationId xmlns:a16="http://schemas.microsoft.com/office/drawing/2014/main" id="{F35E739C-FD7A-4881-8537-D05FA07CE0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8159" y="3225356"/>
            <a:ext cx="1524000" cy="2910840"/>
          </a:xfrm>
          <a:prstGeom prst="rect">
            <a:avLst/>
          </a:prstGeom>
        </p:spPr>
      </p:pic>
      <p:pic>
        <p:nvPicPr>
          <p:cNvPr id="10" name="Slika 10">
            <a:extLst>
              <a:ext uri="{FF2B5EF4-FFF2-40B4-BE49-F238E27FC236}">
                <a16:creationId xmlns:a16="http://schemas.microsoft.com/office/drawing/2014/main" id="{E4ECF35D-45CD-4584-9BF7-D048BEEE1E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6604" y="116140"/>
            <a:ext cx="3104648" cy="2482014"/>
          </a:xfrm>
          <a:prstGeom prst="rect">
            <a:avLst/>
          </a:prstGeom>
        </p:spPr>
      </p:pic>
      <p:pic>
        <p:nvPicPr>
          <p:cNvPr id="3" name="Slika 3">
            <a:extLst>
              <a:ext uri="{FF2B5EF4-FFF2-40B4-BE49-F238E27FC236}">
                <a16:creationId xmlns:a16="http://schemas.microsoft.com/office/drawing/2014/main" id="{3460497E-7342-4842-A052-8AF6AFCCB2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3495" y="3026541"/>
            <a:ext cx="3731074" cy="29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9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id="{719ED151-04D6-41CF-91D0-0F33255F54F6}"/>
              </a:ext>
            </a:extLst>
          </p:cNvPr>
          <p:cNvSpPr txBox="1"/>
          <p:nvPr/>
        </p:nvSpPr>
        <p:spPr>
          <a:xfrm>
            <a:off x="2078778" y="423679"/>
            <a:ext cx="1103893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 sz="2000" i="1" dirty="0">
                <a:cs typeface="Calibri"/>
              </a:rPr>
              <a:t>Navedi predmete koji koriste princip poluge</a:t>
            </a:r>
          </a:p>
          <a:p>
            <a:endParaRPr lang="sr-Latn-RS" sz="2000" i="1" dirty="0">
              <a:cs typeface="Calibri"/>
            </a:endParaRPr>
          </a:p>
          <a:p>
            <a:endParaRPr lang="sr-Latn-RS" sz="2000" i="1" dirty="0">
              <a:cs typeface="Calibri"/>
            </a:endParaRPr>
          </a:p>
          <a:p>
            <a:r>
              <a:rPr lang="sr-Latn-RS" sz="2000" i="1" dirty="0">
                <a:cs typeface="Calibri"/>
              </a:rPr>
              <a:t>POLUGA JE ČVRSTO TIJELO KOJE IMA OSLONAC OKO KOJEG SE MOŽE  ZAKRETATI</a:t>
            </a:r>
          </a:p>
        </p:txBody>
      </p:sp>
      <p:sp>
        <p:nvSpPr>
          <p:cNvPr id="3" name="Okvir za tekst 2">
            <a:extLst>
              <a:ext uri="{FF2B5EF4-FFF2-40B4-BE49-F238E27FC236}">
                <a16:creationId xmlns:a16="http://schemas.microsoft.com/office/drawing/2014/main" id="{D6CAA4AC-A8FF-412C-A0BC-52E7CBB0E2E7}"/>
              </a:ext>
            </a:extLst>
          </p:cNvPr>
          <p:cNvSpPr txBox="1"/>
          <p:nvPr/>
        </p:nvSpPr>
        <p:spPr>
          <a:xfrm>
            <a:off x="2179161" y="2512439"/>
            <a:ext cx="9482773" cy="30777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 sz="2000" dirty="0">
                <a:solidFill>
                  <a:srgbClr val="FF0000"/>
                </a:solidFill>
                <a:cs typeface="Calibri"/>
              </a:rPr>
              <a:t>Poluga je jednostavno oruđe pomoću kojeg manjom silom savladavamo veću silu.</a:t>
            </a:r>
            <a:endParaRPr lang="sr-Latn-RS" sz="2000" dirty="0"/>
          </a:p>
          <a:p>
            <a:r>
              <a:rPr lang="sr-Latn-RS" sz="2000" dirty="0">
                <a:solidFill>
                  <a:srgbClr val="FF0000"/>
                </a:solidFill>
                <a:cs typeface="Calibri"/>
              </a:rPr>
              <a:t>Poluga može biti jednostrana i dvostrana.</a:t>
            </a:r>
            <a:endParaRPr lang="sr-Latn-RS" sz="2000" dirty="0">
              <a:solidFill>
                <a:srgbClr val="000000"/>
              </a:solidFill>
              <a:cs typeface="Calibri"/>
            </a:endParaRPr>
          </a:p>
          <a:p>
            <a:r>
              <a:rPr lang="sr-Latn-RS" sz="2000" dirty="0">
                <a:solidFill>
                  <a:srgbClr val="FF0000"/>
                </a:solidFill>
                <a:cs typeface="Calibri"/>
              </a:rPr>
              <a:t>Kod jednostrane poluge sila i teret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djeluju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 sa iste strane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oslonca,ali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 su suprotnog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smjera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(otvarač za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boce,kvaka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 na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vratima,kariola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).</a:t>
            </a:r>
            <a:endParaRPr lang="sr-Latn-RS" sz="2000" dirty="0">
              <a:solidFill>
                <a:srgbClr val="000000"/>
              </a:solidFill>
              <a:cs typeface="Calibri"/>
            </a:endParaRPr>
          </a:p>
          <a:p>
            <a:r>
              <a:rPr lang="sr-Latn-RS" sz="2000" dirty="0">
                <a:solidFill>
                  <a:srgbClr val="FF0000"/>
                </a:solidFill>
                <a:cs typeface="Calibri"/>
              </a:rPr>
              <a:t>Kod dvostrane poluge oslonac je između tereta i sile koja ga podiže te oboje imaju isti 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smjer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(</a:t>
            </a:r>
            <a:r>
              <a:rPr lang="sr-Latn-RS" sz="2000" dirty="0" err="1">
                <a:solidFill>
                  <a:srgbClr val="FF0000"/>
                </a:solidFill>
                <a:cs typeface="Calibri"/>
              </a:rPr>
              <a:t>vaga,makaze,kliješta,klackalica</a:t>
            </a:r>
            <a:r>
              <a:rPr lang="sr-Latn-RS" sz="2000" dirty="0">
                <a:solidFill>
                  <a:srgbClr val="FF0000"/>
                </a:solidFill>
                <a:cs typeface="Calibri"/>
              </a:rPr>
              <a:t>)</a:t>
            </a:r>
            <a:endParaRPr lang="sr-Latn-RS" sz="2000" dirty="0">
              <a:cs typeface="Calibri"/>
            </a:endParaRPr>
          </a:p>
          <a:p>
            <a:endParaRPr lang="sr-Latn-RS">
              <a:solidFill>
                <a:srgbClr val="FF0000"/>
              </a:solidFill>
              <a:cs typeface="Calibri"/>
            </a:endParaRPr>
          </a:p>
          <a:p>
            <a:endParaRPr lang="sr-Latn-RS">
              <a:solidFill>
                <a:srgbClr val="FF0000"/>
              </a:solidFill>
              <a:cs typeface="Calibri"/>
            </a:endParaRPr>
          </a:p>
          <a:p>
            <a:endParaRPr lang="sr-Latn-RS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Okvir za tekst 3">
            <a:extLst>
              <a:ext uri="{FF2B5EF4-FFF2-40B4-BE49-F238E27FC236}">
                <a16:creationId xmlns:a16="http://schemas.microsoft.com/office/drawing/2014/main" id="{35871FCF-7895-476B-AC41-5A0648778893}"/>
              </a:ext>
            </a:extLst>
          </p:cNvPr>
          <p:cNvSpPr txBox="1"/>
          <p:nvPr/>
        </p:nvSpPr>
        <p:spPr>
          <a:xfrm>
            <a:off x="2180719" y="5185583"/>
            <a:ext cx="1056448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 sz="2000" dirty="0" err="1">
                <a:cs typeface="Calibri"/>
              </a:rPr>
              <a:t>Arhimedov</a:t>
            </a:r>
            <a:r>
              <a:rPr lang="sr-Latn-RS" sz="2000" dirty="0">
                <a:cs typeface="Calibri"/>
              </a:rPr>
              <a:t> zakon poluge se odnosi  na dvostranu polugu</a:t>
            </a:r>
          </a:p>
        </p:txBody>
      </p:sp>
      <p:sp>
        <p:nvSpPr>
          <p:cNvPr id="5" name="Okvir za tekst 4">
            <a:extLst>
              <a:ext uri="{FF2B5EF4-FFF2-40B4-BE49-F238E27FC236}">
                <a16:creationId xmlns:a16="http://schemas.microsoft.com/office/drawing/2014/main" id="{B9AA9D03-395B-41C0-9C80-94FCA1611676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sr-Latn-RS">
              <a:cs typeface="Calibri"/>
            </a:endParaRPr>
          </a:p>
        </p:txBody>
      </p:sp>
      <p:sp>
        <p:nvSpPr>
          <p:cNvPr id="9" name="Okvir za tekst 8">
            <a:extLst>
              <a:ext uri="{FF2B5EF4-FFF2-40B4-BE49-F238E27FC236}">
                <a16:creationId xmlns:a16="http://schemas.microsoft.com/office/drawing/2014/main" id="{3D2E08AA-827B-46F4-9397-0AB419311606}"/>
              </a:ext>
            </a:extLst>
          </p:cNvPr>
          <p:cNvSpPr txBox="1"/>
          <p:nvPr/>
        </p:nvSpPr>
        <p:spPr>
          <a:xfrm>
            <a:off x="5023629" y="4807969"/>
            <a:ext cx="58199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r-Latn-R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33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6" descr="Slika na kojoj se nalazi objekat, sat, monitor, ekran&#10;&#10;Opis je automatski generisan">
            <a:extLst>
              <a:ext uri="{FF2B5EF4-FFF2-40B4-BE49-F238E27FC236}">
                <a16:creationId xmlns:a16="http://schemas.microsoft.com/office/drawing/2014/main" id="{A39DA0AF-48A0-466C-86D9-C7D0D2DD5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62" y="1448661"/>
            <a:ext cx="4624116" cy="3427202"/>
          </a:xfrm>
          <a:prstGeom prst="rect">
            <a:avLst/>
          </a:prstGeom>
        </p:spPr>
      </p:pic>
      <p:sp>
        <p:nvSpPr>
          <p:cNvPr id="5" name="Okvir za tekst 4">
            <a:extLst>
              <a:ext uri="{FF2B5EF4-FFF2-40B4-BE49-F238E27FC236}">
                <a16:creationId xmlns:a16="http://schemas.microsoft.com/office/drawing/2014/main" id="{F028C910-E895-4406-956E-E5D3A053F9BF}"/>
              </a:ext>
            </a:extLst>
          </p:cNvPr>
          <p:cNvSpPr txBox="1"/>
          <p:nvPr/>
        </p:nvSpPr>
        <p:spPr>
          <a:xfrm>
            <a:off x="6677025" y="983592"/>
            <a:ext cx="58199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>
                <a:cs typeface="Calibri"/>
              </a:rPr>
              <a:t>F1 D1=F2D2</a:t>
            </a:r>
          </a:p>
        </p:txBody>
      </p:sp>
      <p:sp>
        <p:nvSpPr>
          <p:cNvPr id="7" name="Okvir za tekst 6">
            <a:extLst>
              <a:ext uri="{FF2B5EF4-FFF2-40B4-BE49-F238E27FC236}">
                <a16:creationId xmlns:a16="http://schemas.microsoft.com/office/drawing/2014/main" id="{9959A1DF-6E0B-488E-9AEC-72A3C574F4E4}"/>
              </a:ext>
            </a:extLst>
          </p:cNvPr>
          <p:cNvSpPr txBox="1"/>
          <p:nvPr/>
        </p:nvSpPr>
        <p:spPr>
          <a:xfrm>
            <a:off x="6562007" y="2234423"/>
            <a:ext cx="8824793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>
                <a:cs typeface="Calibri"/>
              </a:rPr>
              <a:t>F1/F2 =D2/D1</a:t>
            </a:r>
          </a:p>
        </p:txBody>
      </p:sp>
      <p:sp>
        <p:nvSpPr>
          <p:cNvPr id="9" name="Okvir za tekst 8">
            <a:extLst>
              <a:ext uri="{FF2B5EF4-FFF2-40B4-BE49-F238E27FC236}">
                <a16:creationId xmlns:a16="http://schemas.microsoft.com/office/drawing/2014/main" id="{89CF9AA8-F694-4389-BFE5-291D21D93F28}"/>
              </a:ext>
            </a:extLst>
          </p:cNvPr>
          <p:cNvSpPr txBox="1"/>
          <p:nvPr/>
        </p:nvSpPr>
        <p:spPr>
          <a:xfrm>
            <a:off x="6676126" y="4821447"/>
            <a:ext cx="272882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>
                <a:cs typeface="Calibri"/>
              </a:rPr>
              <a:t>Veličine čiji je proizvod konstanta su obrnuto proporcionalne</a:t>
            </a:r>
          </a:p>
        </p:txBody>
      </p:sp>
    </p:spTree>
    <p:extLst>
      <p:ext uri="{BB962C8B-B14F-4D97-AF65-F5344CB8AC3E}">
        <p14:creationId xmlns:p14="http://schemas.microsoft.com/office/powerpoint/2010/main" val="70346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id="{5F391E25-DFE9-48E3-BBEC-548AF1156CBA}"/>
              </a:ext>
            </a:extLst>
          </p:cNvPr>
          <p:cNvSpPr txBox="1"/>
          <p:nvPr/>
        </p:nvSpPr>
        <p:spPr>
          <a:xfrm>
            <a:off x="770627" y="511834"/>
            <a:ext cx="66969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r-Latn-RS">
                <a:cs typeface="Calibri"/>
              </a:rPr>
              <a:t>.</a:t>
            </a:r>
          </a:p>
        </p:txBody>
      </p:sp>
      <p:pic>
        <p:nvPicPr>
          <p:cNvPr id="3" name="Slika 3" descr="Slika na kojoj se nalazi crtež, sat&#10;&#10;Opis je automatski generisan">
            <a:extLst>
              <a:ext uri="{FF2B5EF4-FFF2-40B4-BE49-F238E27FC236}">
                <a16:creationId xmlns:a16="http://schemas.microsoft.com/office/drawing/2014/main" id="{55F4CBB7-3877-4347-A487-09831EFF4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888" y="152697"/>
            <a:ext cx="4256156" cy="2473603"/>
          </a:xfrm>
          <a:prstGeom prst="rect">
            <a:avLst/>
          </a:prstGeom>
        </p:spPr>
      </p:pic>
      <p:sp>
        <p:nvSpPr>
          <p:cNvPr id="4" name="Okvir za tekst 3">
            <a:extLst>
              <a:ext uri="{FF2B5EF4-FFF2-40B4-BE49-F238E27FC236}">
                <a16:creationId xmlns:a16="http://schemas.microsoft.com/office/drawing/2014/main" id="{D88758D6-665D-4F85-94EB-F9A445A7C191}"/>
              </a:ext>
            </a:extLst>
          </p:cNvPr>
          <p:cNvSpPr txBox="1"/>
          <p:nvPr/>
        </p:nvSpPr>
        <p:spPr>
          <a:xfrm>
            <a:off x="1325718" y="2665938"/>
            <a:ext cx="1101018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>
                <a:cs typeface="Calibri"/>
              </a:rPr>
              <a:t>1.Na jednoj strani klackalice </a:t>
            </a:r>
            <a:r>
              <a:rPr lang="sr-Latn-RS" err="1">
                <a:cs typeface="Calibri"/>
              </a:rPr>
              <a:t>sjedi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djevojčica</a:t>
            </a:r>
            <a:r>
              <a:rPr lang="sr-Latn-RS">
                <a:cs typeface="Calibri"/>
              </a:rPr>
              <a:t> težine240N na 2m </a:t>
            </a:r>
            <a:r>
              <a:rPr lang="sr-Latn-RS" err="1">
                <a:cs typeface="Calibri"/>
              </a:rPr>
              <a:t>udaljenostiod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oslonca.Gdje</a:t>
            </a:r>
            <a:r>
              <a:rPr lang="sr-Latn-RS">
                <a:cs typeface="Calibri"/>
              </a:rPr>
              <a:t> na drugoj strani klackalice treba </a:t>
            </a:r>
            <a:r>
              <a:rPr lang="sr-Latn-RS" err="1">
                <a:cs typeface="Calibri"/>
              </a:rPr>
              <a:t>sjesti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dječak</a:t>
            </a:r>
            <a:r>
              <a:rPr lang="sr-Latn-RS">
                <a:cs typeface="Calibri"/>
              </a:rPr>
              <a:t> težine 400N da bi se postigla ravnoteža na klackalici?</a:t>
            </a:r>
          </a:p>
        </p:txBody>
      </p:sp>
      <p:sp>
        <p:nvSpPr>
          <p:cNvPr id="5" name="Okvir za tekst 4">
            <a:extLst>
              <a:ext uri="{FF2B5EF4-FFF2-40B4-BE49-F238E27FC236}">
                <a16:creationId xmlns:a16="http://schemas.microsoft.com/office/drawing/2014/main" id="{D306A2C3-7408-4859-BE24-1044A445AC0F}"/>
              </a:ext>
            </a:extLst>
          </p:cNvPr>
          <p:cNvSpPr txBox="1"/>
          <p:nvPr/>
        </p:nvSpPr>
        <p:spPr>
          <a:xfrm>
            <a:off x="1390039" y="3535391"/>
            <a:ext cx="1072596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Latn-RS">
                <a:cs typeface="Calibri"/>
              </a:rPr>
              <a:t>2.Na jednom kraju poluge dužine 0,50m </a:t>
            </a:r>
            <a:r>
              <a:rPr lang="sr-Latn-RS" err="1">
                <a:cs typeface="Calibri"/>
              </a:rPr>
              <a:t>tijelo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pritiskasilom</a:t>
            </a:r>
            <a:r>
              <a:rPr lang="sr-Latn-RS">
                <a:cs typeface="Calibri"/>
              </a:rPr>
              <a:t> od 10N.Na drugom kraju na udaljenosti od 0,20m nalazi se drugo </a:t>
            </a:r>
            <a:r>
              <a:rPr lang="sr-Latn-RS" err="1">
                <a:cs typeface="Calibri"/>
              </a:rPr>
              <a:t>tijelo.Kojom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silomto</a:t>
            </a:r>
            <a:r>
              <a:rPr lang="sr-Latn-RS">
                <a:cs typeface="Calibri"/>
              </a:rPr>
              <a:t> </a:t>
            </a:r>
            <a:r>
              <a:rPr lang="sr-Latn-RS" err="1">
                <a:cs typeface="Calibri"/>
              </a:rPr>
              <a:t>tijelo</a:t>
            </a:r>
            <a:r>
              <a:rPr lang="sr-Latn-RS">
                <a:cs typeface="Calibri"/>
              </a:rPr>
              <a:t> treba da </a:t>
            </a:r>
            <a:r>
              <a:rPr lang="sr-Latn-RS" err="1">
                <a:cs typeface="Calibri"/>
              </a:rPr>
              <a:t>djeluje</a:t>
            </a:r>
            <a:r>
              <a:rPr lang="sr-Latn-RS">
                <a:cs typeface="Calibri"/>
              </a:rPr>
              <a:t> da bi poluga bila u ravnoteži?</a:t>
            </a:r>
          </a:p>
        </p:txBody>
      </p:sp>
    </p:spTree>
    <p:extLst>
      <p:ext uri="{BB962C8B-B14F-4D97-AF65-F5344CB8AC3E}">
        <p14:creationId xmlns:p14="http://schemas.microsoft.com/office/powerpoint/2010/main" val="39579366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5973327D0D7840930ADEDDA5B9FE34" ma:contentTypeVersion="7" ma:contentTypeDescription="Create a new document." ma:contentTypeScope="" ma:versionID="e1ae7d5b6de4dcc5269747516322774f">
  <xsd:schema xmlns:xsd="http://www.w3.org/2001/XMLSchema" xmlns:xs="http://www.w3.org/2001/XMLSchema" xmlns:p="http://schemas.microsoft.com/office/2006/metadata/properties" xmlns:ns2="6933319b-8102-4142-88de-c52522ae238e" targetNamespace="http://schemas.microsoft.com/office/2006/metadata/properties" ma:root="true" ma:fieldsID="193406aaa301e3dbb0f5b1bfe03f792c" ns2:_="">
    <xsd:import namespace="6933319b-8102-4142-88de-c52522ae23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33319b-8102-4142-88de-c52522ae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0981BB-4ED2-477F-822E-91E05104ECB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60B6E5-53E9-48EC-91DB-7565A4CAE0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8F833B-A407-4FE9-919E-B62637F0CC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33319b-8102-4142-88de-c52522ae23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Primjena obrnute proporcije na Arhimedov zakon poluge</vt:lpstr>
      <vt:lpstr>Arhimed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revision>61</cp:revision>
  <dcterms:created xsi:type="dcterms:W3CDTF">2021-01-24T14:48:18Z</dcterms:created>
  <dcterms:modified xsi:type="dcterms:W3CDTF">2021-04-29T19:45:46Z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0x010100AD5973327D0D7840930ADEDDA5B9FE34</vt:lpwstr>
  </property>
</Properties>
</file>