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367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705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90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96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8329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79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772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72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847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46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30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39FFEE2-507F-4958-A08E-0B6A462E8420}" type="datetimeFigureOut">
              <a:rPr lang="en-US" smtClean="0"/>
              <a:pPr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C7D9C9D-D175-43E1-998D-8EF23F14C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39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17253-828C-49AA-ADC2-B7A6BF61D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980849"/>
            <a:ext cx="9966960" cy="29260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MASLINA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BFB0004-7EAB-4797-B96F-C244B020DE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ULNIKOVI</a:t>
            </a:r>
            <a:r>
              <a:rPr lang="sr-Latn-ME" dirty="0">
                <a:solidFill>
                  <a:schemeClr val="tx1"/>
                </a:solidFill>
              </a:rPr>
              <a:t>Ć SVETLANA III-2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lnikovic\Desktop\olive-tree-black-white-drawing-isolated-olive-tree-drawing-114489579.jpg"/>
          <p:cNvPicPr>
            <a:picLocks noChangeAspect="1" noChangeArrowheads="1"/>
          </p:cNvPicPr>
          <p:nvPr/>
        </p:nvPicPr>
        <p:blipFill>
          <a:blip r:embed="rId2"/>
          <a:srcRect r="7778"/>
          <a:stretch>
            <a:fillRect/>
          </a:stretch>
        </p:blipFill>
        <p:spPr bwMode="auto">
          <a:xfrm>
            <a:off x="416243" y="1805305"/>
            <a:ext cx="3241357" cy="3962400"/>
          </a:xfrm>
          <a:prstGeom prst="rect">
            <a:avLst/>
          </a:prstGeom>
          <a:noFill/>
        </p:spPr>
      </p:pic>
      <p:pic>
        <p:nvPicPr>
          <p:cNvPr id="1028" name="Picture 4" descr="C:\Users\Ulnikovic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4006" y="728308"/>
            <a:ext cx="3390314" cy="4744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1634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8363331-CFEF-4EAD-9056-548026B29253}"/>
              </a:ext>
            </a:extLst>
          </p:cNvPr>
          <p:cNvSpPr txBox="1"/>
          <p:nvPr/>
        </p:nvSpPr>
        <p:spPr>
          <a:xfrm>
            <a:off x="436880" y="558800"/>
            <a:ext cx="10881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Maslina</a:t>
            </a:r>
            <a:r>
              <a:rPr lang="en-US" sz="2400" b="1" dirty="0">
                <a:solidFill>
                  <a:srgbClr val="C00000"/>
                </a:solidFill>
              </a:rPr>
              <a:t> je </a:t>
            </a:r>
            <a:r>
              <a:rPr lang="en-US" sz="2400" b="1" dirty="0" err="1">
                <a:solidFill>
                  <a:srgbClr val="C00000"/>
                </a:solidFill>
              </a:rPr>
              <a:t>zimzelena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biljka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koja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može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dostići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visinu</a:t>
            </a:r>
            <a:r>
              <a:rPr lang="en-US" sz="2400" b="1" dirty="0">
                <a:solidFill>
                  <a:srgbClr val="C00000"/>
                </a:solidFill>
              </a:rPr>
              <a:t> 3 – 13 m. </a:t>
            </a:r>
            <a:r>
              <a:rPr lang="en-US" sz="2400" b="1" dirty="0" err="1">
                <a:solidFill>
                  <a:srgbClr val="C00000"/>
                </a:solidFill>
              </a:rPr>
              <a:t>Najveći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svetski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proizvođač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maslina</a:t>
            </a:r>
            <a:r>
              <a:rPr lang="en-US" sz="2400" b="1" dirty="0">
                <a:solidFill>
                  <a:srgbClr val="C00000"/>
                </a:solidFill>
              </a:rPr>
              <a:t> je </a:t>
            </a:r>
            <a:r>
              <a:rPr lang="en-US" sz="2400" b="1" dirty="0" err="1">
                <a:solidFill>
                  <a:srgbClr val="C00000"/>
                </a:solidFill>
              </a:rPr>
              <a:t>Španija</a:t>
            </a:r>
            <a:r>
              <a:rPr lang="en-US" sz="2400" b="1" dirty="0">
                <a:solidFill>
                  <a:srgbClr val="C00000"/>
                </a:solidFill>
              </a:rPr>
              <a:t>, a </a:t>
            </a:r>
            <a:r>
              <a:rPr lang="en-US" sz="2400" b="1" dirty="0" err="1">
                <a:solidFill>
                  <a:srgbClr val="C00000"/>
                </a:solidFill>
              </a:rPr>
              <a:t>sledi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Italija</a:t>
            </a:r>
            <a:r>
              <a:rPr lang="en-US" sz="2400" b="1" dirty="0">
                <a:solidFill>
                  <a:srgbClr val="C00000"/>
                </a:solidFill>
              </a:rPr>
              <a:t>. </a:t>
            </a:r>
            <a:r>
              <a:rPr lang="en-US" sz="2400" b="1" dirty="0" err="1">
                <a:solidFill>
                  <a:srgbClr val="C00000"/>
                </a:solidFill>
              </a:rPr>
              <a:t>Jedno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stablo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masline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može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dati</a:t>
            </a:r>
            <a:r>
              <a:rPr lang="en-US" sz="2400" b="1" dirty="0">
                <a:solidFill>
                  <a:srgbClr val="C00000"/>
                </a:solidFill>
              </a:rPr>
              <a:t> 15 – 40 kg </a:t>
            </a:r>
            <a:r>
              <a:rPr lang="en-US" sz="2400" b="1" dirty="0" err="1">
                <a:solidFill>
                  <a:srgbClr val="C00000"/>
                </a:solidFill>
              </a:rPr>
              <a:t>maslina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sz="2400" b="1" dirty="0" err="1">
                <a:solidFill>
                  <a:srgbClr val="C00000"/>
                </a:solidFill>
              </a:rPr>
              <a:t>što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odgovara</a:t>
            </a:r>
            <a:r>
              <a:rPr lang="en-US" sz="2400" b="1" dirty="0">
                <a:solidFill>
                  <a:srgbClr val="C00000"/>
                </a:solidFill>
              </a:rPr>
              <a:t> 3 – 8 kg </a:t>
            </a:r>
            <a:r>
              <a:rPr lang="en-US" sz="2400" b="1" dirty="0" err="1">
                <a:solidFill>
                  <a:srgbClr val="C00000"/>
                </a:solidFill>
              </a:rPr>
              <a:t>ulja</a:t>
            </a:r>
            <a:r>
              <a:rPr lang="en-US" sz="2400" b="1" dirty="0">
                <a:solidFill>
                  <a:srgbClr val="C00000"/>
                </a:solidFill>
              </a:rPr>
              <a:t>.</a:t>
            </a:r>
          </a:p>
          <a:p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b="1" dirty="0" err="1">
                <a:solidFill>
                  <a:srgbClr val="C00000"/>
                </a:solidFill>
              </a:rPr>
              <a:t>Masline</a:t>
            </a:r>
            <a:r>
              <a:rPr lang="en-US" sz="2400" b="1" dirty="0">
                <a:solidFill>
                  <a:srgbClr val="C00000"/>
                </a:solidFill>
              </a:rPr>
              <a:t> se ne </a:t>
            </a:r>
            <a:r>
              <a:rPr lang="en-US" sz="2400" b="1" dirty="0" err="1">
                <a:solidFill>
                  <a:srgbClr val="C00000"/>
                </a:solidFill>
              </a:rPr>
              <a:t>koriste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samo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kako</a:t>
            </a:r>
            <a:r>
              <a:rPr lang="en-US" sz="2400" b="1" dirty="0">
                <a:solidFill>
                  <a:srgbClr val="C00000"/>
                </a:solidFill>
              </a:rPr>
              <a:t> bi se </a:t>
            </a:r>
            <a:r>
              <a:rPr lang="en-US" sz="2400" b="1" dirty="0" err="1">
                <a:solidFill>
                  <a:srgbClr val="C00000"/>
                </a:solidFill>
              </a:rPr>
              <a:t>iz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njenih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plodova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moglo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proizvesti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maslinovo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ulje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već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postoji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puno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sorti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koje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su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namenjene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konzumaciji</a:t>
            </a:r>
            <a:r>
              <a:rPr lang="en-US" sz="2400" b="1" dirty="0">
                <a:solidFill>
                  <a:srgbClr val="C00000"/>
                </a:solidFill>
              </a:rPr>
              <a:t>. Za </a:t>
            </a:r>
            <a:r>
              <a:rPr lang="en-US" sz="2400" b="1" dirty="0" err="1">
                <a:solidFill>
                  <a:srgbClr val="C00000"/>
                </a:solidFill>
              </a:rPr>
              <a:t>konzerviranje</a:t>
            </a:r>
            <a:r>
              <a:rPr lang="en-US" sz="2400" b="1" dirty="0">
                <a:solidFill>
                  <a:srgbClr val="C00000"/>
                </a:solidFill>
              </a:rPr>
              <a:t> se </a:t>
            </a:r>
            <a:r>
              <a:rPr lang="en-US" sz="2400" b="1" dirty="0" err="1">
                <a:solidFill>
                  <a:srgbClr val="C00000"/>
                </a:solidFill>
              </a:rPr>
              <a:t>koriste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samo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zdravi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mesnati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plodovi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kao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oni</a:t>
            </a:r>
            <a:r>
              <a:rPr lang="en-US" sz="2400" b="1" dirty="0">
                <a:solidFill>
                  <a:srgbClr val="C00000"/>
                </a:solidFill>
              </a:rPr>
              <a:t> koji </a:t>
            </a:r>
            <a:r>
              <a:rPr lang="en-US" sz="2400" b="1" dirty="0" err="1">
                <a:solidFill>
                  <a:srgbClr val="C00000"/>
                </a:solidFill>
              </a:rPr>
              <a:t>nisu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oštečeni</a:t>
            </a:r>
            <a:r>
              <a:rPr lang="en-US" sz="2400" b="1" dirty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2419DE6-109F-457B-A6A4-31364E2D7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0930" y="333121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47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03CFDE-9E39-4525-AC8F-F79A24605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06" y="583027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pl-PL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pl-PL" b="1" i="0" dirty="0">
                <a:solidFill>
                  <a:srgbClr val="212529"/>
                </a:solidFill>
                <a:effectLst/>
                <a:latin typeface="-apple-system"/>
              </a:rPr>
            </a:br>
            <a:r>
              <a:rPr lang="pl-PL" b="1" i="0" dirty="0">
                <a:solidFill>
                  <a:schemeClr val="accent3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i="0" dirty="0" err="1">
                <a:solidFill>
                  <a:schemeClr val="accent3">
                    <a:lumMod val="75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67C4E8-96E2-4700-A62B-8C7954288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7" y="2377440"/>
            <a:ext cx="9861843" cy="3759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Niska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je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najznačajniji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činilac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koji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ograničava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područje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gajenja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Zato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se </a:t>
            </a:r>
            <a:r>
              <a:rPr lang="sr-Latn-ME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gaji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samo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u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primorskim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krajevima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Srednja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godišnja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u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zoni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gajenja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kreće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se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oko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15 - 20 °C.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Apsolutna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maksimalna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može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biti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do 40 °C bez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štetnih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posledica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maslinu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ako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je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stablo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dobro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obezbeđeno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vodom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Minimalna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niža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od -7 °C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može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prouzrokovati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ozbiljne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štete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ako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zahlađenje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traje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duže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od 8 - 10 dana. U </a:t>
            </a:r>
            <a:r>
              <a:rPr lang="en-US" sz="2800" b="1" i="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praksi</a:t>
            </a:r>
            <a:r>
              <a:rPr lang="en-US" sz="2800" b="1" i="0" dirty="0" smtClean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se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preporučuje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da se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maslina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ne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širi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područja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gde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temperatura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uobičajeno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pada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niže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od -4 do -5 °C.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Budući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da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maslina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cveta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nešto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kasnije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,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slabiji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rani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prolećni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mrazevi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nisu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tako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opasni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kao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800" b="1" i="0" dirty="0" err="1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druge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800" b="1" i="0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kulture</a:t>
            </a:r>
            <a:r>
              <a:rPr lang="en-US" sz="2800" b="1" i="0" dirty="0">
                <a:solidFill>
                  <a:schemeClr val="accent5">
                    <a:lumMod val="50000"/>
                  </a:schemeClr>
                </a:solidFill>
                <a:effectLst/>
                <a:latin typeface="-apple-system"/>
              </a:rPr>
              <a:t>.</a:t>
            </a:r>
          </a:p>
          <a:p>
            <a:endParaRPr lang="en-US" dirty="0"/>
          </a:p>
        </p:txBody>
      </p:sp>
      <p:pic>
        <p:nvPicPr>
          <p:cNvPr id="2050" name="Picture 2" descr="C:\Users\Ulnikovic\Desktop\ad931a02ccde71c1e3e67bbb2a2f375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5895" y="168812"/>
            <a:ext cx="3024554" cy="21101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8488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02E2B-C11A-4B19-B967-5CB5DA3BB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5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br>
              <a:rPr lang="sr-Latn-ME" sz="5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5300" b="1" i="0" dirty="0" err="1" smtClean="0">
                <a:solidFill>
                  <a:srgbClr val="002060"/>
                </a:solidFill>
                <a:effectLst/>
                <a:latin typeface="-apple-system"/>
              </a:rPr>
              <a:t>Voda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</a:b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74B293-5F33-4A85-A250-26631E435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0" dirty="0" err="1" smtClean="0">
                <a:solidFill>
                  <a:srgbClr val="002060"/>
                </a:solidFill>
                <a:effectLst/>
                <a:latin typeface="-apple-system"/>
              </a:rPr>
              <a:t>Maslina</a:t>
            </a:r>
            <a:r>
              <a:rPr lang="en-US" b="1" i="0" dirty="0" smtClean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je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vrlo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otporna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prema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suši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To je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tačno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samo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kad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se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računa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skromnim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prinosima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neredovitim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rađanjem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Masline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se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gotovo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isključivo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gaje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bez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navodnjavanja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, pa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tokom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dugih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sušnih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leta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maslina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zavisi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isključivo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od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rezervi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vode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u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zemljištu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Budući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da je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kritično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razdoblje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masline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prema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vlazi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avgust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septembar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,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kad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plod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intenzivno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raste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,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zemljište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sposobno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da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očuva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vlagu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za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kao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letnje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mesece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omogućuje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bolji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rod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u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sušnim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godinama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Moguće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padavine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u ta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dva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meseca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mogu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značajno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uticati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na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prinose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Za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stabilne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visoke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prinose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,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uglavnom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stonih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sorti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,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navodnjavanje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je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preko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potrebno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Uobičajeno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se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smatra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kako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su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vodni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režimi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u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rasponu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300 – 500 mm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kiše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godišnje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dovoljni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za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njen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dobar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rast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i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 </a:t>
            </a:r>
            <a:r>
              <a:rPr lang="en-US" b="1" i="0" dirty="0" err="1">
                <a:solidFill>
                  <a:srgbClr val="002060"/>
                </a:solidFill>
                <a:effectLst/>
                <a:latin typeface="-apple-system"/>
              </a:rPr>
              <a:t>razvoj</a:t>
            </a:r>
            <a:r>
              <a:rPr lang="en-US" b="1" i="0" dirty="0">
                <a:solidFill>
                  <a:srgbClr val="002060"/>
                </a:solidFill>
                <a:effectLst/>
                <a:latin typeface="-apple-system"/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3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F9CC8-1475-4A02-9A7A-6E47A0C1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ME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Zemljište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</a:b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28490E-110F-4B9F-8E03-3362424B0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Zemljište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mora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biti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rastresito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da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brzo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može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primiti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vodu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od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obilne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kiše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mora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biti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duboko</a:t>
            </a:r>
            <a:r>
              <a:rPr lang="en-US" sz="2400" b="1" i="0" dirty="0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kao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imati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dobar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kapacitet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vodu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da u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sebi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može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zadržati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što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više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od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primljene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vode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Ulnikovic\Desktop\olive-tree-black-white-drawing-isolated-olive-tree-drawing-114489579.jpg"/>
          <p:cNvPicPr>
            <a:picLocks noChangeAspect="1" noChangeArrowheads="1"/>
          </p:cNvPicPr>
          <p:nvPr/>
        </p:nvPicPr>
        <p:blipFill>
          <a:blip r:embed="rId2"/>
          <a:srcRect t="1953" r="10055"/>
          <a:stretch>
            <a:fillRect/>
          </a:stretch>
        </p:blipFill>
        <p:spPr bwMode="auto">
          <a:xfrm>
            <a:off x="2116138" y="3108960"/>
            <a:ext cx="3271788" cy="3530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1040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33B3E-1B92-41B6-A942-0143F662F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M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Berba</a:t>
            </a:r>
            <a: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  <a:t/>
            </a:r>
            <a:br>
              <a:rPr lang="en-US" b="1" i="0" dirty="0">
                <a:solidFill>
                  <a:srgbClr val="212529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09BAAD-FA7C-4F02-BF2B-9C64E0527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jelo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beru</a:t>
            </a:r>
            <a:r>
              <a:rPr lang="en-US" sz="2400" b="1" i="0" dirty="0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se u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jesen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kada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još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nedozrele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ručno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jedna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osoba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može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ubrati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10 – 20 kg za sat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vremena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Crne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jelo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u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punoj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zrelosti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One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koje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ne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iskoriste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sveže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mogu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biti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odvojene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proizvodnju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ulja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U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novembru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decembru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obavlja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berba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za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proizvodnju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ulja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Plodovi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s grana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mogu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brati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pomoću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neke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vrste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češljeva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koji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mogu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biti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pokretani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mehanički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padaju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u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meže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prethodno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prostrte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na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zemljište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ispod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Grane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mogu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udarati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dužim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ili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kraćim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palicama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upotrebljavaju</a:t>
            </a:r>
            <a:r>
              <a:rPr lang="en-US" sz="2400" b="1" i="0" dirty="0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se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mašine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koji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imaju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pokretne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delove</a:t>
            </a:r>
            <a:r>
              <a:rPr lang="sr-Latn-ME" sz="2400" b="1" dirty="0" smtClean="0">
                <a:solidFill>
                  <a:schemeClr val="accent3">
                    <a:lumMod val="50000"/>
                  </a:schemeClr>
                </a:solidFill>
                <a:latin typeface="-apple-system"/>
              </a:rPr>
              <a:t>.</a:t>
            </a:r>
            <a:r>
              <a:rPr lang="en-US" sz="2400" b="1" i="0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Masline</a:t>
            </a:r>
            <a:r>
              <a:rPr lang="en-US" sz="2400" b="1" i="0" dirty="0" smtClean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spontano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opadaju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s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drveta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završavaju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na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mrežama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,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koje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ostaju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prostrte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ispod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biljke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čitav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 period </a:t>
            </a:r>
            <a:r>
              <a:rPr lang="en-US" sz="2400" b="1" i="0" dirty="0" err="1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berbe</a:t>
            </a:r>
            <a:r>
              <a:rPr lang="en-US" sz="2400" b="1" i="0" dirty="0">
                <a:solidFill>
                  <a:schemeClr val="accent3">
                    <a:lumMod val="50000"/>
                  </a:schemeClr>
                </a:solidFill>
                <a:effectLst/>
                <a:latin typeface="-apple-system"/>
              </a:rPr>
              <a:t>. </a:t>
            </a:r>
            <a:r>
              <a:rPr lang="en-US" sz="2400" b="1" i="0" dirty="0">
                <a:solidFill>
                  <a:schemeClr val="accent3"/>
                </a:solidFill>
                <a:effectLst/>
                <a:latin typeface="-apple-system"/>
              </a:rPr>
              <a:t> </a:t>
            </a:r>
            <a:endParaRPr lang="en-US" sz="2400" b="1" dirty="0">
              <a:solidFill>
                <a:schemeClr val="accent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6B2DF6A-31DB-40EB-938D-9480261D3B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65441" y="338328"/>
            <a:ext cx="3901440" cy="153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206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sr-Latn-ME" sz="2800" b="1" dirty="0" smtClean="0"/>
              <a:t/>
            </a:r>
            <a:br>
              <a:rPr lang="sr-Latn-ME" sz="2800" b="1" dirty="0" smtClean="0"/>
            </a:br>
            <a:r>
              <a:rPr lang="vi-VN" sz="2800" b="1" dirty="0" smtClean="0">
                <a:solidFill>
                  <a:schemeClr val="tx1"/>
                </a:solidFill>
              </a:rPr>
              <a:t>Da </a:t>
            </a:r>
            <a:r>
              <a:rPr lang="vi-VN" sz="2800" b="1" dirty="0" smtClean="0">
                <a:solidFill>
                  <a:schemeClr val="tx1"/>
                </a:solidFill>
              </a:rPr>
              <a:t>li ste znali?</a:t>
            </a:r>
            <a:br>
              <a:rPr lang="vi-VN" sz="2800" b="1" dirty="0" smtClean="0">
                <a:solidFill>
                  <a:schemeClr val="tx1"/>
                </a:solidFill>
              </a:rPr>
            </a:br>
            <a:r>
              <a:rPr lang="sr-Latn-ME" sz="2800" b="1" dirty="0" smtClean="0">
                <a:solidFill>
                  <a:schemeClr val="tx1"/>
                </a:solidFill>
              </a:rPr>
              <a:t>B</a:t>
            </a:r>
            <a:r>
              <a:rPr lang="vi-VN" sz="2800" dirty="0" smtClean="0">
                <a:solidFill>
                  <a:schemeClr val="tx1"/>
                </a:solidFill>
              </a:rPr>
              <a:t>otaničari </a:t>
            </a:r>
            <a:r>
              <a:rPr lang="vi-VN" sz="2800" dirty="0" smtClean="0">
                <a:solidFill>
                  <a:schemeClr val="tx1"/>
                </a:solidFill>
              </a:rPr>
              <a:t>potvrđuju da maslina živi između trista i šesto godina. Mnoge (kao ona u Baru) imaju i više od hiljadu godina.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M</a:t>
            </a:r>
            <a:r>
              <a:rPr lang="vi-VN" sz="2800" dirty="0" smtClean="0">
                <a:solidFill>
                  <a:schemeClr val="tx1"/>
                </a:solidFill>
              </a:rPr>
              <a:t>aslinovo </a:t>
            </a:r>
            <a:r>
              <a:rPr lang="vi-VN" sz="2800" dirty="0" smtClean="0">
                <a:solidFill>
                  <a:schemeClr val="tx1"/>
                </a:solidFill>
              </a:rPr>
              <a:t>drvo je zimzeleno.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M</a:t>
            </a:r>
            <a:r>
              <a:rPr lang="vi-VN" sz="2800" dirty="0" smtClean="0">
                <a:solidFill>
                  <a:schemeClr val="tx1"/>
                </a:solidFill>
              </a:rPr>
              <a:t>aslina </a:t>
            </a:r>
            <a:r>
              <a:rPr lang="vi-VN" sz="2800" dirty="0" smtClean="0">
                <a:solidFill>
                  <a:schemeClr val="tx1"/>
                </a:solidFill>
              </a:rPr>
              <a:t>ne daje plodove pre starosti od pet do osam godina, a puni razvoj dostiže za dvadeset godina.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Z</a:t>
            </a:r>
            <a:r>
              <a:rPr lang="vi-VN" sz="2800" dirty="0" smtClean="0">
                <a:solidFill>
                  <a:schemeClr val="tx1"/>
                </a:solidFill>
              </a:rPr>
              <a:t>relost </a:t>
            </a:r>
            <a:r>
              <a:rPr lang="vi-VN" sz="2800" dirty="0" smtClean="0">
                <a:solidFill>
                  <a:schemeClr val="tx1"/>
                </a:solidFill>
              </a:rPr>
              <a:t>i punu produktivnost postiže između 35 i 150 godina 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O</a:t>
            </a:r>
            <a:r>
              <a:rPr lang="vi-VN" sz="2800" dirty="0" smtClean="0">
                <a:solidFill>
                  <a:schemeClr val="tx1"/>
                </a:solidFill>
              </a:rPr>
              <a:t>d </a:t>
            </a:r>
            <a:r>
              <a:rPr lang="vi-VN" sz="2800" dirty="0" smtClean="0">
                <a:solidFill>
                  <a:schemeClr val="tx1"/>
                </a:solidFill>
              </a:rPr>
              <a:t>svake masline se dobija u proseku 4 litra ulja godišnje.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I</a:t>
            </a:r>
            <a:r>
              <a:rPr lang="vi-VN" sz="2800" dirty="0" smtClean="0">
                <a:solidFill>
                  <a:schemeClr val="tx1"/>
                </a:solidFill>
              </a:rPr>
              <a:t>ma </a:t>
            </a:r>
            <a:r>
              <a:rPr lang="vi-VN" sz="2800" dirty="0" smtClean="0">
                <a:solidFill>
                  <a:schemeClr val="tx1"/>
                </a:solidFill>
              </a:rPr>
              <a:t>oko sedamdeset vrsta masline.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Z</a:t>
            </a:r>
            <a:r>
              <a:rPr lang="vi-VN" sz="2800" dirty="0" smtClean="0">
                <a:solidFill>
                  <a:schemeClr val="tx1"/>
                </a:solidFill>
              </a:rPr>
              <a:t>elene </a:t>
            </a:r>
            <a:r>
              <a:rPr lang="vi-VN" sz="2800" dirty="0" smtClean="0">
                <a:solidFill>
                  <a:schemeClr val="tx1"/>
                </a:solidFill>
              </a:rPr>
              <a:t>masline su u stvari nezrele, a crne su one koje su sazrele na drvetu.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U</a:t>
            </a:r>
            <a:r>
              <a:rPr lang="vi-VN" sz="2800" dirty="0" smtClean="0">
                <a:solidFill>
                  <a:schemeClr val="tx1"/>
                </a:solidFill>
              </a:rPr>
              <a:t> </a:t>
            </a:r>
            <a:r>
              <a:rPr lang="vi-VN" sz="2800" dirty="0" smtClean="0">
                <a:solidFill>
                  <a:schemeClr val="tx1"/>
                </a:solidFill>
              </a:rPr>
              <a:t>starom veku maslinovo ulje se koristilo za negu tela i lečenje rana.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sr-Latn-ME" sz="2800" dirty="0" smtClean="0">
                <a:solidFill>
                  <a:schemeClr val="tx1"/>
                </a:solidFill>
              </a:rPr>
              <a:t>S</a:t>
            </a:r>
            <a:r>
              <a:rPr lang="vi-VN" sz="2800" dirty="0" smtClean="0">
                <a:solidFill>
                  <a:schemeClr val="tx1"/>
                </a:solidFill>
              </a:rPr>
              <a:t>tari </a:t>
            </a:r>
            <a:r>
              <a:rPr lang="vi-VN" sz="2800" dirty="0" smtClean="0">
                <a:solidFill>
                  <a:schemeClr val="tx1"/>
                </a:solidFill>
              </a:rPr>
              <a:t>Egipćani su koristili maslinovo ulje da bi pomerali kamene blokove pri gradnji piramida.</a:t>
            </a:r>
            <a:endParaRPr lang="vi-V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124</TotalTime>
  <Words>510</Words>
  <Application>Microsoft Office PowerPoint</Application>
  <PresentationFormat>Custom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Basis</vt:lpstr>
      <vt:lpstr>MASLINA</vt:lpstr>
      <vt:lpstr>Slide 2</vt:lpstr>
      <vt:lpstr> *Temperatura </vt:lpstr>
      <vt:lpstr>                 *Voda  </vt:lpstr>
      <vt:lpstr> *Zemljište </vt:lpstr>
      <vt:lpstr> *Berba </vt:lpstr>
      <vt:lpstr>           Da li ste znali? Botaničari potvrđuju da maslina živi između trista i šesto godina. Mnoge (kao ona u Baru) imaju i više od hiljadu godina. Maslinovo drvo je zimzeleno. Maslina ne daje plodove pre starosti od pet do osam godina, a puni razvoj dostiže za dvadeset godina. Zrelost i punu produktivnost postiže između 35 i 150 godina . Od svake masline se dobija u proseku 4 litra ulja godišnje. Ima oko sedamdeset vrsta masline. Zelene masline su u stvari nezrele, a crne su one koje su sazrele na drvetu. U starom veku maslinovo ulje se koristilo za negu tela i lečenje rana. Stari Egipćani su koristili maslinovo ulje da bi pomerali kamene blokove pri gradnji piramida.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MASLINA</dc:title>
  <dc:creator>Ulniković Anastasija</dc:creator>
  <cp:lastModifiedBy>Ulnikovic</cp:lastModifiedBy>
  <cp:revision>15</cp:revision>
  <dcterms:created xsi:type="dcterms:W3CDTF">2021-03-07T18:58:11Z</dcterms:created>
  <dcterms:modified xsi:type="dcterms:W3CDTF">2021-03-23T12:10:25Z</dcterms:modified>
</cp:coreProperties>
</file>