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99" r:id="rId3"/>
    <p:sldId id="300" r:id="rId4"/>
    <p:sldId id="301" r:id="rId5"/>
    <p:sldId id="302" r:id="rId6"/>
    <p:sldId id="303" r:id="rId7"/>
    <p:sldId id="258" r:id="rId8"/>
    <p:sldId id="260" r:id="rId9"/>
    <p:sldId id="261" r:id="rId10"/>
    <p:sldId id="262" r:id="rId11"/>
    <p:sldId id="265" r:id="rId12"/>
    <p:sldId id="266" r:id="rId13"/>
    <p:sldId id="263" r:id="rId14"/>
    <p:sldId id="267" r:id="rId15"/>
    <p:sldId id="268" r:id="rId16"/>
    <p:sldId id="278" r:id="rId17"/>
    <p:sldId id="269" r:id="rId18"/>
    <p:sldId id="270" r:id="rId19"/>
    <p:sldId id="285" r:id="rId20"/>
    <p:sldId id="276" r:id="rId21"/>
    <p:sldId id="273" r:id="rId22"/>
    <p:sldId id="272" r:id="rId23"/>
    <p:sldId id="275" r:id="rId24"/>
    <p:sldId id="274" r:id="rId25"/>
    <p:sldId id="277"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81" d="100"/>
          <a:sy n="81" d="100"/>
        </p:scale>
        <p:origin x="336"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a:t>Group 1</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a:solidFill>
          <a:schemeClr val="accent3">
            <a:lumMod val="50000"/>
          </a:schemeClr>
        </a:solidFill>
      </dgm:spPr>
      <dgm:t>
        <a:bodyPr/>
        <a:lstStyle/>
        <a:p>
          <a:r>
            <a:rPr lang="en-US" dirty="0"/>
            <a:t>Group 2</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en-US" dirty="0"/>
            <a:t>Group 3</a:t>
          </a: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56BF56F-CC43-4DDD-9D89-CA94DE101ECC}">
      <dgm:prSet phldrT="[Text]"/>
      <dgm:spPr>
        <a:solidFill>
          <a:schemeClr val="accent5">
            <a:lumMod val="75000"/>
          </a:schemeClr>
        </a:solidFill>
      </dgm:spPr>
      <dgm:t>
        <a:bodyPr/>
        <a:lstStyle/>
        <a:p>
          <a:r>
            <a:rPr lang="en-US" dirty="0"/>
            <a:t>Group 4</a:t>
          </a: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a:solidFill>
          <a:schemeClr val="accent6">
            <a:lumMod val="50000"/>
          </a:schemeClr>
        </a:solidFill>
      </dgm:spPr>
      <dgm:t>
        <a:bodyPr/>
        <a:lstStyle/>
        <a:p>
          <a:r>
            <a:rPr lang="en-US" dirty="0"/>
            <a:t>Group 5</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a:solidFill>
          <a:schemeClr val="accent2">
            <a:lumMod val="50000"/>
          </a:schemeClr>
        </a:solidFill>
      </dgm:spPr>
      <dgm:t>
        <a:bodyPr/>
        <a:lstStyle/>
        <a:p>
          <a:r>
            <a:rPr lang="en-US" dirty="0" smtClean="0"/>
            <a:t>6</a:t>
          </a:r>
          <a:endParaRPr lang="en-US" dirty="0"/>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endParaRPr lang="en-US"/>
        </a:p>
      </dgm:t>
    </dgm:pt>
    <dgm:pt modelId="{EAA4FAF7-2B1B-440D-AB04-52061A8327A8}" type="pres">
      <dgm:prSet presAssocID="{0EFAF7DB-220E-474B-A306-B18848A2E64E}" presName="node" presStyleLbl="node1" presStyleIdx="0" presStyleCnt="6">
        <dgm:presLayoutVars>
          <dgm:bulletEnabled val="1"/>
        </dgm:presLayoutVars>
      </dgm:prSet>
      <dgm:spPr/>
      <dgm:t>
        <a:bodyPr/>
        <a:lstStyle/>
        <a:p>
          <a:endParaRPr lang="en-US"/>
        </a:p>
      </dgm:t>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t>
        <a:bodyPr/>
        <a:lstStyle/>
        <a:p>
          <a:endParaRPr lang="en-US"/>
        </a:p>
      </dgm:t>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custScaleX="69654" custScaleY="100139">
        <dgm:presLayoutVars>
          <dgm:bulletEnabled val="1"/>
        </dgm:presLayoutVars>
      </dgm:prSet>
      <dgm:spPr/>
      <dgm:t>
        <a:bodyPr/>
        <a:lstStyle/>
        <a:p>
          <a:endParaRPr lang="en-US"/>
        </a:p>
      </dgm:t>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dgm:presLayoutVars>
          <dgm:bulletEnabled val="1"/>
        </dgm:presLayoutVars>
      </dgm:prSet>
      <dgm:spPr/>
      <dgm:t>
        <a:bodyPr/>
        <a:lstStyle/>
        <a:p>
          <a:endParaRPr lang="en-US"/>
        </a:p>
      </dgm:t>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t>
        <a:bodyPr/>
        <a:lstStyle/>
        <a:p>
          <a:endParaRPr lang="en-US"/>
        </a:p>
      </dgm:t>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custLinFactNeighborX="-5672" custLinFactNeighborY="-8508">
        <dgm:presLayoutVars>
          <dgm:bulletEnabled val="1"/>
        </dgm:presLayoutVars>
      </dgm:prSet>
      <dgm:spPr/>
      <dgm:t>
        <a:bodyPr/>
        <a:lstStyle/>
        <a:p>
          <a:endParaRPr lang="en-US"/>
        </a:p>
      </dgm:t>
    </dgm:pt>
  </dgm:ptLst>
  <dgm:cxnLst>
    <dgm:cxn modelId="{C2739289-C7F5-4C2B-8002-E64A84A3CCF1}" type="presOf" srcId="{9CA7C66F-6CF9-4093-95BD-C861D9811AA0}" destId="{C593AB34-4B84-4F47-A09D-1663F9F71AFC}"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976405B9-79B8-494E-A105-801AB128A327}" srcId="{B842BC11-90CF-49FF-8D61-E8A8AAFE1BB6}" destId="{8AEC6483-23EF-4414-8E2A-6A005181899E}" srcOrd="2" destOrd="0" parTransId="{526DBE94-00A7-461E-AF61-51DFFA468BD0}" sibTransId="{C81D2561-AE20-4589-919A-5479573342B0}"/>
    <dgm:cxn modelId="{7095E1F8-4EDE-4430-B07D-B7175589A733}" type="presOf" srcId="{B842BC11-90CF-49FF-8D61-E8A8AAFE1BB6}" destId="{068CCA7D-1404-4068-AB93-6968EFC37502}"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4C41BE15-3799-4642-92AF-58F1C6904769}" type="presOf" srcId="{056BF56F-CC43-4DDD-9D89-CA94DE101ECC}" destId="{4F7EBD7D-DFCF-42D9-919C-E6E65091B79C}"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4B45AE37-5E95-4459-A22C-A76A562E440A}" srcId="{B842BC11-90CF-49FF-8D61-E8A8AAFE1BB6}" destId="{204779DA-9EFD-416C-AA17-3047285492E6}" srcOrd="4" destOrd="0" parTransId="{10182E5A-267A-4FF5-8BE4-365E5F0F59FD}" sibTransId="{89F8EF12-ABE9-4852-AA60-32F3BE4FD92C}"/>
    <dgm:cxn modelId="{89F86E09-7B46-4DCB-A438-8B1FC1DB0A71}" srcId="{B842BC11-90CF-49FF-8D61-E8A8AAFE1BB6}" destId="{FBE57202-63C6-4AC6-8A48-2F7EEDE18422}" srcOrd="5" destOrd="0" parTransId="{22E9EA7B-06A1-4DB0-8C13-4FDDC38F5300}" sibTransId="{29B1D402-63E0-4277-B9B1-DE1AE207061C}"/>
    <dgm:cxn modelId="{E88E6FD0-5EE8-42CE-8AC4-D71962510EE7}" srcId="{B842BC11-90CF-49FF-8D61-E8A8AAFE1BB6}" destId="{0EFAF7DB-220E-474B-A306-B18848A2E64E}" srcOrd="0" destOrd="0" parTransId="{ADEA5C60-BA03-45CE-8AE4-87E8350E817F}" sibTransId="{8655DB40-16AB-41AF-B7B9-C009642A6E8E}"/>
    <dgm:cxn modelId="{1A373FBE-0C0B-4365-8600-C5B96F883073}" type="presOf" srcId="{FBE57202-63C6-4AC6-8A48-2F7EEDE18422}" destId="{76049CD1-75A7-4C80-9C4F-81F0D3E4B5DC}" srcOrd="0" destOrd="0" presId="urn:microsoft.com/office/officeart/2005/8/layout/default"/>
    <dgm:cxn modelId="{1A254136-9EEE-43D0-BC71-1289B085104A}" srcId="{B842BC11-90CF-49FF-8D61-E8A8AAFE1BB6}" destId="{9CA7C66F-6CF9-4093-95BD-C861D9811AA0}" srcOrd="1" destOrd="0" parTransId="{5C383048-3A83-419C-82E9-AA46D2B4FFD3}" sibTransId="{9AC506A7-F034-46F5-B26F-46FD22856FB4}"/>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4/27/2021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4/27/2021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4/27/2021</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4/27/2021</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4/27/2021</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4/27/2021</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4/27/2021</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4/27/2021</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4/27/2021</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4/27/2021</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4/27/2021</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4/27/2021</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4/27/2021</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4/27/2021</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4/27/2021</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ordwall.net/sh/resource/13898266/&#1084;&#1072;&#1090;&#1077;&#1084;&#1072;&#1090;&#1080;&#1082;&#1072;" TargetMode="External"/><Relationship Id="rId2" Type="http://schemas.openxmlformats.org/officeDocument/2006/relationships/hyperlink" Target="https://wordwall.net/play/13898/266/232"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0831" y="605642"/>
            <a:ext cx="6709559" cy="712519"/>
          </a:xfrm>
        </p:spPr>
        <p:txBody>
          <a:bodyPr>
            <a:normAutofit fontScale="90000"/>
          </a:bodyPr>
          <a:lstStyle/>
          <a:p>
            <a:r>
              <a:rPr lang="sr-Latn-RS" dirty="0" smtClean="0">
                <a:solidFill>
                  <a:srgbClr val="FFFF00"/>
                </a:solidFill>
              </a:rPr>
              <a:t>Fešta</a:t>
            </a:r>
            <a:endParaRPr lang="en-US" dirty="0">
              <a:solidFill>
                <a:srgbClr val="FFFF00"/>
              </a:solidFill>
            </a:endParaRPr>
          </a:p>
        </p:txBody>
      </p:sp>
      <p:sp>
        <p:nvSpPr>
          <p:cNvPr id="3" name="Subtitle 2"/>
          <p:cNvSpPr>
            <a:spLocks noGrp="1"/>
          </p:cNvSpPr>
          <p:nvPr>
            <p:ph type="subTitle" idx="1"/>
          </p:nvPr>
        </p:nvSpPr>
        <p:spPr>
          <a:xfrm>
            <a:off x="4037610" y="1726870"/>
            <a:ext cx="6092042" cy="1728849"/>
          </a:xfrm>
        </p:spPr>
        <p:txBody>
          <a:bodyPr>
            <a:noAutofit/>
          </a:bodyPr>
          <a:lstStyle/>
          <a:p>
            <a:pPr algn="ctr"/>
            <a:r>
              <a:rPr lang="sr-Latn-RS" sz="6600" dirty="0" smtClean="0">
                <a:solidFill>
                  <a:srgbClr val="FFFF00"/>
                </a:solidFill>
              </a:rPr>
              <a:t>Praznik...</a:t>
            </a:r>
          </a:p>
          <a:p>
            <a:pPr algn="ctr"/>
            <a:endParaRPr lang="sr-Latn-RS" sz="6600" dirty="0">
              <a:solidFill>
                <a:srgbClr val="FFFF00"/>
              </a:solidFill>
            </a:endParaRPr>
          </a:p>
          <a:p>
            <a:pPr algn="ctr"/>
            <a:r>
              <a:rPr lang="sr-Latn-RS" sz="3600" dirty="0" smtClean="0">
                <a:solidFill>
                  <a:srgbClr val="00B050"/>
                </a:solidFill>
              </a:rPr>
              <a:t>CSHB jezik i književnost</a:t>
            </a:r>
            <a:endParaRPr lang="en-US" sz="3600" dirty="0">
              <a:solidFill>
                <a:srgbClr val="00B050"/>
              </a:solidFill>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891" y="567924"/>
            <a:ext cx="3840480" cy="6290075"/>
          </a:xfrm>
        </p:spPr>
        <p:txBody>
          <a:bodyPr>
            <a:normAutofit fontScale="90000"/>
          </a:bodyPr>
          <a:lstStyle/>
          <a:p>
            <a:r>
              <a:rPr lang="sr-Latn-RS" sz="1600" dirty="0" smtClean="0">
                <a:solidFill>
                  <a:srgbClr val="00B050"/>
                </a:solidFill>
              </a:rPr>
              <a:t>Tu pored palme, mora i puta</a:t>
            </a:r>
            <a:br>
              <a:rPr lang="sr-Latn-RS" sz="1600" dirty="0" smtClean="0">
                <a:solidFill>
                  <a:srgbClr val="00B050"/>
                </a:solidFill>
              </a:rPr>
            </a:br>
            <a:r>
              <a:rPr lang="sr-Latn-RS" sz="1600" dirty="0" smtClean="0">
                <a:solidFill>
                  <a:srgbClr val="00B050"/>
                </a:solidFill>
              </a:rPr>
              <a:t>stoji jedna mimoza žuta.</a:t>
            </a:r>
            <a:br>
              <a:rPr lang="sr-Latn-RS" sz="1600" dirty="0" smtClean="0">
                <a:solidFill>
                  <a:srgbClr val="00B050"/>
                </a:solidFill>
              </a:rPr>
            </a:br>
            <a:r>
              <a:rPr lang="sr-Latn-RS" sz="1600" dirty="0" smtClean="0">
                <a:solidFill>
                  <a:srgbClr val="00B050"/>
                </a:solidFill>
              </a:rPr>
              <a:t>Opojne mirise ona širi </a:t>
            </a:r>
            <a:br>
              <a:rPr lang="sr-Latn-RS" sz="1600" dirty="0" smtClean="0">
                <a:solidFill>
                  <a:srgbClr val="00B050"/>
                </a:solidFill>
              </a:rPr>
            </a:br>
            <a:r>
              <a:rPr lang="sr-Latn-RS" sz="1600" dirty="0" smtClean="0">
                <a:solidFill>
                  <a:srgbClr val="00B050"/>
                </a:solidFill>
              </a:rPr>
              <a:t>iz njenih grana svašta viril</a:t>
            </a:r>
            <a:br>
              <a:rPr lang="sr-Latn-RS" sz="1600" dirty="0" smtClean="0">
                <a:solidFill>
                  <a:srgbClr val="00B050"/>
                </a:solidFill>
              </a:rPr>
            </a:br>
            <a:r>
              <a:rPr lang="sr-Latn-RS" sz="1600" dirty="0">
                <a:solidFill>
                  <a:srgbClr val="00B050"/>
                </a:solidFill>
              </a:rPr>
              <a:t/>
            </a:r>
            <a:br>
              <a:rPr lang="sr-Latn-RS" sz="1600" dirty="0">
                <a:solidFill>
                  <a:srgbClr val="00B050"/>
                </a:solidFill>
              </a:rPr>
            </a:br>
            <a:r>
              <a:rPr lang="sr-Latn-RS" sz="1600" dirty="0" smtClean="0">
                <a:solidFill>
                  <a:srgbClr val="00B050"/>
                </a:solidFill>
              </a:rPr>
              <a:t>Slavuji</a:t>
            </a:r>
            <a:r>
              <a:rPr lang="en-US" sz="1600" dirty="0" smtClean="0">
                <a:solidFill>
                  <a:srgbClr val="00B050"/>
                </a:solidFill>
              </a:rPr>
              <a:t>,</a:t>
            </a:r>
            <a:r>
              <a:rPr lang="sr-Latn-RS" sz="1600" dirty="0" smtClean="0">
                <a:solidFill>
                  <a:srgbClr val="00B050"/>
                </a:solidFill>
              </a:rPr>
              <a:t> vrabci, cucke i laste</a:t>
            </a:r>
            <a:br>
              <a:rPr lang="sr-Latn-RS" sz="1600" dirty="0" smtClean="0">
                <a:solidFill>
                  <a:srgbClr val="00B050"/>
                </a:solidFill>
              </a:rPr>
            </a:br>
            <a:r>
              <a:rPr lang="sr-Latn-RS" sz="1600" dirty="0" smtClean="0">
                <a:solidFill>
                  <a:srgbClr val="00B050"/>
                </a:solidFill>
              </a:rPr>
              <a:t>pevaju pesmu zbog male Vlaste,</a:t>
            </a:r>
            <a:br>
              <a:rPr lang="sr-Latn-RS" sz="1600" dirty="0" smtClean="0">
                <a:solidFill>
                  <a:srgbClr val="00B050"/>
                </a:solidFill>
              </a:rPr>
            </a:br>
            <a:r>
              <a:rPr lang="sr-Latn-RS" sz="1600" dirty="0" smtClean="0">
                <a:solidFill>
                  <a:srgbClr val="00B050"/>
                </a:solidFill>
              </a:rPr>
              <a:t>a ona suze poče da briše </a:t>
            </a:r>
            <a:br>
              <a:rPr lang="sr-Latn-RS" sz="1600" dirty="0" smtClean="0">
                <a:solidFill>
                  <a:srgbClr val="00B050"/>
                </a:solidFill>
              </a:rPr>
            </a:br>
            <a:r>
              <a:rPr lang="sr-Latn-RS" sz="1600" dirty="0" smtClean="0">
                <a:solidFill>
                  <a:srgbClr val="00B050"/>
                </a:solidFill>
              </a:rPr>
              <a:t>i uze pesmu odmah da piše.</a:t>
            </a:r>
            <a:br>
              <a:rPr lang="sr-Latn-RS" sz="1600" dirty="0" smtClean="0">
                <a:solidFill>
                  <a:srgbClr val="00B050"/>
                </a:solidFill>
              </a:rPr>
            </a:br>
            <a:r>
              <a:rPr lang="sr-Latn-RS" sz="1600" dirty="0">
                <a:solidFill>
                  <a:srgbClr val="00B050"/>
                </a:solidFill>
              </a:rPr>
              <a:t/>
            </a:r>
            <a:br>
              <a:rPr lang="sr-Latn-RS" sz="1600" dirty="0">
                <a:solidFill>
                  <a:srgbClr val="00B050"/>
                </a:solidFill>
              </a:rPr>
            </a:br>
            <a:r>
              <a:rPr lang="sr-Latn-RS" sz="1600" dirty="0" smtClean="0">
                <a:solidFill>
                  <a:srgbClr val="00B050"/>
                </a:solidFill>
              </a:rPr>
              <a:t>Drugari mali ma gde bili,</a:t>
            </a:r>
            <a:br>
              <a:rPr lang="sr-Latn-RS" sz="1600" dirty="0" smtClean="0">
                <a:solidFill>
                  <a:srgbClr val="00B050"/>
                </a:solidFill>
              </a:rPr>
            </a:br>
            <a:r>
              <a:rPr lang="sr-Latn-RS" sz="1600" dirty="0" smtClean="0">
                <a:solidFill>
                  <a:srgbClr val="00B050"/>
                </a:solidFill>
              </a:rPr>
              <a:t>ma kakvi da ste vi ste mi mili.</a:t>
            </a:r>
            <a:br>
              <a:rPr lang="sr-Latn-RS" sz="1600" dirty="0" smtClean="0">
                <a:solidFill>
                  <a:srgbClr val="00B050"/>
                </a:solidFill>
              </a:rPr>
            </a:br>
            <a:r>
              <a:rPr lang="sr-Latn-RS" sz="1600" dirty="0" smtClean="0">
                <a:solidFill>
                  <a:srgbClr val="00B050"/>
                </a:solidFill>
              </a:rPr>
              <a:t>Umesto čaše mleka od koze</a:t>
            </a:r>
            <a:br>
              <a:rPr lang="sr-Latn-RS" sz="1600" dirty="0" smtClean="0">
                <a:solidFill>
                  <a:srgbClr val="00B050"/>
                </a:solidFill>
              </a:rPr>
            </a:br>
            <a:r>
              <a:rPr lang="sr-Latn-RS" sz="1600" dirty="0" smtClean="0">
                <a:solidFill>
                  <a:srgbClr val="00B050"/>
                </a:solidFill>
              </a:rPr>
              <a:t>šaljem vam jednu granu mimoze.</a:t>
            </a:r>
            <a:br>
              <a:rPr lang="sr-Latn-RS" sz="1600" dirty="0" smtClean="0">
                <a:solidFill>
                  <a:srgbClr val="00B050"/>
                </a:solidFill>
              </a:rPr>
            </a:br>
            <a:r>
              <a:rPr lang="sr-Latn-RS" sz="1600" dirty="0">
                <a:solidFill>
                  <a:srgbClr val="00B050"/>
                </a:solidFill>
              </a:rPr>
              <a:t/>
            </a:r>
            <a:br>
              <a:rPr lang="sr-Latn-RS" sz="1600" dirty="0">
                <a:solidFill>
                  <a:srgbClr val="00B050"/>
                </a:solidFill>
              </a:rPr>
            </a:br>
            <a:r>
              <a:rPr lang="sr-Latn-RS" sz="1600" dirty="0" smtClean="0">
                <a:solidFill>
                  <a:srgbClr val="00B050"/>
                </a:solidFill>
              </a:rPr>
              <a:t>Moliću goluba u kljunu svom</a:t>
            </a:r>
            <a:br>
              <a:rPr lang="sr-Latn-RS" sz="1600" dirty="0" smtClean="0">
                <a:solidFill>
                  <a:srgbClr val="00B050"/>
                </a:solidFill>
              </a:rPr>
            </a:br>
            <a:r>
              <a:rPr lang="sr-Latn-RS" sz="1600" dirty="0" smtClean="0">
                <a:solidFill>
                  <a:srgbClr val="00B050"/>
                </a:solidFill>
              </a:rPr>
              <a:t>da je donese u vaš dom.</a:t>
            </a:r>
            <a:br>
              <a:rPr lang="sr-Latn-RS" sz="1600" dirty="0" smtClean="0">
                <a:solidFill>
                  <a:srgbClr val="00B050"/>
                </a:solidFill>
              </a:rPr>
            </a:br>
            <a:r>
              <a:rPr lang="sr-Latn-RS" sz="1600" dirty="0" smtClean="0">
                <a:solidFill>
                  <a:srgbClr val="00B050"/>
                </a:solidFill>
              </a:rPr>
              <a:t>Grančicu malu mirisnu žutu</a:t>
            </a:r>
            <a:br>
              <a:rPr lang="sr-Latn-RS" sz="1600" dirty="0" smtClean="0">
                <a:solidFill>
                  <a:srgbClr val="00B050"/>
                </a:solidFill>
              </a:rPr>
            </a:br>
            <a:r>
              <a:rPr lang="sr-Latn-RS" sz="1600" dirty="0" smtClean="0">
                <a:solidFill>
                  <a:srgbClr val="00B050"/>
                </a:solidFill>
              </a:rPr>
              <a:t>poželeti mu sreću na putu...</a:t>
            </a:r>
            <a:br>
              <a:rPr lang="sr-Latn-RS" sz="1600" dirty="0" smtClean="0">
                <a:solidFill>
                  <a:srgbClr val="00B050"/>
                </a:solidFill>
              </a:rPr>
            </a:br>
            <a:r>
              <a:rPr lang="sr-Latn-RS" sz="1600" dirty="0">
                <a:solidFill>
                  <a:srgbClr val="00B050"/>
                </a:solidFill>
              </a:rPr>
              <a:t/>
            </a:r>
            <a:br>
              <a:rPr lang="sr-Latn-RS" sz="1600" dirty="0">
                <a:solidFill>
                  <a:srgbClr val="00B050"/>
                </a:solidFill>
              </a:rPr>
            </a:br>
            <a:r>
              <a:rPr lang="sr-Latn-RS" sz="1600" dirty="0" smtClean="0">
                <a:solidFill>
                  <a:srgbClr val="00B050"/>
                </a:solidFill>
              </a:rPr>
              <a:t>Da ne posustane na putu tom</a:t>
            </a:r>
            <a:br>
              <a:rPr lang="sr-Latn-RS" sz="1600" dirty="0" smtClean="0">
                <a:solidFill>
                  <a:srgbClr val="00B050"/>
                </a:solidFill>
              </a:rPr>
            </a:br>
            <a:r>
              <a:rPr lang="sr-Latn-RS" sz="1600" dirty="0" smtClean="0">
                <a:solidFill>
                  <a:srgbClr val="00B050"/>
                </a:solidFill>
              </a:rPr>
              <a:t>unese radost u svaki dom.</a:t>
            </a:r>
            <a:br>
              <a:rPr lang="sr-Latn-RS" sz="1600" dirty="0" smtClean="0">
                <a:solidFill>
                  <a:srgbClr val="00B050"/>
                </a:solidFill>
              </a:rPr>
            </a:br>
            <a:r>
              <a:rPr lang="sr-Latn-RS" sz="1600" dirty="0" smtClean="0">
                <a:solidFill>
                  <a:srgbClr val="00B050"/>
                </a:solidFill>
              </a:rPr>
              <a:t>I dok se miris mimoze širi</a:t>
            </a:r>
            <a:br>
              <a:rPr lang="sr-Latn-RS" sz="1600" dirty="0" smtClean="0">
                <a:solidFill>
                  <a:srgbClr val="00B050"/>
                </a:solidFill>
              </a:rPr>
            </a:br>
            <a:r>
              <a:rPr lang="sr-Latn-RS" sz="1600" dirty="0" smtClean="0">
                <a:solidFill>
                  <a:srgbClr val="00B050"/>
                </a:solidFill>
              </a:rPr>
              <a:t>nek’ svako dete radosno živi.</a:t>
            </a:r>
            <a:br>
              <a:rPr lang="sr-Latn-RS" sz="1600" dirty="0" smtClean="0">
                <a:solidFill>
                  <a:srgbClr val="00B050"/>
                </a:solidFill>
              </a:rPr>
            </a:br>
            <a:r>
              <a:rPr lang="sr-Latn-RS" sz="1600" dirty="0">
                <a:solidFill>
                  <a:srgbClr val="00B050"/>
                </a:solidFill>
              </a:rPr>
              <a:t/>
            </a:r>
            <a:br>
              <a:rPr lang="sr-Latn-RS" sz="1600" dirty="0">
                <a:solidFill>
                  <a:srgbClr val="00B050"/>
                </a:solidFill>
              </a:rPr>
            </a:br>
            <a:r>
              <a:rPr lang="sr-Latn-RS" sz="1600" dirty="0" smtClean="0">
                <a:solidFill>
                  <a:srgbClr val="00B050"/>
                </a:solidFill>
              </a:rPr>
              <a:t>Upravo odlete jedna lasta </a:t>
            </a:r>
            <a:br>
              <a:rPr lang="sr-Latn-RS" sz="1600" dirty="0" smtClean="0">
                <a:solidFill>
                  <a:srgbClr val="00B050"/>
                </a:solidFill>
              </a:rPr>
            </a:br>
            <a:r>
              <a:rPr lang="sr-Latn-RS" sz="1600" dirty="0" smtClean="0">
                <a:solidFill>
                  <a:srgbClr val="00B050"/>
                </a:solidFill>
              </a:rPr>
              <a:t>da svije gnezdo kod malog hrasta.</a:t>
            </a:r>
            <a:br>
              <a:rPr lang="sr-Latn-RS" sz="1600" dirty="0" smtClean="0">
                <a:solidFill>
                  <a:srgbClr val="00B050"/>
                </a:solidFill>
              </a:rPr>
            </a:br>
            <a:r>
              <a:rPr lang="sr-Latn-RS" sz="1600" dirty="0" smtClean="0">
                <a:solidFill>
                  <a:srgbClr val="00B050"/>
                </a:solidFill>
              </a:rPr>
              <a:t>Neka vam srce lagano raste</a:t>
            </a:r>
            <a:br>
              <a:rPr lang="sr-Latn-RS" sz="1600" dirty="0" smtClean="0">
                <a:solidFill>
                  <a:srgbClr val="00B050"/>
                </a:solidFill>
              </a:rPr>
            </a:br>
            <a:r>
              <a:rPr lang="sr-Latn-RS" sz="1600" dirty="0" smtClean="0">
                <a:solidFill>
                  <a:srgbClr val="00B050"/>
                </a:solidFill>
              </a:rPr>
              <a:t>primite pozdrave od male Vlaste.</a:t>
            </a:r>
            <a:br>
              <a:rPr lang="sr-Latn-RS" sz="1600" dirty="0" smtClean="0">
                <a:solidFill>
                  <a:srgbClr val="00B050"/>
                </a:solidFill>
              </a:rPr>
            </a:br>
            <a:r>
              <a:rPr lang="sr-Latn-RS" sz="1600" dirty="0" smtClean="0">
                <a:solidFill>
                  <a:srgbClr val="00B050"/>
                </a:solidFill>
              </a:rPr>
              <a:t>                       VESNA BEĆIR LAJŠIĆ</a:t>
            </a:r>
            <a:r>
              <a:rPr lang="sr-Latn-RS" sz="1600" dirty="0">
                <a:solidFill>
                  <a:srgbClr val="00B050"/>
                </a:solidFill>
              </a:rPr>
              <a:t/>
            </a:r>
            <a:br>
              <a:rPr lang="sr-Latn-RS" sz="1600" dirty="0">
                <a:solidFill>
                  <a:srgbClr val="00B050"/>
                </a:solidFill>
              </a:rPr>
            </a:br>
            <a:endParaRPr lang="en-US" sz="1600" dirty="0">
              <a:solidFill>
                <a:srgbClr val="00B050"/>
              </a:solidFill>
            </a:endParaRPr>
          </a:p>
        </p:txBody>
      </p:sp>
      <p:sp>
        <p:nvSpPr>
          <p:cNvPr id="4" name="Text Placeholder 3"/>
          <p:cNvSpPr>
            <a:spLocks noGrp="1"/>
          </p:cNvSpPr>
          <p:nvPr>
            <p:ph type="body" sz="half" idx="2"/>
          </p:nvPr>
        </p:nvSpPr>
        <p:spPr>
          <a:xfrm>
            <a:off x="7492891" y="192714"/>
            <a:ext cx="3840480" cy="375211"/>
          </a:xfrm>
        </p:spPr>
        <p:txBody>
          <a:bodyPr/>
          <a:lstStyle/>
          <a:p>
            <a:r>
              <a:rPr lang="sr-Latn-RS" b="1" dirty="0" smtClean="0">
                <a:solidFill>
                  <a:srgbClr val="FFFF00"/>
                </a:solidFill>
              </a:rPr>
              <a:t>PESMA NA DAR</a:t>
            </a:r>
            <a:endParaRPr lang="en-US" b="1" dirty="0">
              <a:solidFill>
                <a:srgbClr val="FFFF00"/>
              </a:solidFill>
            </a:endParaRPr>
          </a:p>
        </p:txBody>
      </p:sp>
      <p:pic>
        <p:nvPicPr>
          <p:cNvPr id="6" name="Picture Placeholder 5"/>
          <p:cNvPicPr>
            <a:picLocks noGrp="1" noChangeAspect="1"/>
          </p:cNvPicPr>
          <p:nvPr>
            <p:ph type="pic" idx="1"/>
          </p:nvPr>
        </p:nvPicPr>
        <p:blipFill>
          <a:blip r:embed="rId2"/>
          <a:srcRect t="26923" b="26923"/>
          <a:stretch>
            <a:fillRect/>
          </a:stretch>
        </p:blipFill>
        <p:spPr>
          <a:xfrm>
            <a:off x="885825" y="965200"/>
            <a:ext cx="5943600" cy="4572000"/>
          </a:xfrm>
          <a:prstGeom prst="rect">
            <a:avLst/>
          </a:prstGeo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87" y="3294410"/>
            <a:ext cx="1630487" cy="368135"/>
          </a:xfrm>
        </p:spPr>
        <p:txBody>
          <a:bodyPr>
            <a:normAutofit/>
          </a:bodyPr>
          <a:lstStyle/>
          <a:p>
            <a:r>
              <a:rPr lang="sr-Latn-RS" sz="1600" dirty="0" smtClean="0"/>
              <a:t>ASOCIJACIJA</a:t>
            </a:r>
            <a:endParaRPr lang="en-US" sz="1600" dirty="0"/>
          </a:p>
        </p:txBody>
      </p:sp>
      <p:sp>
        <p:nvSpPr>
          <p:cNvPr id="3" name="Rectangle 2"/>
          <p:cNvSpPr/>
          <p:nvPr/>
        </p:nvSpPr>
        <p:spPr>
          <a:xfrm>
            <a:off x="3487387" y="3104405"/>
            <a:ext cx="3966359" cy="748146"/>
          </a:xfrm>
          <a:prstGeom prst="rect">
            <a:avLst/>
          </a:prstGeom>
          <a:ln w="57150">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Latn-RS" dirty="0" smtClean="0">
                <a:solidFill>
                  <a:srgbClr val="F4F9FD"/>
                </a:solidFill>
              </a:rPr>
              <a:t>MIMOZA</a:t>
            </a:r>
            <a:endParaRPr lang="en-US" dirty="0">
              <a:solidFill>
                <a:srgbClr val="F4F9FD"/>
              </a:solidFill>
            </a:endParaRPr>
          </a:p>
        </p:txBody>
      </p:sp>
      <p:sp>
        <p:nvSpPr>
          <p:cNvPr id="4" name="Rectangle 3"/>
          <p:cNvSpPr/>
          <p:nvPr/>
        </p:nvSpPr>
        <p:spPr>
          <a:xfrm>
            <a:off x="2484909" y="2446323"/>
            <a:ext cx="2897579" cy="486888"/>
          </a:xfrm>
          <a:prstGeom prst="rect">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r-Latn-RS" dirty="0" smtClean="0"/>
              <a:t>HERCEG -NOVI</a:t>
            </a:r>
            <a:endParaRPr lang="en-US" dirty="0"/>
          </a:p>
        </p:txBody>
      </p:sp>
      <p:sp>
        <p:nvSpPr>
          <p:cNvPr id="6" name="Rectangle 5"/>
          <p:cNvSpPr/>
          <p:nvPr/>
        </p:nvSpPr>
        <p:spPr>
          <a:xfrm>
            <a:off x="5674426" y="3954485"/>
            <a:ext cx="2897579" cy="486888"/>
          </a:xfrm>
          <a:prstGeom prst="rect">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r-Latn-RS" dirty="0" smtClean="0"/>
              <a:t>MASKENBAL</a:t>
            </a:r>
            <a:endParaRPr lang="en-US" dirty="0"/>
          </a:p>
        </p:txBody>
      </p:sp>
      <p:sp>
        <p:nvSpPr>
          <p:cNvPr id="7" name="Rectangle 6"/>
          <p:cNvSpPr/>
          <p:nvPr/>
        </p:nvSpPr>
        <p:spPr>
          <a:xfrm>
            <a:off x="2484909" y="3939640"/>
            <a:ext cx="2897579" cy="486888"/>
          </a:xfrm>
          <a:prstGeom prst="rect">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r-Latn-RS" dirty="0" smtClean="0"/>
              <a:t>FEBRUAR</a:t>
            </a:r>
            <a:endParaRPr lang="en-US" dirty="0"/>
          </a:p>
        </p:txBody>
      </p:sp>
      <p:sp>
        <p:nvSpPr>
          <p:cNvPr id="8" name="Rectangle 7"/>
          <p:cNvSpPr/>
          <p:nvPr/>
        </p:nvSpPr>
        <p:spPr>
          <a:xfrm>
            <a:off x="5674426" y="2425534"/>
            <a:ext cx="2897579" cy="486888"/>
          </a:xfrm>
          <a:prstGeom prst="rect">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r-Latn-RS" dirty="0" smtClean="0"/>
              <a:t>MAŽORETKE</a:t>
            </a:r>
            <a:endParaRPr lang="en-US" dirty="0"/>
          </a:p>
        </p:txBody>
      </p:sp>
      <p:sp>
        <p:nvSpPr>
          <p:cNvPr id="9" name="Rectangle 8"/>
          <p:cNvSpPr/>
          <p:nvPr/>
        </p:nvSpPr>
        <p:spPr>
          <a:xfrm>
            <a:off x="2484908" y="1872346"/>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t>MOJ GRAD</a:t>
            </a:r>
            <a:endParaRPr lang="en-US" dirty="0"/>
          </a:p>
        </p:txBody>
      </p:sp>
      <p:sp>
        <p:nvSpPr>
          <p:cNvPr id="25" name="Rectangle 24"/>
          <p:cNvSpPr/>
          <p:nvPr/>
        </p:nvSpPr>
        <p:spPr>
          <a:xfrm>
            <a:off x="2089312" y="1358737"/>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t>TVRTKO PRVI </a:t>
            </a:r>
            <a:endParaRPr lang="en-US" dirty="0"/>
          </a:p>
        </p:txBody>
      </p:sp>
      <p:sp>
        <p:nvSpPr>
          <p:cNvPr id="26" name="Rectangle 25"/>
          <p:cNvSpPr/>
          <p:nvPr/>
        </p:nvSpPr>
        <p:spPr>
          <a:xfrm>
            <a:off x="1452943" y="771648"/>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t>KANLI KULA</a:t>
            </a:r>
            <a:endParaRPr lang="en-US" dirty="0"/>
          </a:p>
        </p:txBody>
      </p:sp>
      <p:sp>
        <p:nvSpPr>
          <p:cNvPr id="27" name="Rectangle 26"/>
          <p:cNvSpPr/>
          <p:nvPr/>
        </p:nvSpPr>
        <p:spPr>
          <a:xfrm>
            <a:off x="1086835" y="173182"/>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t>BOKA KOTORSKA</a:t>
            </a:r>
            <a:endParaRPr lang="en-US" dirty="0"/>
          </a:p>
        </p:txBody>
      </p:sp>
      <p:sp>
        <p:nvSpPr>
          <p:cNvPr id="28" name="Rectangle 27"/>
          <p:cNvSpPr/>
          <p:nvPr/>
        </p:nvSpPr>
        <p:spPr>
          <a:xfrm>
            <a:off x="1086835" y="6425048"/>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t>28 DANA </a:t>
            </a:r>
            <a:endParaRPr lang="en-US" dirty="0"/>
          </a:p>
        </p:txBody>
      </p:sp>
      <p:sp>
        <p:nvSpPr>
          <p:cNvPr id="29" name="Rectangle 28"/>
          <p:cNvSpPr/>
          <p:nvPr/>
        </p:nvSpPr>
        <p:spPr>
          <a:xfrm>
            <a:off x="1452943" y="5851071"/>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sz="1400" dirty="0" smtClean="0"/>
              <a:t>DOLAZI POSLE JANUARA</a:t>
            </a:r>
            <a:endParaRPr lang="en-US" sz="1400" dirty="0"/>
          </a:p>
        </p:txBody>
      </p:sp>
      <p:sp>
        <p:nvSpPr>
          <p:cNvPr id="30" name="Rectangle 29"/>
          <p:cNvSpPr/>
          <p:nvPr/>
        </p:nvSpPr>
        <p:spPr>
          <a:xfrm>
            <a:off x="2089313" y="5277094"/>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t>ZIMA</a:t>
            </a:r>
            <a:endParaRPr lang="en-US" dirty="0"/>
          </a:p>
        </p:txBody>
      </p:sp>
      <p:sp>
        <p:nvSpPr>
          <p:cNvPr id="31" name="Rectangle 30"/>
          <p:cNvSpPr/>
          <p:nvPr/>
        </p:nvSpPr>
        <p:spPr>
          <a:xfrm>
            <a:off x="2484909" y="4678880"/>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t>MESEC U GODINI</a:t>
            </a:r>
            <a:endParaRPr lang="en-US" dirty="0"/>
          </a:p>
        </p:txBody>
      </p:sp>
      <p:sp>
        <p:nvSpPr>
          <p:cNvPr id="32" name="Rectangle 31"/>
          <p:cNvSpPr/>
          <p:nvPr/>
        </p:nvSpPr>
        <p:spPr>
          <a:xfrm>
            <a:off x="7237770" y="6391408"/>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t>MAŠKARE</a:t>
            </a:r>
            <a:endParaRPr lang="en-US" dirty="0"/>
          </a:p>
        </p:txBody>
      </p:sp>
      <p:sp>
        <p:nvSpPr>
          <p:cNvPr id="33" name="Rectangle 32"/>
          <p:cNvSpPr/>
          <p:nvPr/>
        </p:nvSpPr>
        <p:spPr>
          <a:xfrm>
            <a:off x="6740733" y="5850583"/>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t>MUZIKA</a:t>
            </a:r>
            <a:endParaRPr lang="en-US" dirty="0"/>
          </a:p>
        </p:txBody>
      </p:sp>
      <p:sp>
        <p:nvSpPr>
          <p:cNvPr id="34" name="Rectangle 33"/>
          <p:cNvSpPr/>
          <p:nvPr/>
        </p:nvSpPr>
        <p:spPr>
          <a:xfrm>
            <a:off x="6740734" y="762991"/>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FF0000"/>
                </a:solidFill>
              </a:rPr>
              <a:t>UNIFORMA</a:t>
            </a:r>
            <a:endParaRPr lang="en-US" dirty="0">
              <a:solidFill>
                <a:srgbClr val="FF0000"/>
              </a:solidFill>
            </a:endParaRPr>
          </a:p>
        </p:txBody>
      </p:sp>
      <p:sp>
        <p:nvSpPr>
          <p:cNvPr id="35" name="Rectangle 34"/>
          <p:cNvSpPr/>
          <p:nvPr/>
        </p:nvSpPr>
        <p:spPr>
          <a:xfrm>
            <a:off x="7224407" y="173182"/>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FF0000"/>
                </a:solidFill>
              </a:rPr>
              <a:t>DEVOJKE</a:t>
            </a:r>
            <a:endParaRPr lang="en-US" dirty="0">
              <a:solidFill>
                <a:srgbClr val="FF0000"/>
              </a:solidFill>
            </a:endParaRPr>
          </a:p>
        </p:txBody>
      </p:sp>
      <p:sp>
        <p:nvSpPr>
          <p:cNvPr id="36" name="Rectangle 35"/>
          <p:cNvSpPr/>
          <p:nvPr/>
        </p:nvSpPr>
        <p:spPr>
          <a:xfrm>
            <a:off x="6241478" y="5303822"/>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t>FEŠTA</a:t>
            </a:r>
            <a:endParaRPr lang="en-US" dirty="0"/>
          </a:p>
        </p:txBody>
      </p:sp>
      <p:sp>
        <p:nvSpPr>
          <p:cNvPr id="37" name="Rectangle 36"/>
          <p:cNvSpPr/>
          <p:nvPr/>
        </p:nvSpPr>
        <p:spPr>
          <a:xfrm>
            <a:off x="5826334" y="4678880"/>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t>KLOVN</a:t>
            </a:r>
            <a:endParaRPr lang="en-US" dirty="0"/>
          </a:p>
        </p:txBody>
      </p:sp>
      <p:sp>
        <p:nvSpPr>
          <p:cNvPr id="38" name="Rectangle 37"/>
          <p:cNvSpPr/>
          <p:nvPr/>
        </p:nvSpPr>
        <p:spPr>
          <a:xfrm>
            <a:off x="6283534" y="1341417"/>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FF0000"/>
                </a:solidFill>
              </a:rPr>
              <a:t>PLES</a:t>
            </a:r>
            <a:endParaRPr lang="en-US" dirty="0">
              <a:solidFill>
                <a:srgbClr val="FF0000"/>
              </a:solidFill>
            </a:endParaRPr>
          </a:p>
        </p:txBody>
      </p:sp>
      <p:sp>
        <p:nvSpPr>
          <p:cNvPr id="39" name="Rectangle 38"/>
          <p:cNvSpPr/>
          <p:nvPr/>
        </p:nvSpPr>
        <p:spPr>
          <a:xfrm>
            <a:off x="5826334" y="1863932"/>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FF0000"/>
                </a:solidFill>
              </a:rPr>
              <a:t>POMPONI</a:t>
            </a:r>
            <a:endParaRPr lang="en-US" dirty="0">
              <a:solidFill>
                <a:srgbClr val="FF0000"/>
              </a:solidFill>
            </a:endParaRPr>
          </a:p>
        </p:txBody>
      </p:sp>
      <p:sp>
        <p:nvSpPr>
          <p:cNvPr id="40" name="TextBox 39"/>
          <p:cNvSpPr txBox="1"/>
          <p:nvPr/>
        </p:nvSpPr>
        <p:spPr>
          <a:xfrm>
            <a:off x="6899564" y="3521770"/>
            <a:ext cx="184731" cy="369332"/>
          </a:xfrm>
          <a:prstGeom prst="rect">
            <a:avLst/>
          </a:prstGeom>
          <a:noFill/>
        </p:spPr>
        <p:txBody>
          <a:bodyPr wrap="none" rtlCol="0">
            <a:spAutoFit/>
          </a:bodyPr>
          <a:lstStyle/>
          <a:p>
            <a:endParaRPr lang="en-US" dirty="0"/>
          </a:p>
        </p:txBody>
      </p:sp>
      <p:sp>
        <p:nvSpPr>
          <p:cNvPr id="42" name="Rectangle 41"/>
          <p:cNvSpPr/>
          <p:nvPr/>
        </p:nvSpPr>
        <p:spPr>
          <a:xfrm>
            <a:off x="3487385" y="3130817"/>
            <a:ext cx="3966359" cy="748146"/>
          </a:xfrm>
          <a:prstGeom prst="rect">
            <a:avLst/>
          </a:prstGeom>
          <a:ln w="57150">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r-Latn-RS" dirty="0" smtClean="0">
                <a:solidFill>
                  <a:srgbClr val="FFFF00"/>
                </a:solidFill>
              </a:rPr>
              <a:t>KONAČNO REŠENJE</a:t>
            </a:r>
            <a:endParaRPr lang="en-US" dirty="0">
              <a:solidFill>
                <a:srgbClr val="FFFF00"/>
              </a:solidFill>
            </a:endParaRPr>
          </a:p>
        </p:txBody>
      </p:sp>
      <p:sp>
        <p:nvSpPr>
          <p:cNvPr id="45" name="Rectangle 44"/>
          <p:cNvSpPr/>
          <p:nvPr/>
        </p:nvSpPr>
        <p:spPr>
          <a:xfrm>
            <a:off x="2484909" y="2447814"/>
            <a:ext cx="2897579" cy="486888"/>
          </a:xfrm>
          <a:prstGeom prst="rect">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r-Latn-RS" dirty="0"/>
              <a:t>A</a:t>
            </a:r>
            <a:endParaRPr lang="en-US" dirty="0"/>
          </a:p>
        </p:txBody>
      </p:sp>
      <p:sp>
        <p:nvSpPr>
          <p:cNvPr id="46" name="Rectangle 45"/>
          <p:cNvSpPr/>
          <p:nvPr/>
        </p:nvSpPr>
        <p:spPr>
          <a:xfrm>
            <a:off x="5674425" y="2441617"/>
            <a:ext cx="2897579" cy="486888"/>
          </a:xfrm>
          <a:prstGeom prst="rect">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r-Latn-RS" dirty="0"/>
              <a:t>B</a:t>
            </a:r>
            <a:endParaRPr lang="en-US" dirty="0"/>
          </a:p>
        </p:txBody>
      </p:sp>
      <p:sp>
        <p:nvSpPr>
          <p:cNvPr id="47" name="Rectangle 46"/>
          <p:cNvSpPr/>
          <p:nvPr/>
        </p:nvSpPr>
        <p:spPr>
          <a:xfrm>
            <a:off x="2484909" y="3984910"/>
            <a:ext cx="2897579" cy="486888"/>
          </a:xfrm>
          <a:prstGeom prst="rect">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r-Latn-RS" dirty="0"/>
              <a:t>C</a:t>
            </a:r>
            <a:endParaRPr lang="en-US" dirty="0"/>
          </a:p>
        </p:txBody>
      </p:sp>
      <p:sp>
        <p:nvSpPr>
          <p:cNvPr id="48" name="Rectangle 47"/>
          <p:cNvSpPr/>
          <p:nvPr/>
        </p:nvSpPr>
        <p:spPr>
          <a:xfrm>
            <a:off x="5674425" y="3941867"/>
            <a:ext cx="2897579" cy="486888"/>
          </a:xfrm>
          <a:prstGeom prst="rect">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r-Latn-RS" dirty="0"/>
              <a:t>D</a:t>
            </a:r>
            <a:endParaRPr lang="en-US" dirty="0"/>
          </a:p>
        </p:txBody>
      </p:sp>
      <p:sp>
        <p:nvSpPr>
          <p:cNvPr id="49" name="Rectangle 48"/>
          <p:cNvSpPr/>
          <p:nvPr/>
        </p:nvSpPr>
        <p:spPr>
          <a:xfrm>
            <a:off x="1084315" y="194939"/>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00B050"/>
                </a:solidFill>
              </a:rPr>
              <a:t>A-1 </a:t>
            </a:r>
            <a:endParaRPr lang="en-US" dirty="0">
              <a:solidFill>
                <a:srgbClr val="00B050"/>
              </a:solidFill>
            </a:endParaRPr>
          </a:p>
        </p:txBody>
      </p:sp>
      <p:sp>
        <p:nvSpPr>
          <p:cNvPr id="50" name="Rectangle 49"/>
          <p:cNvSpPr/>
          <p:nvPr/>
        </p:nvSpPr>
        <p:spPr>
          <a:xfrm>
            <a:off x="1452943" y="806517"/>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00B050"/>
                </a:solidFill>
              </a:rPr>
              <a:t>A-2</a:t>
            </a:r>
            <a:endParaRPr lang="en-US" dirty="0">
              <a:solidFill>
                <a:srgbClr val="00B050"/>
              </a:solidFill>
            </a:endParaRPr>
          </a:p>
        </p:txBody>
      </p:sp>
      <p:sp>
        <p:nvSpPr>
          <p:cNvPr id="51" name="Rectangle 50"/>
          <p:cNvSpPr/>
          <p:nvPr/>
        </p:nvSpPr>
        <p:spPr>
          <a:xfrm>
            <a:off x="2089312" y="1368847"/>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00B050"/>
                </a:solidFill>
              </a:rPr>
              <a:t>A-3</a:t>
            </a:r>
            <a:r>
              <a:rPr lang="sr-Latn-RS" dirty="0" smtClean="0"/>
              <a:t> </a:t>
            </a:r>
            <a:endParaRPr lang="en-US" dirty="0"/>
          </a:p>
        </p:txBody>
      </p:sp>
      <p:sp>
        <p:nvSpPr>
          <p:cNvPr id="52" name="Rectangle 51"/>
          <p:cNvSpPr/>
          <p:nvPr/>
        </p:nvSpPr>
        <p:spPr>
          <a:xfrm>
            <a:off x="2484908" y="1894103"/>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00B050"/>
                </a:solidFill>
              </a:rPr>
              <a:t>A-4</a:t>
            </a:r>
            <a:endParaRPr lang="en-US" dirty="0">
              <a:solidFill>
                <a:srgbClr val="00B050"/>
              </a:solidFill>
            </a:endParaRPr>
          </a:p>
        </p:txBody>
      </p:sp>
      <p:sp>
        <p:nvSpPr>
          <p:cNvPr id="53" name="Rectangle 52"/>
          <p:cNvSpPr/>
          <p:nvPr/>
        </p:nvSpPr>
        <p:spPr>
          <a:xfrm>
            <a:off x="7224406" y="182093"/>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00B050"/>
                </a:solidFill>
              </a:rPr>
              <a:t>B-1</a:t>
            </a:r>
            <a:endParaRPr lang="en-US" dirty="0">
              <a:solidFill>
                <a:srgbClr val="00B050"/>
              </a:solidFill>
            </a:endParaRPr>
          </a:p>
        </p:txBody>
      </p:sp>
      <p:sp>
        <p:nvSpPr>
          <p:cNvPr id="54" name="Rectangle 53"/>
          <p:cNvSpPr/>
          <p:nvPr/>
        </p:nvSpPr>
        <p:spPr>
          <a:xfrm>
            <a:off x="6740732" y="782990"/>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00B050"/>
                </a:solidFill>
              </a:rPr>
              <a:t>B-2</a:t>
            </a:r>
            <a:endParaRPr lang="en-US" dirty="0">
              <a:solidFill>
                <a:srgbClr val="00B050"/>
              </a:solidFill>
            </a:endParaRPr>
          </a:p>
        </p:txBody>
      </p:sp>
      <p:sp>
        <p:nvSpPr>
          <p:cNvPr id="55" name="Rectangle 54"/>
          <p:cNvSpPr/>
          <p:nvPr/>
        </p:nvSpPr>
        <p:spPr>
          <a:xfrm>
            <a:off x="6283534" y="1337703"/>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00B050"/>
                </a:solidFill>
              </a:rPr>
              <a:t>B-3</a:t>
            </a:r>
            <a:endParaRPr lang="en-US" dirty="0">
              <a:solidFill>
                <a:srgbClr val="00B050"/>
              </a:solidFill>
            </a:endParaRPr>
          </a:p>
        </p:txBody>
      </p:sp>
      <p:sp>
        <p:nvSpPr>
          <p:cNvPr id="56" name="Rectangle 55"/>
          <p:cNvSpPr/>
          <p:nvPr/>
        </p:nvSpPr>
        <p:spPr>
          <a:xfrm>
            <a:off x="5839696" y="1887908"/>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00B050"/>
                </a:solidFill>
              </a:rPr>
              <a:t>B-4</a:t>
            </a:r>
            <a:endParaRPr lang="en-US" dirty="0">
              <a:solidFill>
                <a:srgbClr val="00B050"/>
              </a:solidFill>
            </a:endParaRPr>
          </a:p>
        </p:txBody>
      </p:sp>
      <p:sp>
        <p:nvSpPr>
          <p:cNvPr id="57" name="Rectangle 56"/>
          <p:cNvSpPr/>
          <p:nvPr/>
        </p:nvSpPr>
        <p:spPr>
          <a:xfrm>
            <a:off x="1086832" y="6460038"/>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00B050"/>
                </a:solidFill>
              </a:rPr>
              <a:t>C-1</a:t>
            </a:r>
            <a:r>
              <a:rPr lang="sr-Latn-RS" dirty="0" smtClean="0"/>
              <a:t> </a:t>
            </a:r>
            <a:endParaRPr lang="en-US" dirty="0"/>
          </a:p>
        </p:txBody>
      </p:sp>
      <p:sp>
        <p:nvSpPr>
          <p:cNvPr id="58" name="Rectangle 57"/>
          <p:cNvSpPr/>
          <p:nvPr/>
        </p:nvSpPr>
        <p:spPr>
          <a:xfrm>
            <a:off x="1452943" y="5896341"/>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00B050"/>
                </a:solidFill>
              </a:rPr>
              <a:t>C-2</a:t>
            </a:r>
            <a:endParaRPr lang="en-US" dirty="0">
              <a:solidFill>
                <a:srgbClr val="00B050"/>
              </a:solidFill>
            </a:endParaRPr>
          </a:p>
        </p:txBody>
      </p:sp>
      <p:sp>
        <p:nvSpPr>
          <p:cNvPr id="59" name="Rectangle 58"/>
          <p:cNvSpPr/>
          <p:nvPr/>
        </p:nvSpPr>
        <p:spPr>
          <a:xfrm>
            <a:off x="2089312" y="5274411"/>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00B050"/>
                </a:solidFill>
              </a:rPr>
              <a:t>C-3</a:t>
            </a:r>
            <a:endParaRPr lang="en-US" dirty="0">
              <a:solidFill>
                <a:srgbClr val="00B050"/>
              </a:solidFill>
            </a:endParaRPr>
          </a:p>
        </p:txBody>
      </p:sp>
      <p:sp>
        <p:nvSpPr>
          <p:cNvPr id="60" name="Rectangle 59"/>
          <p:cNvSpPr/>
          <p:nvPr/>
        </p:nvSpPr>
        <p:spPr>
          <a:xfrm>
            <a:off x="2498271" y="4677875"/>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00B050"/>
                </a:solidFill>
              </a:rPr>
              <a:t>C-4</a:t>
            </a:r>
            <a:endParaRPr lang="en-US" dirty="0">
              <a:solidFill>
                <a:srgbClr val="00B050"/>
              </a:solidFill>
            </a:endParaRPr>
          </a:p>
        </p:txBody>
      </p:sp>
      <p:sp>
        <p:nvSpPr>
          <p:cNvPr id="61" name="Rectangle 60"/>
          <p:cNvSpPr/>
          <p:nvPr/>
        </p:nvSpPr>
        <p:spPr>
          <a:xfrm>
            <a:off x="7237770" y="6405762"/>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00B050"/>
                </a:solidFill>
              </a:rPr>
              <a:t>D-1</a:t>
            </a:r>
            <a:endParaRPr lang="en-US" dirty="0">
              <a:solidFill>
                <a:srgbClr val="00B050"/>
              </a:solidFill>
            </a:endParaRPr>
          </a:p>
        </p:txBody>
      </p:sp>
      <p:sp>
        <p:nvSpPr>
          <p:cNvPr id="62" name="Rectangle 61"/>
          <p:cNvSpPr/>
          <p:nvPr/>
        </p:nvSpPr>
        <p:spPr>
          <a:xfrm>
            <a:off x="6740731" y="5848111"/>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00B050"/>
                </a:solidFill>
              </a:rPr>
              <a:t>D-2</a:t>
            </a:r>
            <a:endParaRPr lang="en-US" dirty="0">
              <a:solidFill>
                <a:srgbClr val="00B050"/>
              </a:solidFill>
            </a:endParaRPr>
          </a:p>
        </p:txBody>
      </p:sp>
      <p:sp>
        <p:nvSpPr>
          <p:cNvPr id="63" name="Rectangle 62"/>
          <p:cNvSpPr/>
          <p:nvPr/>
        </p:nvSpPr>
        <p:spPr>
          <a:xfrm>
            <a:off x="6241477" y="5288233"/>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00B050"/>
                </a:solidFill>
              </a:rPr>
              <a:t>D-3</a:t>
            </a:r>
            <a:endParaRPr lang="en-US" dirty="0">
              <a:solidFill>
                <a:srgbClr val="00B050"/>
              </a:solidFill>
            </a:endParaRPr>
          </a:p>
        </p:txBody>
      </p:sp>
      <p:sp>
        <p:nvSpPr>
          <p:cNvPr id="64" name="Rectangle 63"/>
          <p:cNvSpPr/>
          <p:nvPr/>
        </p:nvSpPr>
        <p:spPr>
          <a:xfrm>
            <a:off x="5814214" y="4697003"/>
            <a:ext cx="2796147" cy="359228"/>
          </a:xfrm>
          <a:prstGeom prst="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dirty="0" smtClean="0">
                <a:solidFill>
                  <a:srgbClr val="00B050"/>
                </a:solidFill>
              </a:rPr>
              <a:t>D-4</a:t>
            </a:r>
            <a:endParaRPr lang="en-US" dirty="0">
              <a:solidFill>
                <a:srgbClr val="00B050"/>
              </a:solidFill>
            </a:endParaRPr>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8" restart="whenNotActive" fill="hold" evtFilter="cancelBubble" nodeType="interactiveSeq">
                <p:stCondLst>
                  <p:cond evt="onClick" delay="0">
                    <p:tgtEl>
                      <p:spTgt spid="5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0"/>
                                        </p:tgtEl>
                                      </p:cBhvr>
                                    </p:animEffect>
                                    <p:set>
                                      <p:cBhvr>
                                        <p:cTn id="13"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4" restart="whenNotActive" fill="hold" evtFilter="cancelBubble" nodeType="interactiveSeq">
                <p:stCondLst>
                  <p:cond evt="onClick" delay="0">
                    <p:tgtEl>
                      <p:spTgt spid="51"/>
                    </p:tgtEl>
                  </p:cond>
                </p:stCondLst>
                <p:endSync evt="end" delay="0">
                  <p:rtn val="all"/>
                </p:endSync>
                <p:childTnLst>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1"/>
                                        </p:tgtEl>
                                      </p:cBhvr>
                                    </p:animEffect>
                                    <p:set>
                                      <p:cBhvr>
                                        <p:cTn id="1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0" restart="whenNotActive" fill="hold" evtFilter="cancelBubble" nodeType="interactiveSeq">
                <p:stCondLst>
                  <p:cond evt="onClick" delay="0">
                    <p:tgtEl>
                      <p:spTgt spid="52"/>
                    </p:tgtEl>
                  </p:cond>
                </p:stCondLst>
                <p:endSync evt="end" delay="0">
                  <p:rtn val="all"/>
                </p:endSync>
                <p:childTnLst>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2"/>
                                        </p:tgtEl>
                                      </p:cBhvr>
                                    </p:animEffect>
                                    <p:set>
                                      <p:cBhvr>
                                        <p:cTn id="25"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6" restart="whenNotActive" fill="hold" evtFilter="cancelBubble" nodeType="interactiveSeq">
                <p:stCondLst>
                  <p:cond evt="onClick" delay="0">
                    <p:tgtEl>
                      <p:spTgt spid="53"/>
                    </p:tgtEl>
                  </p:cond>
                </p:stCondLst>
                <p:endSync evt="end" delay="0">
                  <p:rtn val="all"/>
                </p:endSync>
                <p:childTnLst>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2" restart="whenNotActive" fill="hold" evtFilter="cancelBubble" nodeType="interactiveSeq">
                <p:stCondLst>
                  <p:cond evt="onClick" delay="0">
                    <p:tgtEl>
                      <p:spTgt spid="5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4"/>
                                        </p:tgtEl>
                                      </p:cBhvr>
                                    </p:animEffect>
                                    <p:set>
                                      <p:cBhvr>
                                        <p:cTn id="3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38" restart="whenNotActive" fill="hold" evtFilter="cancelBubble" nodeType="interactiveSeq">
                <p:stCondLst>
                  <p:cond evt="onClick" delay="0">
                    <p:tgtEl>
                      <p:spTgt spid="5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800"/>
                                        <p:tgtEl>
                                          <p:spTgt spid="55"/>
                                        </p:tgtEl>
                                      </p:cBhvr>
                                    </p:animEffect>
                                    <p:set>
                                      <p:cBhvr>
                                        <p:cTn id="43" dur="1" fill="hold">
                                          <p:stCondLst>
                                            <p:cond delay="7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44" restart="whenNotActive" fill="hold" evtFilter="cancelBubble" nodeType="interactiveSeq">
                <p:stCondLst>
                  <p:cond evt="onClick" delay="0">
                    <p:tgtEl>
                      <p:spTgt spid="56"/>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6"/>
                                        </p:tgtEl>
                                      </p:cBhvr>
                                    </p:animEffect>
                                    <p:set>
                                      <p:cBhvr>
                                        <p:cTn id="49"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50" restart="whenNotActive" fill="hold" evtFilter="cancelBubble" nodeType="interactiveSeq">
                <p:stCondLst>
                  <p:cond evt="onClick" delay="0">
                    <p:tgtEl>
                      <p:spTgt spid="46"/>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withEffect">
                                  <p:stCondLst>
                                    <p:cond delay="0"/>
                                  </p:stCondLst>
                                  <p:childTnLst>
                                    <p:animEffect transition="out" filter="fade">
                                      <p:cBhvr>
                                        <p:cTn id="54" dur="500"/>
                                        <p:tgtEl>
                                          <p:spTgt spid="46"/>
                                        </p:tgtEl>
                                      </p:cBhvr>
                                    </p:animEffect>
                                    <p:set>
                                      <p:cBhvr>
                                        <p:cTn id="55" dur="1" fill="hold">
                                          <p:stCondLst>
                                            <p:cond delay="499"/>
                                          </p:stCondLst>
                                        </p:cTn>
                                        <p:tgtEl>
                                          <p:spTgt spid="4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53"/>
                                        </p:tgtEl>
                                      </p:cBhvr>
                                    </p:animEffect>
                                    <p:set>
                                      <p:cBhvr>
                                        <p:cTn id="58" dur="1" fill="hold">
                                          <p:stCondLst>
                                            <p:cond delay="499"/>
                                          </p:stCondLst>
                                        </p:cTn>
                                        <p:tgtEl>
                                          <p:spTgt spid="53"/>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54"/>
                                        </p:tgtEl>
                                      </p:cBhvr>
                                    </p:animEffect>
                                    <p:set>
                                      <p:cBhvr>
                                        <p:cTn id="61" dur="1" fill="hold">
                                          <p:stCondLst>
                                            <p:cond delay="499"/>
                                          </p:stCondLst>
                                        </p:cTn>
                                        <p:tgtEl>
                                          <p:spTgt spid="54"/>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55"/>
                                        </p:tgtEl>
                                      </p:cBhvr>
                                    </p:animEffect>
                                    <p:set>
                                      <p:cBhvr>
                                        <p:cTn id="64" dur="1" fill="hold">
                                          <p:stCondLst>
                                            <p:cond delay="499"/>
                                          </p:stCondLst>
                                        </p:cTn>
                                        <p:tgtEl>
                                          <p:spTgt spid="55"/>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56"/>
                                        </p:tgtEl>
                                      </p:cBhvr>
                                    </p:animEffect>
                                    <p:set>
                                      <p:cBhvr>
                                        <p:cTn id="67"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8" restart="whenNotActive" fill="hold" evtFilter="cancelBubble" nodeType="interactiveSeq">
                <p:stCondLst>
                  <p:cond evt="onClick" delay="0">
                    <p:tgtEl>
                      <p:spTgt spid="5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58"/>
                                        </p:tgtEl>
                                      </p:cBhvr>
                                    </p:animEffect>
                                    <p:set>
                                      <p:cBhvr>
                                        <p:cTn id="73"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74" restart="whenNotActive" fill="hold" evtFilter="cancelBubble" nodeType="interactiveSeq">
                <p:stCondLst>
                  <p:cond evt="onClick" delay="0">
                    <p:tgtEl>
                      <p:spTgt spid="59"/>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59"/>
                                        </p:tgtEl>
                                      </p:cBhvr>
                                    </p:animEffect>
                                    <p:set>
                                      <p:cBhvr>
                                        <p:cTn id="79"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0" restart="whenNotActive" fill="hold" evtFilter="cancelBubble" nodeType="interactiveSeq">
                <p:stCondLst>
                  <p:cond evt="onClick" delay="0">
                    <p:tgtEl>
                      <p:spTgt spid="60"/>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60"/>
                                        </p:tgtEl>
                                      </p:cBhvr>
                                    </p:animEffect>
                                    <p:set>
                                      <p:cBhvr>
                                        <p:cTn id="85"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6" restart="whenNotActive" fill="hold" evtFilter="cancelBubble" nodeType="interactiveSeq">
                <p:stCondLst>
                  <p:cond evt="onClick" delay="0">
                    <p:tgtEl>
                      <p:spTgt spid="61"/>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61"/>
                                        </p:tgtEl>
                                      </p:cBhvr>
                                    </p:animEffect>
                                    <p:set>
                                      <p:cBhvr>
                                        <p:cTn id="91"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92" restart="whenNotActive" fill="hold" evtFilter="cancelBubble" nodeType="interactiveSeq">
                <p:stCondLst>
                  <p:cond evt="onClick" delay="0">
                    <p:tgtEl>
                      <p:spTgt spid="62"/>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62"/>
                                        </p:tgtEl>
                                      </p:cBhvr>
                                    </p:animEffect>
                                    <p:set>
                                      <p:cBhvr>
                                        <p:cTn id="97"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98" restart="whenNotActive" fill="hold" evtFilter="cancelBubble" nodeType="interactiveSeq">
                <p:stCondLst>
                  <p:cond evt="onClick" delay="0">
                    <p:tgtEl>
                      <p:spTgt spid="63"/>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63"/>
                                        </p:tgtEl>
                                      </p:cBhvr>
                                    </p:animEffect>
                                    <p:set>
                                      <p:cBhvr>
                                        <p:cTn id="103"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04" restart="whenNotActive" fill="hold" evtFilter="cancelBubble" nodeType="interactiveSeq">
                <p:stCondLst>
                  <p:cond evt="onClick" delay="0">
                    <p:tgtEl>
                      <p:spTgt spid="64"/>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64"/>
                                        </p:tgtEl>
                                      </p:cBhvr>
                                    </p:animEffect>
                                    <p:set>
                                      <p:cBhvr>
                                        <p:cTn id="109"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10" restart="whenNotActive" fill="hold" evtFilter="cancelBubble" nodeType="interactiveSeq">
                <p:stCondLst>
                  <p:cond evt="onClick" delay="0">
                    <p:tgtEl>
                      <p:spTgt spid="48"/>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withEffect">
                                  <p:stCondLst>
                                    <p:cond delay="0"/>
                                  </p:stCondLst>
                                  <p:childTnLst>
                                    <p:animEffect transition="out" filter="fade">
                                      <p:cBhvr>
                                        <p:cTn id="114" dur="500"/>
                                        <p:tgtEl>
                                          <p:spTgt spid="48"/>
                                        </p:tgtEl>
                                      </p:cBhvr>
                                    </p:animEffect>
                                    <p:set>
                                      <p:cBhvr>
                                        <p:cTn id="115" dur="1" fill="hold">
                                          <p:stCondLst>
                                            <p:cond delay="499"/>
                                          </p:stCondLst>
                                        </p:cTn>
                                        <p:tgtEl>
                                          <p:spTgt spid="48"/>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61"/>
                                        </p:tgtEl>
                                      </p:cBhvr>
                                    </p:animEffect>
                                    <p:set>
                                      <p:cBhvr>
                                        <p:cTn id="118" dur="1" fill="hold">
                                          <p:stCondLst>
                                            <p:cond delay="499"/>
                                          </p:stCondLst>
                                        </p:cTn>
                                        <p:tgtEl>
                                          <p:spTgt spid="61"/>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62"/>
                                        </p:tgtEl>
                                      </p:cBhvr>
                                    </p:animEffect>
                                    <p:set>
                                      <p:cBhvr>
                                        <p:cTn id="121" dur="1" fill="hold">
                                          <p:stCondLst>
                                            <p:cond delay="499"/>
                                          </p:stCondLst>
                                        </p:cTn>
                                        <p:tgtEl>
                                          <p:spTgt spid="62"/>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63"/>
                                        </p:tgtEl>
                                      </p:cBhvr>
                                    </p:animEffect>
                                    <p:set>
                                      <p:cBhvr>
                                        <p:cTn id="124" dur="1" fill="hold">
                                          <p:stCondLst>
                                            <p:cond delay="499"/>
                                          </p:stCondLst>
                                        </p:cTn>
                                        <p:tgtEl>
                                          <p:spTgt spid="63"/>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64"/>
                                        </p:tgtEl>
                                      </p:cBhvr>
                                    </p:animEffect>
                                    <p:set>
                                      <p:cBhvr>
                                        <p:cTn id="127"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28" restart="whenNotActive" fill="hold" evtFilter="cancelBubble" nodeType="interactiveSeq">
                <p:stCondLst>
                  <p:cond evt="onClick" delay="0">
                    <p:tgtEl>
                      <p:spTgt spid="45"/>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withEffect">
                                  <p:stCondLst>
                                    <p:cond delay="0"/>
                                  </p:stCondLst>
                                  <p:childTnLst>
                                    <p:animEffect transition="out" filter="fade">
                                      <p:cBhvr>
                                        <p:cTn id="132" dur="500"/>
                                        <p:tgtEl>
                                          <p:spTgt spid="45"/>
                                        </p:tgtEl>
                                      </p:cBhvr>
                                    </p:animEffect>
                                    <p:set>
                                      <p:cBhvr>
                                        <p:cTn id="133" dur="1" fill="hold">
                                          <p:stCondLst>
                                            <p:cond delay="499"/>
                                          </p:stCondLst>
                                        </p:cTn>
                                        <p:tgtEl>
                                          <p:spTgt spid="45"/>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49"/>
                                        </p:tgtEl>
                                      </p:cBhvr>
                                    </p:animEffect>
                                    <p:set>
                                      <p:cBhvr>
                                        <p:cTn id="136" dur="1" fill="hold">
                                          <p:stCondLst>
                                            <p:cond delay="499"/>
                                          </p:stCondLst>
                                        </p:cTn>
                                        <p:tgtEl>
                                          <p:spTgt spid="49"/>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50"/>
                                        </p:tgtEl>
                                      </p:cBhvr>
                                    </p:animEffect>
                                    <p:set>
                                      <p:cBhvr>
                                        <p:cTn id="139" dur="1" fill="hold">
                                          <p:stCondLst>
                                            <p:cond delay="499"/>
                                          </p:stCondLst>
                                        </p:cTn>
                                        <p:tgtEl>
                                          <p:spTgt spid="50"/>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51"/>
                                        </p:tgtEl>
                                      </p:cBhvr>
                                    </p:animEffect>
                                    <p:set>
                                      <p:cBhvr>
                                        <p:cTn id="142" dur="1" fill="hold">
                                          <p:stCondLst>
                                            <p:cond delay="499"/>
                                          </p:stCondLst>
                                        </p:cTn>
                                        <p:tgtEl>
                                          <p:spTgt spid="51"/>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52"/>
                                        </p:tgtEl>
                                      </p:cBhvr>
                                    </p:animEffect>
                                    <p:set>
                                      <p:cBhvr>
                                        <p:cTn id="145"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46" restart="whenNotActive" fill="hold" evtFilter="cancelBubble" nodeType="interactiveSeq">
                <p:stCondLst>
                  <p:cond evt="onClick" delay="0">
                    <p:tgtEl>
                      <p:spTgt spid="57"/>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57"/>
                                        </p:tgtEl>
                                      </p:cBhvr>
                                    </p:animEffect>
                                    <p:set>
                                      <p:cBhvr>
                                        <p:cTn id="15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52" restart="whenNotActive" fill="hold" evtFilter="cancelBubble" nodeType="interactiveSeq">
                <p:stCondLst>
                  <p:cond evt="onClick" delay="0">
                    <p:tgtEl>
                      <p:spTgt spid="47"/>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grpId="1" nodeType="clickEffect">
                                  <p:stCondLst>
                                    <p:cond delay="0"/>
                                  </p:stCondLst>
                                  <p:childTnLst>
                                    <p:animEffect transition="out" filter="fade">
                                      <p:cBhvr>
                                        <p:cTn id="156" dur="500"/>
                                        <p:tgtEl>
                                          <p:spTgt spid="58"/>
                                        </p:tgtEl>
                                      </p:cBhvr>
                                    </p:animEffect>
                                    <p:set>
                                      <p:cBhvr>
                                        <p:cTn id="157" dur="1" fill="hold">
                                          <p:stCondLst>
                                            <p:cond delay="499"/>
                                          </p:stCondLst>
                                        </p:cTn>
                                        <p:tgtEl>
                                          <p:spTgt spid="58"/>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59"/>
                                        </p:tgtEl>
                                      </p:cBhvr>
                                    </p:animEffect>
                                    <p:set>
                                      <p:cBhvr>
                                        <p:cTn id="160" dur="1" fill="hold">
                                          <p:stCondLst>
                                            <p:cond delay="499"/>
                                          </p:stCondLst>
                                        </p:cTn>
                                        <p:tgtEl>
                                          <p:spTgt spid="59"/>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60"/>
                                        </p:tgtEl>
                                      </p:cBhvr>
                                    </p:animEffect>
                                    <p:set>
                                      <p:cBhvr>
                                        <p:cTn id="163" dur="1" fill="hold">
                                          <p:stCondLst>
                                            <p:cond delay="499"/>
                                          </p:stCondLst>
                                        </p:cTn>
                                        <p:tgtEl>
                                          <p:spTgt spid="60"/>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57"/>
                                        </p:tgtEl>
                                      </p:cBhvr>
                                    </p:animEffect>
                                    <p:set>
                                      <p:cBhvr>
                                        <p:cTn id="166" dur="1" fill="hold">
                                          <p:stCondLst>
                                            <p:cond delay="499"/>
                                          </p:stCondLst>
                                        </p:cTn>
                                        <p:tgtEl>
                                          <p:spTgt spid="57"/>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0" presetClass="exit" presetSubtype="0" fill="hold" grpId="0" nodeType="clickEffect">
                                  <p:stCondLst>
                                    <p:cond delay="0"/>
                                  </p:stCondLst>
                                  <p:childTnLst>
                                    <p:animEffect transition="out" filter="fade">
                                      <p:cBhvr>
                                        <p:cTn id="170" dur="500"/>
                                        <p:tgtEl>
                                          <p:spTgt spid="47"/>
                                        </p:tgtEl>
                                      </p:cBhvr>
                                    </p:animEffect>
                                    <p:set>
                                      <p:cBhvr>
                                        <p:cTn id="171"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72" restart="whenNotActive" fill="hold" evtFilter="cancelBubble" nodeType="interactiveSeq">
                <p:stCondLst>
                  <p:cond evt="onClick" delay="0">
                    <p:tgtEl>
                      <p:spTgt spid="42"/>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2" nodeType="withEffect">
                                  <p:stCondLst>
                                    <p:cond delay="0"/>
                                  </p:stCondLst>
                                  <p:childTnLst>
                                    <p:animEffect transition="out" filter="fade">
                                      <p:cBhvr>
                                        <p:cTn id="176" dur="500"/>
                                        <p:tgtEl>
                                          <p:spTgt spid="49"/>
                                        </p:tgtEl>
                                      </p:cBhvr>
                                    </p:animEffect>
                                    <p:set>
                                      <p:cBhvr>
                                        <p:cTn id="177" dur="1" fill="hold">
                                          <p:stCondLst>
                                            <p:cond delay="499"/>
                                          </p:stCondLst>
                                        </p:cTn>
                                        <p:tgtEl>
                                          <p:spTgt spid="49"/>
                                        </p:tgtEl>
                                        <p:attrNameLst>
                                          <p:attrName>style.visibility</p:attrName>
                                        </p:attrNameLst>
                                      </p:cBhvr>
                                      <p:to>
                                        <p:strVal val="hidden"/>
                                      </p:to>
                                    </p:set>
                                  </p:childTnLst>
                                </p:cTn>
                              </p:par>
                              <p:par>
                                <p:cTn id="178" presetID="10" presetClass="exit" presetSubtype="0" fill="hold" grpId="2" nodeType="withEffect">
                                  <p:stCondLst>
                                    <p:cond delay="0"/>
                                  </p:stCondLst>
                                  <p:childTnLst>
                                    <p:animEffect transition="out" filter="fade">
                                      <p:cBhvr>
                                        <p:cTn id="179" dur="500"/>
                                        <p:tgtEl>
                                          <p:spTgt spid="50"/>
                                        </p:tgtEl>
                                      </p:cBhvr>
                                    </p:animEffect>
                                    <p:set>
                                      <p:cBhvr>
                                        <p:cTn id="180" dur="1" fill="hold">
                                          <p:stCondLst>
                                            <p:cond delay="499"/>
                                          </p:stCondLst>
                                        </p:cTn>
                                        <p:tgtEl>
                                          <p:spTgt spid="50"/>
                                        </p:tgtEl>
                                        <p:attrNameLst>
                                          <p:attrName>style.visibility</p:attrName>
                                        </p:attrNameLst>
                                      </p:cBhvr>
                                      <p:to>
                                        <p:strVal val="hidden"/>
                                      </p:to>
                                    </p:set>
                                  </p:childTnLst>
                                </p:cTn>
                              </p:par>
                              <p:par>
                                <p:cTn id="181" presetID="10" presetClass="exit" presetSubtype="0" fill="hold" grpId="2" nodeType="withEffect">
                                  <p:stCondLst>
                                    <p:cond delay="0"/>
                                  </p:stCondLst>
                                  <p:childTnLst>
                                    <p:animEffect transition="out" filter="fade">
                                      <p:cBhvr>
                                        <p:cTn id="182" dur="500"/>
                                        <p:tgtEl>
                                          <p:spTgt spid="51"/>
                                        </p:tgtEl>
                                      </p:cBhvr>
                                    </p:animEffect>
                                    <p:set>
                                      <p:cBhvr>
                                        <p:cTn id="183" dur="1" fill="hold">
                                          <p:stCondLst>
                                            <p:cond delay="499"/>
                                          </p:stCondLst>
                                        </p:cTn>
                                        <p:tgtEl>
                                          <p:spTgt spid="51"/>
                                        </p:tgtEl>
                                        <p:attrNameLst>
                                          <p:attrName>style.visibility</p:attrName>
                                        </p:attrNameLst>
                                      </p:cBhvr>
                                      <p:to>
                                        <p:strVal val="hidden"/>
                                      </p:to>
                                    </p:set>
                                  </p:childTnLst>
                                </p:cTn>
                              </p:par>
                              <p:par>
                                <p:cTn id="184" presetID="10" presetClass="exit" presetSubtype="0" fill="hold" grpId="2" nodeType="withEffect">
                                  <p:stCondLst>
                                    <p:cond delay="0"/>
                                  </p:stCondLst>
                                  <p:childTnLst>
                                    <p:animEffect transition="out" filter="fade">
                                      <p:cBhvr>
                                        <p:cTn id="185" dur="500"/>
                                        <p:tgtEl>
                                          <p:spTgt spid="52"/>
                                        </p:tgtEl>
                                      </p:cBhvr>
                                    </p:animEffect>
                                    <p:set>
                                      <p:cBhvr>
                                        <p:cTn id="186" dur="1" fill="hold">
                                          <p:stCondLst>
                                            <p:cond delay="499"/>
                                          </p:stCondLst>
                                        </p:cTn>
                                        <p:tgtEl>
                                          <p:spTgt spid="52"/>
                                        </p:tgtEl>
                                        <p:attrNameLst>
                                          <p:attrName>style.visibility</p:attrName>
                                        </p:attrNameLst>
                                      </p:cBhvr>
                                      <p:to>
                                        <p:strVal val="hidden"/>
                                      </p:to>
                                    </p:set>
                                  </p:childTnLst>
                                </p:cTn>
                              </p:par>
                              <p:par>
                                <p:cTn id="187" presetID="10" presetClass="exit" presetSubtype="0" fill="hold" grpId="2" nodeType="withEffect">
                                  <p:stCondLst>
                                    <p:cond delay="0"/>
                                  </p:stCondLst>
                                  <p:childTnLst>
                                    <p:animEffect transition="out" filter="fade">
                                      <p:cBhvr>
                                        <p:cTn id="188" dur="500"/>
                                        <p:tgtEl>
                                          <p:spTgt spid="53"/>
                                        </p:tgtEl>
                                      </p:cBhvr>
                                    </p:animEffect>
                                    <p:set>
                                      <p:cBhvr>
                                        <p:cTn id="189" dur="1" fill="hold">
                                          <p:stCondLst>
                                            <p:cond delay="499"/>
                                          </p:stCondLst>
                                        </p:cTn>
                                        <p:tgtEl>
                                          <p:spTgt spid="53"/>
                                        </p:tgtEl>
                                        <p:attrNameLst>
                                          <p:attrName>style.visibility</p:attrName>
                                        </p:attrNameLst>
                                      </p:cBhvr>
                                      <p:to>
                                        <p:strVal val="hidden"/>
                                      </p:to>
                                    </p:set>
                                  </p:childTnLst>
                                </p:cTn>
                              </p:par>
                              <p:par>
                                <p:cTn id="190" presetID="10" presetClass="exit" presetSubtype="0" fill="hold" grpId="2" nodeType="withEffect">
                                  <p:stCondLst>
                                    <p:cond delay="0"/>
                                  </p:stCondLst>
                                  <p:childTnLst>
                                    <p:animEffect transition="out" filter="fade">
                                      <p:cBhvr>
                                        <p:cTn id="191" dur="500"/>
                                        <p:tgtEl>
                                          <p:spTgt spid="54"/>
                                        </p:tgtEl>
                                      </p:cBhvr>
                                    </p:animEffect>
                                    <p:set>
                                      <p:cBhvr>
                                        <p:cTn id="192" dur="1" fill="hold">
                                          <p:stCondLst>
                                            <p:cond delay="499"/>
                                          </p:stCondLst>
                                        </p:cTn>
                                        <p:tgtEl>
                                          <p:spTgt spid="54"/>
                                        </p:tgtEl>
                                        <p:attrNameLst>
                                          <p:attrName>style.visibility</p:attrName>
                                        </p:attrNameLst>
                                      </p:cBhvr>
                                      <p:to>
                                        <p:strVal val="hidden"/>
                                      </p:to>
                                    </p:set>
                                  </p:childTnLst>
                                </p:cTn>
                              </p:par>
                              <p:par>
                                <p:cTn id="193" presetID="10" presetClass="exit" presetSubtype="0" fill="hold" grpId="2" nodeType="withEffect">
                                  <p:stCondLst>
                                    <p:cond delay="0"/>
                                  </p:stCondLst>
                                  <p:childTnLst>
                                    <p:animEffect transition="out" filter="fade">
                                      <p:cBhvr>
                                        <p:cTn id="194" dur="500"/>
                                        <p:tgtEl>
                                          <p:spTgt spid="55"/>
                                        </p:tgtEl>
                                      </p:cBhvr>
                                    </p:animEffect>
                                    <p:set>
                                      <p:cBhvr>
                                        <p:cTn id="195" dur="1" fill="hold">
                                          <p:stCondLst>
                                            <p:cond delay="499"/>
                                          </p:stCondLst>
                                        </p:cTn>
                                        <p:tgtEl>
                                          <p:spTgt spid="55"/>
                                        </p:tgtEl>
                                        <p:attrNameLst>
                                          <p:attrName>style.visibility</p:attrName>
                                        </p:attrNameLst>
                                      </p:cBhvr>
                                      <p:to>
                                        <p:strVal val="hidden"/>
                                      </p:to>
                                    </p:set>
                                  </p:childTnLst>
                                </p:cTn>
                              </p:par>
                              <p:par>
                                <p:cTn id="196" presetID="10" presetClass="exit" presetSubtype="0" fill="hold" grpId="2" nodeType="withEffect">
                                  <p:stCondLst>
                                    <p:cond delay="0"/>
                                  </p:stCondLst>
                                  <p:childTnLst>
                                    <p:animEffect transition="out" filter="fade">
                                      <p:cBhvr>
                                        <p:cTn id="197" dur="500"/>
                                        <p:tgtEl>
                                          <p:spTgt spid="56"/>
                                        </p:tgtEl>
                                      </p:cBhvr>
                                    </p:animEffect>
                                    <p:set>
                                      <p:cBhvr>
                                        <p:cTn id="198" dur="1" fill="hold">
                                          <p:stCondLst>
                                            <p:cond delay="499"/>
                                          </p:stCondLst>
                                        </p:cTn>
                                        <p:tgtEl>
                                          <p:spTgt spid="56"/>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46"/>
                                        </p:tgtEl>
                                      </p:cBhvr>
                                    </p:animEffect>
                                    <p:set>
                                      <p:cBhvr>
                                        <p:cTn id="201" dur="1" fill="hold">
                                          <p:stCondLst>
                                            <p:cond delay="499"/>
                                          </p:stCondLst>
                                        </p:cTn>
                                        <p:tgtEl>
                                          <p:spTgt spid="46"/>
                                        </p:tgtEl>
                                        <p:attrNameLst>
                                          <p:attrName>style.visibility</p:attrName>
                                        </p:attrNameLst>
                                      </p:cBhvr>
                                      <p:to>
                                        <p:strVal val="hidden"/>
                                      </p:to>
                                    </p:set>
                                  </p:childTnLst>
                                </p:cTn>
                              </p:par>
                              <p:par>
                                <p:cTn id="202" presetID="10" presetClass="exit" presetSubtype="0" fill="hold" grpId="2" nodeType="withEffect">
                                  <p:stCondLst>
                                    <p:cond delay="0"/>
                                  </p:stCondLst>
                                  <p:childTnLst>
                                    <p:animEffect transition="out" filter="fade">
                                      <p:cBhvr>
                                        <p:cTn id="203" dur="500"/>
                                        <p:tgtEl>
                                          <p:spTgt spid="58"/>
                                        </p:tgtEl>
                                      </p:cBhvr>
                                    </p:animEffect>
                                    <p:set>
                                      <p:cBhvr>
                                        <p:cTn id="204" dur="1" fill="hold">
                                          <p:stCondLst>
                                            <p:cond delay="499"/>
                                          </p:stCondLst>
                                        </p:cTn>
                                        <p:tgtEl>
                                          <p:spTgt spid="58"/>
                                        </p:tgtEl>
                                        <p:attrNameLst>
                                          <p:attrName>style.visibility</p:attrName>
                                        </p:attrNameLst>
                                      </p:cBhvr>
                                      <p:to>
                                        <p:strVal val="hidden"/>
                                      </p:to>
                                    </p:set>
                                  </p:childTnLst>
                                </p:cTn>
                              </p:par>
                              <p:par>
                                <p:cTn id="205" presetID="10" presetClass="exit" presetSubtype="0" fill="hold" grpId="2" nodeType="withEffect">
                                  <p:stCondLst>
                                    <p:cond delay="0"/>
                                  </p:stCondLst>
                                  <p:childTnLst>
                                    <p:animEffect transition="out" filter="fade">
                                      <p:cBhvr>
                                        <p:cTn id="206" dur="500"/>
                                        <p:tgtEl>
                                          <p:spTgt spid="59"/>
                                        </p:tgtEl>
                                      </p:cBhvr>
                                    </p:animEffect>
                                    <p:set>
                                      <p:cBhvr>
                                        <p:cTn id="207" dur="1" fill="hold">
                                          <p:stCondLst>
                                            <p:cond delay="499"/>
                                          </p:stCondLst>
                                        </p:cTn>
                                        <p:tgtEl>
                                          <p:spTgt spid="59"/>
                                        </p:tgtEl>
                                        <p:attrNameLst>
                                          <p:attrName>style.visibility</p:attrName>
                                        </p:attrNameLst>
                                      </p:cBhvr>
                                      <p:to>
                                        <p:strVal val="hidden"/>
                                      </p:to>
                                    </p:set>
                                  </p:childTnLst>
                                </p:cTn>
                              </p:par>
                              <p:par>
                                <p:cTn id="208" presetID="10" presetClass="exit" presetSubtype="0" fill="hold" grpId="2" nodeType="withEffect">
                                  <p:stCondLst>
                                    <p:cond delay="0"/>
                                  </p:stCondLst>
                                  <p:childTnLst>
                                    <p:animEffect transition="out" filter="fade">
                                      <p:cBhvr>
                                        <p:cTn id="209" dur="500"/>
                                        <p:tgtEl>
                                          <p:spTgt spid="60"/>
                                        </p:tgtEl>
                                      </p:cBhvr>
                                    </p:animEffect>
                                    <p:set>
                                      <p:cBhvr>
                                        <p:cTn id="210" dur="1" fill="hold">
                                          <p:stCondLst>
                                            <p:cond delay="499"/>
                                          </p:stCondLst>
                                        </p:cTn>
                                        <p:tgtEl>
                                          <p:spTgt spid="60"/>
                                        </p:tgtEl>
                                        <p:attrNameLst>
                                          <p:attrName>style.visibility</p:attrName>
                                        </p:attrNameLst>
                                      </p:cBhvr>
                                      <p:to>
                                        <p:strVal val="hidden"/>
                                      </p:to>
                                    </p:set>
                                  </p:childTnLst>
                                </p:cTn>
                              </p:par>
                              <p:par>
                                <p:cTn id="211" presetID="10" presetClass="exit" presetSubtype="0" fill="hold" grpId="2" nodeType="withEffect">
                                  <p:stCondLst>
                                    <p:cond delay="0"/>
                                  </p:stCondLst>
                                  <p:childTnLst>
                                    <p:animEffect transition="out" filter="fade">
                                      <p:cBhvr>
                                        <p:cTn id="212" dur="500"/>
                                        <p:tgtEl>
                                          <p:spTgt spid="61"/>
                                        </p:tgtEl>
                                      </p:cBhvr>
                                    </p:animEffect>
                                    <p:set>
                                      <p:cBhvr>
                                        <p:cTn id="213" dur="1" fill="hold">
                                          <p:stCondLst>
                                            <p:cond delay="499"/>
                                          </p:stCondLst>
                                        </p:cTn>
                                        <p:tgtEl>
                                          <p:spTgt spid="61"/>
                                        </p:tgtEl>
                                        <p:attrNameLst>
                                          <p:attrName>style.visibility</p:attrName>
                                        </p:attrNameLst>
                                      </p:cBhvr>
                                      <p:to>
                                        <p:strVal val="hidden"/>
                                      </p:to>
                                    </p:set>
                                  </p:childTnLst>
                                </p:cTn>
                              </p:par>
                              <p:par>
                                <p:cTn id="214" presetID="10" presetClass="exit" presetSubtype="0" fill="hold" grpId="2" nodeType="withEffect">
                                  <p:stCondLst>
                                    <p:cond delay="0"/>
                                  </p:stCondLst>
                                  <p:childTnLst>
                                    <p:animEffect transition="out" filter="fade">
                                      <p:cBhvr>
                                        <p:cTn id="215" dur="500"/>
                                        <p:tgtEl>
                                          <p:spTgt spid="62"/>
                                        </p:tgtEl>
                                      </p:cBhvr>
                                    </p:animEffect>
                                    <p:set>
                                      <p:cBhvr>
                                        <p:cTn id="216" dur="1" fill="hold">
                                          <p:stCondLst>
                                            <p:cond delay="499"/>
                                          </p:stCondLst>
                                        </p:cTn>
                                        <p:tgtEl>
                                          <p:spTgt spid="62"/>
                                        </p:tgtEl>
                                        <p:attrNameLst>
                                          <p:attrName>style.visibility</p:attrName>
                                        </p:attrNameLst>
                                      </p:cBhvr>
                                      <p:to>
                                        <p:strVal val="hidden"/>
                                      </p:to>
                                    </p:set>
                                  </p:childTnLst>
                                </p:cTn>
                              </p:par>
                              <p:par>
                                <p:cTn id="217" presetID="10" presetClass="exit" presetSubtype="0" fill="hold" grpId="2" nodeType="withEffect">
                                  <p:stCondLst>
                                    <p:cond delay="0"/>
                                  </p:stCondLst>
                                  <p:childTnLst>
                                    <p:animEffect transition="out" filter="fade">
                                      <p:cBhvr>
                                        <p:cTn id="218" dur="500"/>
                                        <p:tgtEl>
                                          <p:spTgt spid="63"/>
                                        </p:tgtEl>
                                      </p:cBhvr>
                                    </p:animEffect>
                                    <p:set>
                                      <p:cBhvr>
                                        <p:cTn id="219" dur="1" fill="hold">
                                          <p:stCondLst>
                                            <p:cond delay="499"/>
                                          </p:stCondLst>
                                        </p:cTn>
                                        <p:tgtEl>
                                          <p:spTgt spid="63"/>
                                        </p:tgtEl>
                                        <p:attrNameLst>
                                          <p:attrName>style.visibility</p:attrName>
                                        </p:attrNameLst>
                                      </p:cBhvr>
                                      <p:to>
                                        <p:strVal val="hidden"/>
                                      </p:to>
                                    </p:set>
                                  </p:childTnLst>
                                </p:cTn>
                              </p:par>
                              <p:par>
                                <p:cTn id="220" presetID="10" presetClass="exit" presetSubtype="0" fill="hold" grpId="2" nodeType="withEffect">
                                  <p:stCondLst>
                                    <p:cond delay="0"/>
                                  </p:stCondLst>
                                  <p:childTnLst>
                                    <p:animEffect transition="out" filter="fade">
                                      <p:cBhvr>
                                        <p:cTn id="221" dur="500"/>
                                        <p:tgtEl>
                                          <p:spTgt spid="64"/>
                                        </p:tgtEl>
                                      </p:cBhvr>
                                    </p:animEffect>
                                    <p:set>
                                      <p:cBhvr>
                                        <p:cTn id="222" dur="1" fill="hold">
                                          <p:stCondLst>
                                            <p:cond delay="499"/>
                                          </p:stCondLst>
                                        </p:cTn>
                                        <p:tgtEl>
                                          <p:spTgt spid="64"/>
                                        </p:tgtEl>
                                        <p:attrNameLst>
                                          <p:attrName>style.visibility</p:attrName>
                                        </p:attrNameLst>
                                      </p:cBhvr>
                                      <p:to>
                                        <p:strVal val="hidden"/>
                                      </p:to>
                                    </p:set>
                                  </p:childTnLst>
                                </p:cTn>
                              </p:par>
                              <p:par>
                                <p:cTn id="223" presetID="10" presetClass="exit" presetSubtype="0" fill="hold" grpId="1" nodeType="withEffect">
                                  <p:stCondLst>
                                    <p:cond delay="0"/>
                                  </p:stCondLst>
                                  <p:childTnLst>
                                    <p:animEffect transition="out" filter="fade">
                                      <p:cBhvr>
                                        <p:cTn id="224" dur="500"/>
                                        <p:tgtEl>
                                          <p:spTgt spid="48"/>
                                        </p:tgtEl>
                                      </p:cBhvr>
                                    </p:animEffect>
                                    <p:set>
                                      <p:cBhvr>
                                        <p:cTn id="225" dur="1" fill="hold">
                                          <p:stCondLst>
                                            <p:cond delay="499"/>
                                          </p:stCondLst>
                                        </p:cTn>
                                        <p:tgtEl>
                                          <p:spTgt spid="48"/>
                                        </p:tgtEl>
                                        <p:attrNameLst>
                                          <p:attrName>style.visibility</p:attrName>
                                        </p:attrNameLst>
                                      </p:cBhvr>
                                      <p:to>
                                        <p:strVal val="hidden"/>
                                      </p:to>
                                    </p:set>
                                  </p:childTnLst>
                                </p:cTn>
                              </p:par>
                              <p:par>
                                <p:cTn id="226" presetID="10" presetClass="exit" presetSubtype="0" fill="hold" grpId="1" nodeType="withEffect">
                                  <p:stCondLst>
                                    <p:cond delay="0"/>
                                  </p:stCondLst>
                                  <p:childTnLst>
                                    <p:animEffect transition="out" filter="fade">
                                      <p:cBhvr>
                                        <p:cTn id="227" dur="500"/>
                                        <p:tgtEl>
                                          <p:spTgt spid="45"/>
                                        </p:tgtEl>
                                      </p:cBhvr>
                                    </p:animEffect>
                                    <p:set>
                                      <p:cBhvr>
                                        <p:cTn id="228" dur="1" fill="hold">
                                          <p:stCondLst>
                                            <p:cond delay="499"/>
                                          </p:stCondLst>
                                        </p:cTn>
                                        <p:tgtEl>
                                          <p:spTgt spid="45"/>
                                        </p:tgtEl>
                                        <p:attrNameLst>
                                          <p:attrName>style.visibility</p:attrName>
                                        </p:attrNameLst>
                                      </p:cBhvr>
                                      <p:to>
                                        <p:strVal val="hidden"/>
                                      </p:to>
                                    </p:set>
                                  </p:childTnLst>
                                </p:cTn>
                              </p:par>
                              <p:par>
                                <p:cTn id="229" presetID="10" presetClass="exit" presetSubtype="0" fill="hold" grpId="2" nodeType="with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par>
                                <p:cTn id="232" presetID="10" presetClass="exit" presetSubtype="0" fill="hold" grpId="1" nodeType="withEffect">
                                  <p:stCondLst>
                                    <p:cond delay="0"/>
                                  </p:stCondLst>
                                  <p:childTnLst>
                                    <p:animEffect transition="out" filter="fade">
                                      <p:cBhvr>
                                        <p:cTn id="233" dur="500"/>
                                        <p:tgtEl>
                                          <p:spTgt spid="47"/>
                                        </p:tgtEl>
                                      </p:cBhvr>
                                    </p:animEffect>
                                    <p:set>
                                      <p:cBhvr>
                                        <p:cTn id="234" dur="1" fill="hold">
                                          <p:stCondLst>
                                            <p:cond delay="499"/>
                                          </p:stCondLst>
                                        </p:cTn>
                                        <p:tgtEl>
                                          <p:spTgt spid="47"/>
                                        </p:tgtEl>
                                        <p:attrNameLst>
                                          <p:attrName>style.visibility</p:attrName>
                                        </p:attrNameLst>
                                      </p:cBhvr>
                                      <p:to>
                                        <p:strVal val="hidden"/>
                                      </p:to>
                                    </p:set>
                                  </p:childTnLst>
                                </p:cTn>
                              </p:par>
                              <p:par>
                                <p:cTn id="235" presetID="10" presetClass="exit" presetSubtype="0" fill="hold" grpId="0" nodeType="withEffect">
                                  <p:stCondLst>
                                    <p:cond delay="0"/>
                                  </p:stCondLst>
                                  <p:childTnLst>
                                    <p:animEffect transition="out" filter="fade">
                                      <p:cBhvr>
                                        <p:cTn id="236" dur="500"/>
                                        <p:tgtEl>
                                          <p:spTgt spid="42"/>
                                        </p:tgtEl>
                                      </p:cBhvr>
                                    </p:animEffect>
                                    <p:set>
                                      <p:cBhvr>
                                        <p:cTn id="23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42" grpId="0"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P spid="55" grpId="0" animBg="1"/>
      <p:bldP spid="55" grpId="1" animBg="1"/>
      <p:bldP spid="55" grpId="2"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59" grpId="2" animBg="1"/>
      <p:bldP spid="60" grpId="0" animBg="1"/>
      <p:bldP spid="60" grpId="1" animBg="1"/>
      <p:bldP spid="60" grpId="2" animBg="1"/>
      <p:bldP spid="61" grpId="0" animBg="1"/>
      <p:bldP spid="61" grpId="1" animBg="1"/>
      <p:bldP spid="61" grpId="2" animBg="1"/>
      <p:bldP spid="62" grpId="0" animBg="1"/>
      <p:bldP spid="62" grpId="1" animBg="1"/>
      <p:bldP spid="62" grpId="2" animBg="1"/>
      <p:bldP spid="63" grpId="0" animBg="1"/>
      <p:bldP spid="63" grpId="1" animBg="1"/>
      <p:bldP spid="63" grpId="2" animBg="1"/>
      <p:bldP spid="64" grpId="0" animBg="1"/>
      <p:bldP spid="64" grpId="1" animBg="1"/>
      <p:bldP spid="64"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snovna škola Eugena Kumičića - Naslovnica - Čestita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929" y="0"/>
            <a:ext cx="6162396" cy="61050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99656" y="0"/>
            <a:ext cx="6165669" cy="5930537"/>
          </a:xfrm>
          <a:prstGeom prst="rect">
            <a:avLst/>
          </a:prstGeom>
          <a:solidFill>
            <a:schemeClr val="accent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217" y="510639"/>
            <a:ext cx="3583979" cy="1199407"/>
          </a:xfrm>
        </p:spPr>
        <p:txBody>
          <a:bodyPr>
            <a:normAutofit fontScale="90000"/>
          </a:bodyPr>
          <a:lstStyle/>
          <a:p>
            <a:r>
              <a:rPr lang="sr-Latn-RS" sz="2000" dirty="0" smtClean="0">
                <a:solidFill>
                  <a:srgbClr val="FF0000"/>
                </a:solidFill>
              </a:rPr>
              <a:t/>
            </a:r>
            <a:br>
              <a:rPr lang="sr-Latn-RS" sz="2000" dirty="0" smtClean="0">
                <a:solidFill>
                  <a:srgbClr val="FF0000"/>
                </a:solidFill>
              </a:rPr>
            </a:br>
            <a:r>
              <a:rPr lang="sr-Latn-RS" sz="2000" dirty="0">
                <a:solidFill>
                  <a:srgbClr val="FF0000"/>
                </a:solidFill>
              </a:rPr>
              <a:t/>
            </a:r>
            <a:br>
              <a:rPr lang="sr-Latn-RS" sz="2000" dirty="0">
                <a:solidFill>
                  <a:srgbClr val="FF0000"/>
                </a:solidFill>
              </a:rPr>
            </a:br>
            <a:r>
              <a:rPr lang="sr-Latn-RS" sz="2000" dirty="0" smtClean="0">
                <a:solidFill>
                  <a:srgbClr val="FF0000"/>
                </a:solidFill>
              </a:rPr>
              <a:t/>
            </a:r>
            <a:br>
              <a:rPr lang="sr-Latn-RS" sz="2000" dirty="0" smtClean="0">
                <a:solidFill>
                  <a:srgbClr val="FF0000"/>
                </a:solidFill>
              </a:rPr>
            </a:br>
            <a:r>
              <a:rPr lang="sr-Latn-RS" sz="2000" dirty="0">
                <a:solidFill>
                  <a:srgbClr val="FF0000"/>
                </a:solidFill>
              </a:rPr>
              <a:t/>
            </a:r>
            <a:br>
              <a:rPr lang="sr-Latn-RS" sz="2000" dirty="0">
                <a:solidFill>
                  <a:srgbClr val="FF0000"/>
                </a:solidFill>
              </a:rPr>
            </a:br>
            <a:r>
              <a:rPr lang="sr-Latn-RS" sz="2000" dirty="0" smtClean="0">
                <a:solidFill>
                  <a:srgbClr val="FF0000"/>
                </a:solidFill>
              </a:rPr>
              <a:t>Aktivnosti učenika:</a:t>
            </a:r>
            <a:r>
              <a:rPr lang="sr-Latn-RS" sz="2000" dirty="0">
                <a:solidFill>
                  <a:srgbClr val="FF0000"/>
                </a:solidFill>
              </a:rPr>
              <a:t/>
            </a:r>
            <a:br>
              <a:rPr lang="sr-Latn-RS" sz="2000" dirty="0">
                <a:solidFill>
                  <a:srgbClr val="FF0000"/>
                </a:solidFill>
              </a:rPr>
            </a:br>
            <a:endParaRPr lang="en-US" sz="2000" dirty="0">
              <a:solidFill>
                <a:srgbClr val="FF0000"/>
              </a:solidFill>
            </a:endParaRPr>
          </a:p>
        </p:txBody>
      </p:sp>
      <p:sp>
        <p:nvSpPr>
          <p:cNvPr id="3" name="Text Placeholder 2"/>
          <p:cNvSpPr>
            <a:spLocks noGrp="1"/>
          </p:cNvSpPr>
          <p:nvPr>
            <p:ph type="body" idx="1"/>
          </p:nvPr>
        </p:nvSpPr>
        <p:spPr>
          <a:xfrm>
            <a:off x="3636218" y="1816925"/>
            <a:ext cx="6858002" cy="2131619"/>
          </a:xfrm>
        </p:spPr>
        <p:txBody>
          <a:bodyPr>
            <a:normAutofit/>
          </a:bodyPr>
          <a:lstStyle/>
          <a:p>
            <a:endParaRPr lang="sr-Latn-RS" sz="1800" dirty="0" smtClean="0">
              <a:solidFill>
                <a:srgbClr val="FF0000"/>
              </a:solidFill>
            </a:endParaRPr>
          </a:p>
          <a:p>
            <a:pPr marL="342900" indent="-342900">
              <a:buFontTx/>
              <a:buChar char="-"/>
            </a:pPr>
            <a:r>
              <a:rPr lang="sr-Latn-RS" sz="1800" dirty="0" smtClean="0">
                <a:solidFill>
                  <a:srgbClr val="002060"/>
                </a:solidFill>
              </a:rPr>
              <a:t>Slušaju čitanje nastavnice</a:t>
            </a:r>
            <a:endParaRPr lang="sr-Latn-RS" dirty="0">
              <a:solidFill>
                <a:srgbClr val="002060"/>
              </a:solidFill>
            </a:endParaRPr>
          </a:p>
          <a:p>
            <a:pPr marL="342900" indent="-342900">
              <a:buFontTx/>
              <a:buChar char="-"/>
            </a:pPr>
            <a:r>
              <a:rPr lang="sr-Latn-RS" sz="1800" dirty="0" smtClean="0">
                <a:solidFill>
                  <a:srgbClr val="002060"/>
                </a:solidFill>
              </a:rPr>
              <a:t>Odgovaraju na pitanja</a:t>
            </a:r>
          </a:p>
          <a:p>
            <a:pPr marL="342900" indent="-342900">
              <a:buFontTx/>
              <a:buChar char="-"/>
            </a:pPr>
            <a:r>
              <a:rPr lang="sr-Latn-RS" sz="1800" dirty="0" smtClean="0">
                <a:solidFill>
                  <a:srgbClr val="002060"/>
                </a:solidFill>
              </a:rPr>
              <a:t>Učestvuju u razgovoru</a:t>
            </a:r>
          </a:p>
          <a:p>
            <a:pPr marL="342900" indent="-342900">
              <a:buFontTx/>
              <a:buChar char="-"/>
            </a:pPr>
            <a:r>
              <a:rPr lang="sr-Latn-RS" sz="1800" dirty="0" smtClean="0">
                <a:solidFill>
                  <a:srgbClr val="002060"/>
                </a:solidFill>
              </a:rPr>
              <a:t>Ilustruju pesmu</a:t>
            </a: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9582" y="1066800"/>
            <a:ext cx="6858002" cy="1828800"/>
          </a:xfrm>
        </p:spPr>
        <p:txBody>
          <a:bodyPr>
            <a:normAutofit fontScale="90000"/>
          </a:bodyPr>
          <a:lstStyle/>
          <a:p>
            <a:r>
              <a:rPr lang="sr-Latn-RS" dirty="0" smtClean="0">
                <a:solidFill>
                  <a:srgbClr val="FFFF00"/>
                </a:solidFill>
              </a:rPr>
              <a:t>Skup kao objekat dečjeg posmatranja</a:t>
            </a:r>
            <a:endParaRPr lang="en-US" dirty="0">
              <a:solidFill>
                <a:srgbClr val="FFFF00"/>
              </a:solidFill>
            </a:endParaRPr>
          </a:p>
        </p:txBody>
      </p:sp>
      <p:sp>
        <p:nvSpPr>
          <p:cNvPr id="3" name="Subtitle 2"/>
          <p:cNvSpPr>
            <a:spLocks noGrp="1"/>
          </p:cNvSpPr>
          <p:nvPr>
            <p:ph type="subTitle" idx="1"/>
          </p:nvPr>
        </p:nvSpPr>
        <p:spPr>
          <a:xfrm>
            <a:off x="4265610" y="3733800"/>
            <a:ext cx="3006047" cy="914400"/>
          </a:xfrm>
        </p:spPr>
        <p:txBody>
          <a:bodyPr/>
          <a:lstStyle/>
          <a:p>
            <a:r>
              <a:rPr lang="sr-Latn-RS" sz="3600" dirty="0" smtClean="0">
                <a:solidFill>
                  <a:srgbClr val="00B050"/>
                </a:solidFill>
              </a:rPr>
              <a:t>Matematika</a:t>
            </a:r>
            <a:endParaRPr lang="en-US" sz="3600" dirty="0">
              <a:solidFill>
                <a:srgbClr val="00B050"/>
              </a:solidFill>
            </a:endParaRPr>
          </a:p>
        </p:txBody>
      </p:sp>
    </p:spTree>
    <p:extLst>
      <p:ext uri="{BB962C8B-B14F-4D97-AF65-F5344CB8AC3E}">
        <p14:creationId xmlns:p14="http://schemas.microsoft.com/office/powerpoint/2010/main" val="386131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solidFill>
                  <a:srgbClr val="FF0000"/>
                </a:solidFill>
              </a:rPr>
              <a:t>Obrazovno-vaspitni ishod </a:t>
            </a:r>
            <a:r>
              <a:rPr lang="sr-Latn-RS" dirty="0" smtClean="0">
                <a:solidFill>
                  <a:srgbClr val="FF0000"/>
                </a:solidFill>
              </a:rPr>
              <a:t>4</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solidFill>
                  <a:schemeClr val="bg2">
                    <a:lumMod val="50000"/>
                  </a:schemeClr>
                </a:solidFill>
              </a:rPr>
              <a:t>Na kraju učenja učenik će moći da </a:t>
            </a:r>
            <a:r>
              <a:rPr lang="sr-Latn-RS" dirty="0" smtClean="0">
                <a:solidFill>
                  <a:schemeClr val="bg2">
                    <a:lumMod val="50000"/>
                  </a:schemeClr>
                </a:solidFill>
              </a:rPr>
              <a:t>razvrsta objekte po jednoj osobini, da otkrije osobinu po kojoj su predmeti razvrstani i da uporedi gdje ima više/manje predmeta.</a:t>
            </a:r>
            <a:endParaRPr lang="sr-Latn-RS" dirty="0">
              <a:solidFill>
                <a:schemeClr val="bg2">
                  <a:lumMod val="50000"/>
                </a:schemeClr>
              </a:solidFill>
            </a:endParaRPr>
          </a:p>
          <a:p>
            <a:pPr marL="0" indent="0">
              <a:buNone/>
            </a:pPr>
            <a:r>
              <a:rPr lang="sr-Latn-RS" dirty="0">
                <a:solidFill>
                  <a:srgbClr val="FF0000"/>
                </a:solidFill>
              </a:rPr>
              <a:t>Ishod učenja</a:t>
            </a:r>
          </a:p>
          <a:p>
            <a:r>
              <a:rPr lang="sr-Latn-RS" dirty="0" smtClean="0">
                <a:solidFill>
                  <a:schemeClr val="bg2">
                    <a:lumMod val="50000"/>
                  </a:schemeClr>
                </a:solidFill>
              </a:rPr>
              <a:t>Razvrstava predmete po zadatoj osobini</a:t>
            </a:r>
            <a:endParaRPr lang="sr-Latn-RS" dirty="0">
              <a:solidFill>
                <a:schemeClr val="bg2">
                  <a:lumMod val="50000"/>
                </a:schemeClr>
              </a:solidFill>
            </a:endParaRPr>
          </a:p>
          <a:p>
            <a:r>
              <a:rPr lang="sr-Latn-RS" dirty="0" smtClean="0">
                <a:solidFill>
                  <a:schemeClr val="bg2">
                    <a:lumMod val="50000"/>
                  </a:schemeClr>
                </a:solidFill>
              </a:rPr>
              <a:t>Određuju svojstvo po kojem su predmeti razvrstani u grupe</a:t>
            </a:r>
          </a:p>
          <a:p>
            <a:r>
              <a:rPr lang="sr-Latn-RS" dirty="0" smtClean="0">
                <a:solidFill>
                  <a:schemeClr val="bg2">
                    <a:lumMod val="50000"/>
                  </a:schemeClr>
                </a:solidFill>
              </a:rPr>
              <a:t>Prikazuju u tabeli koji predmeti pripadaju kojoj grupi</a:t>
            </a:r>
          </a:p>
          <a:p>
            <a:r>
              <a:rPr lang="sr-Latn-RS" dirty="0" smtClean="0">
                <a:solidFill>
                  <a:schemeClr val="bg2">
                    <a:lumMod val="50000"/>
                  </a:schemeClr>
                </a:solidFill>
              </a:rPr>
              <a:t>Znaju da odrede u kojoj grupi ima više predmeta</a:t>
            </a:r>
          </a:p>
          <a:p>
            <a:r>
              <a:rPr lang="sr-Latn-RS" dirty="0" smtClean="0">
                <a:solidFill>
                  <a:schemeClr val="bg2">
                    <a:lumMod val="50000"/>
                  </a:schemeClr>
                </a:solidFill>
              </a:rPr>
              <a:t>Jasno obrazlažu svoje odgovore</a:t>
            </a:r>
          </a:p>
          <a:p>
            <a:endParaRPr lang="sr-Latn-RS" dirty="0">
              <a:solidFill>
                <a:schemeClr val="bg2">
                  <a:lumMod val="50000"/>
                </a:schemeClr>
              </a:solidFill>
            </a:endParaRPr>
          </a:p>
          <a:p>
            <a:pPr marL="0" indent="0">
              <a:buNone/>
            </a:pPr>
            <a:endParaRPr lang="sr-Latn-RS" dirty="0">
              <a:solidFill>
                <a:srgbClr val="FF0000"/>
              </a:solidFill>
            </a:endParaRPr>
          </a:p>
          <a:p>
            <a:endParaRPr lang="en-US" dirty="0"/>
          </a:p>
        </p:txBody>
      </p:sp>
    </p:spTree>
    <p:extLst>
      <p:ext uri="{BB962C8B-B14F-4D97-AF65-F5344CB8AC3E}">
        <p14:creationId xmlns:p14="http://schemas.microsoft.com/office/powerpoint/2010/main" val="259550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4294967295"/>
          </p:nvPr>
        </p:nvPicPr>
        <p:blipFill>
          <a:blip r:embed="rId2"/>
          <a:stretch>
            <a:fillRect/>
          </a:stretch>
        </p:blipFill>
        <p:spPr>
          <a:xfrm>
            <a:off x="1306287" y="0"/>
            <a:ext cx="9856518" cy="6858000"/>
          </a:xfrm>
          <a:prstGeom prst="rect">
            <a:avLst/>
          </a:prstGeom>
        </p:spPr>
      </p:pic>
    </p:spTree>
    <p:extLst>
      <p:ext uri="{BB962C8B-B14F-4D97-AF65-F5344CB8AC3E}">
        <p14:creationId xmlns:p14="http://schemas.microsoft.com/office/powerpoint/2010/main" val="130019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46315" y="489857"/>
            <a:ext cx="2579914" cy="181791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dirty="0" smtClean="0">
                <a:solidFill>
                  <a:srgbClr val="FF0000"/>
                </a:solidFill>
              </a:rPr>
              <a:t>2. КЛОВН</a:t>
            </a:r>
            <a:endParaRPr lang="sr-Latn-RS" sz="2800" dirty="0" smtClean="0">
              <a:solidFill>
                <a:srgbClr val="FF0000"/>
              </a:solidFill>
            </a:endParaRPr>
          </a:p>
          <a:p>
            <a:pPr algn="ctr"/>
            <a:r>
              <a:rPr lang="sr-Cyrl-RS" sz="1200" dirty="0" smtClean="0">
                <a:solidFill>
                  <a:srgbClr val="002060"/>
                </a:solidFill>
              </a:rPr>
              <a:t>ОД ЗАДАТИХ ФИГУРА САСТАВИ КЛОВНА</a:t>
            </a:r>
            <a:endParaRPr lang="en-US" sz="1200" dirty="0">
              <a:solidFill>
                <a:srgbClr val="002060"/>
              </a:solidFill>
            </a:endParaRPr>
          </a:p>
        </p:txBody>
      </p:sp>
      <p:sp>
        <p:nvSpPr>
          <p:cNvPr id="13" name="Oval 12"/>
          <p:cNvSpPr/>
          <p:nvPr/>
        </p:nvSpPr>
        <p:spPr>
          <a:xfrm>
            <a:off x="3614058" y="2750001"/>
            <a:ext cx="2111829" cy="2046514"/>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12772" y="1875742"/>
            <a:ext cx="914400" cy="914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435931" y="2130536"/>
            <a:ext cx="141514" cy="18233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66560" y="3348718"/>
            <a:ext cx="141514" cy="18233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566560" y="3733968"/>
            <a:ext cx="141514" cy="18233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566560" y="4119218"/>
            <a:ext cx="141514" cy="18233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91642" y="4593769"/>
            <a:ext cx="478972" cy="1219199"/>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5658" y="4593768"/>
            <a:ext cx="478972" cy="1219199"/>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535387" y="3287485"/>
            <a:ext cx="941617" cy="304803"/>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797630" y="3287485"/>
            <a:ext cx="941617" cy="304803"/>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746173" y="2130536"/>
            <a:ext cx="141514" cy="18233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4174672" y="1114083"/>
            <a:ext cx="990600" cy="77628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604659" y="970520"/>
            <a:ext cx="141514" cy="18233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980000">
            <a:off x="6199415" y="3067960"/>
            <a:ext cx="707570" cy="55347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5280000">
            <a:off x="2206193" y="3185172"/>
            <a:ext cx="707570" cy="55347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480961" y="5490484"/>
            <a:ext cx="409328" cy="402777"/>
          </a:xfrm>
          <a:prstGeom prst="rect">
            <a:avLst/>
          </a:prstGeom>
          <a:solidFill>
            <a:schemeClr val="tx2">
              <a:lumMod val="95000"/>
              <a:lumOff val="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482314" y="5490484"/>
            <a:ext cx="409328" cy="402777"/>
          </a:xfrm>
          <a:prstGeom prst="rect">
            <a:avLst/>
          </a:prstGeom>
          <a:solidFill>
            <a:schemeClr val="tx2">
              <a:lumMod val="95000"/>
              <a:lumOff val="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5340000">
            <a:off x="4550792" y="2375058"/>
            <a:ext cx="173050" cy="298164"/>
          </a:xfrm>
          <a:prstGeom prst="mo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able 36"/>
          <p:cNvGraphicFramePr>
            <a:graphicFrameLocks noGrp="1"/>
          </p:cNvGraphicFramePr>
          <p:nvPr>
            <p:extLst>
              <p:ext uri="{D42A27DB-BD31-4B8C-83A1-F6EECF244321}">
                <p14:modId xmlns:p14="http://schemas.microsoft.com/office/powerpoint/2010/main" val="3834610563"/>
              </p:ext>
            </p:extLst>
          </p:nvPr>
        </p:nvGraphicFramePr>
        <p:xfrm>
          <a:off x="6996237" y="997526"/>
          <a:ext cx="4415951" cy="5167954"/>
        </p:xfrm>
        <a:graphic>
          <a:graphicData uri="http://schemas.openxmlformats.org/drawingml/2006/table">
            <a:tbl>
              <a:tblPr firstRow="1" bandRow="1">
                <a:tableStyleId>{F5AB1C69-6EDB-4FF4-983F-18BD219EF322}</a:tableStyleId>
              </a:tblPr>
              <a:tblGrid>
                <a:gridCol w="943595"/>
                <a:gridCol w="883534"/>
                <a:gridCol w="902525"/>
                <a:gridCol w="831273"/>
                <a:gridCol w="855024"/>
              </a:tblGrid>
              <a:tr h="552430">
                <a:tc>
                  <a:txBody>
                    <a:bodyPr/>
                    <a:lstStyle/>
                    <a:p>
                      <a:pPr algn="ctr"/>
                      <a:r>
                        <a:rPr lang="sr-Latn-RS" sz="3200" dirty="0" smtClean="0">
                          <a:solidFill>
                            <a:schemeClr val="tx2"/>
                          </a:solidFill>
                        </a:rPr>
                        <a:t>8</a:t>
                      </a:r>
                      <a:endParaRPr lang="en-US" sz="3200" dirty="0">
                        <a:solidFill>
                          <a:schemeClr val="tx2"/>
                        </a:solidFill>
                      </a:endParaRPr>
                    </a:p>
                  </a:txBody>
                  <a:tcPr>
                    <a:noFill/>
                  </a:tcPr>
                </a:tc>
                <a:tc>
                  <a:txBody>
                    <a:bodyPr/>
                    <a:lstStyle/>
                    <a:p>
                      <a:endParaRPr lang="en-US" dirty="0"/>
                    </a:p>
                  </a:txBody>
                  <a:tcPr>
                    <a:noFill/>
                  </a:tcPr>
                </a:tc>
                <a:tc>
                  <a:txBody>
                    <a:bodyPr/>
                    <a:lstStyle/>
                    <a:p>
                      <a:endParaRPr lang="en-US" dirty="0"/>
                    </a:p>
                  </a:txBody>
                  <a:tcPr>
                    <a:solidFill>
                      <a:srgbClr val="FF0000"/>
                    </a:solidFill>
                  </a:tcPr>
                </a:tc>
                <a:tc>
                  <a:txBody>
                    <a:bodyPr/>
                    <a:lstStyle/>
                    <a:p>
                      <a:endParaRPr lang="en-US"/>
                    </a:p>
                  </a:txBody>
                  <a:tcPr>
                    <a:noFill/>
                  </a:tcPr>
                </a:tc>
                <a:tc>
                  <a:txBody>
                    <a:bodyPr/>
                    <a:lstStyle/>
                    <a:p>
                      <a:endParaRPr lang="en-US" dirty="0"/>
                    </a:p>
                  </a:txBody>
                  <a:tcPr>
                    <a:noFill/>
                  </a:tcPr>
                </a:tc>
              </a:tr>
              <a:tr h="552430">
                <a:tc>
                  <a:txBody>
                    <a:bodyPr/>
                    <a:lstStyle/>
                    <a:p>
                      <a:pPr algn="ctr"/>
                      <a:r>
                        <a:rPr lang="sr-Latn-RS" sz="3200" dirty="0" smtClean="0">
                          <a:solidFill>
                            <a:schemeClr val="tx2"/>
                          </a:solidFill>
                        </a:rPr>
                        <a:t>7</a:t>
                      </a:r>
                      <a:endParaRPr lang="en-US" sz="3200" dirty="0">
                        <a:solidFill>
                          <a:schemeClr val="tx2"/>
                        </a:solidFill>
                      </a:endParaRPr>
                    </a:p>
                  </a:txBody>
                  <a:tcPr/>
                </a:tc>
                <a:tc>
                  <a:txBody>
                    <a:bodyPr/>
                    <a:lstStyle/>
                    <a:p>
                      <a:endParaRPr lang="en-US" dirty="0"/>
                    </a:p>
                  </a:txBody>
                  <a:tcPr/>
                </a:tc>
                <a:tc>
                  <a:txBody>
                    <a:bodyPr/>
                    <a:lstStyle/>
                    <a:p>
                      <a:endParaRPr lang="en-US" dirty="0"/>
                    </a:p>
                  </a:txBody>
                  <a:tcPr>
                    <a:solidFill>
                      <a:srgbClr val="FF0000"/>
                    </a:solidFill>
                  </a:tcPr>
                </a:tc>
                <a:tc>
                  <a:txBody>
                    <a:bodyPr/>
                    <a:lstStyle/>
                    <a:p>
                      <a:endParaRPr lang="en-US"/>
                    </a:p>
                  </a:txBody>
                  <a:tcPr/>
                </a:tc>
                <a:tc>
                  <a:txBody>
                    <a:bodyPr/>
                    <a:lstStyle/>
                    <a:p>
                      <a:endParaRPr lang="en-US"/>
                    </a:p>
                  </a:txBody>
                  <a:tcPr/>
                </a:tc>
              </a:tr>
              <a:tr h="552430">
                <a:tc>
                  <a:txBody>
                    <a:bodyPr/>
                    <a:lstStyle/>
                    <a:p>
                      <a:pPr algn="ctr"/>
                      <a:r>
                        <a:rPr lang="sr-Latn-RS" sz="3200" dirty="0" smtClean="0">
                          <a:solidFill>
                            <a:schemeClr val="tx2"/>
                          </a:solidFill>
                        </a:rPr>
                        <a:t>6</a:t>
                      </a:r>
                      <a:endParaRPr lang="en-US" sz="3200" dirty="0">
                        <a:solidFill>
                          <a:schemeClr val="tx2"/>
                        </a:solidFill>
                      </a:endParaRPr>
                    </a:p>
                  </a:txBody>
                  <a:tcPr/>
                </a:tc>
                <a:tc>
                  <a:txBody>
                    <a:bodyPr/>
                    <a:lstStyle/>
                    <a:p>
                      <a:endParaRPr lang="en-US"/>
                    </a:p>
                  </a:txBody>
                  <a:tcPr/>
                </a:tc>
                <a:tc>
                  <a:txBody>
                    <a:bodyPr/>
                    <a:lstStyle/>
                    <a:p>
                      <a:endParaRPr lang="en-US" dirty="0"/>
                    </a:p>
                  </a:txBody>
                  <a:tcPr>
                    <a:solidFill>
                      <a:srgbClr val="FF0000"/>
                    </a:solidFill>
                  </a:tcPr>
                </a:tc>
                <a:tc>
                  <a:txBody>
                    <a:bodyPr/>
                    <a:lstStyle/>
                    <a:p>
                      <a:endParaRPr lang="en-US"/>
                    </a:p>
                  </a:txBody>
                  <a:tcPr/>
                </a:tc>
                <a:tc>
                  <a:txBody>
                    <a:bodyPr/>
                    <a:lstStyle/>
                    <a:p>
                      <a:endParaRPr lang="en-US"/>
                    </a:p>
                  </a:txBody>
                  <a:tcPr/>
                </a:tc>
              </a:tr>
              <a:tr h="552430">
                <a:tc>
                  <a:txBody>
                    <a:bodyPr/>
                    <a:lstStyle/>
                    <a:p>
                      <a:pPr algn="ctr"/>
                      <a:r>
                        <a:rPr lang="sr-Latn-RS" sz="3200" dirty="0" smtClean="0">
                          <a:solidFill>
                            <a:schemeClr val="tx2"/>
                          </a:solidFill>
                        </a:rPr>
                        <a:t>5</a:t>
                      </a:r>
                      <a:endParaRPr lang="en-US" sz="3200" dirty="0">
                        <a:solidFill>
                          <a:schemeClr val="tx2"/>
                        </a:solidFill>
                      </a:endParaRPr>
                    </a:p>
                  </a:txBody>
                  <a:tcPr/>
                </a:tc>
                <a:tc>
                  <a:txBody>
                    <a:bodyPr/>
                    <a:lstStyle/>
                    <a:p>
                      <a:endParaRPr lang="en-US" dirty="0"/>
                    </a:p>
                  </a:txBody>
                  <a:tcPr/>
                </a:tc>
                <a:tc>
                  <a:txBody>
                    <a:bodyPr/>
                    <a:lstStyle/>
                    <a:p>
                      <a:endParaRPr lang="en-US" dirty="0"/>
                    </a:p>
                  </a:txBody>
                  <a:tcPr>
                    <a:solidFill>
                      <a:srgbClr val="FF0000"/>
                    </a:solidFill>
                  </a:tcPr>
                </a:tc>
                <a:tc>
                  <a:txBody>
                    <a:bodyPr/>
                    <a:lstStyle/>
                    <a:p>
                      <a:endParaRPr lang="en-US"/>
                    </a:p>
                  </a:txBody>
                  <a:tcPr/>
                </a:tc>
                <a:tc>
                  <a:txBody>
                    <a:bodyPr/>
                    <a:lstStyle/>
                    <a:p>
                      <a:endParaRPr lang="en-US"/>
                    </a:p>
                  </a:txBody>
                  <a:tcPr/>
                </a:tc>
              </a:tr>
              <a:tr h="552430">
                <a:tc>
                  <a:txBody>
                    <a:bodyPr/>
                    <a:lstStyle/>
                    <a:p>
                      <a:pPr algn="ctr"/>
                      <a:r>
                        <a:rPr lang="sr-Latn-RS" sz="3200" dirty="0" smtClean="0">
                          <a:solidFill>
                            <a:schemeClr val="tx2"/>
                          </a:solidFill>
                        </a:rPr>
                        <a:t>4</a:t>
                      </a:r>
                      <a:endParaRPr lang="en-US" sz="3200" dirty="0">
                        <a:solidFill>
                          <a:schemeClr val="tx2"/>
                        </a:solidFill>
                      </a:endParaRPr>
                    </a:p>
                  </a:txBody>
                  <a:tcPr/>
                </a:tc>
                <a:tc>
                  <a:txBody>
                    <a:bodyPr/>
                    <a:lstStyle/>
                    <a:p>
                      <a:endParaRPr lang="en-US" dirty="0"/>
                    </a:p>
                  </a:txBody>
                  <a:tcPr>
                    <a:solidFill>
                      <a:srgbClr val="0070C0"/>
                    </a:solidFill>
                  </a:tcPr>
                </a:tc>
                <a:tc>
                  <a:txBody>
                    <a:bodyPr/>
                    <a:lstStyle/>
                    <a:p>
                      <a:endParaRPr lang="en-US" dirty="0"/>
                    </a:p>
                  </a:txBody>
                  <a:tcPr>
                    <a:solidFill>
                      <a:srgbClr val="FF0000"/>
                    </a:solidFill>
                  </a:tcPr>
                </a:tc>
                <a:tc>
                  <a:txBody>
                    <a:bodyPr/>
                    <a:lstStyle/>
                    <a:p>
                      <a:endParaRPr lang="en-US"/>
                    </a:p>
                  </a:txBody>
                  <a:tcPr/>
                </a:tc>
                <a:tc>
                  <a:txBody>
                    <a:bodyPr/>
                    <a:lstStyle/>
                    <a:p>
                      <a:endParaRPr lang="en-US"/>
                    </a:p>
                  </a:txBody>
                  <a:tcPr/>
                </a:tc>
              </a:tr>
              <a:tr h="552430">
                <a:tc>
                  <a:txBody>
                    <a:bodyPr/>
                    <a:lstStyle/>
                    <a:p>
                      <a:pPr algn="ctr"/>
                      <a:r>
                        <a:rPr lang="sr-Latn-RS" sz="3200" dirty="0" smtClean="0">
                          <a:solidFill>
                            <a:schemeClr val="tx2"/>
                          </a:solidFill>
                        </a:rPr>
                        <a:t>3</a:t>
                      </a:r>
                      <a:endParaRPr lang="en-US" sz="3200" dirty="0">
                        <a:solidFill>
                          <a:schemeClr val="tx2"/>
                        </a:solidFill>
                      </a:endParaRPr>
                    </a:p>
                  </a:txBody>
                  <a:tcPr/>
                </a:tc>
                <a:tc>
                  <a:txBody>
                    <a:bodyPr/>
                    <a:lstStyle/>
                    <a:p>
                      <a:endParaRPr lang="en-US" dirty="0"/>
                    </a:p>
                  </a:txBody>
                  <a:tcPr>
                    <a:solidFill>
                      <a:srgbClr val="0070C0"/>
                    </a:solidFill>
                  </a:tcPr>
                </a:tc>
                <a:tc>
                  <a:txBody>
                    <a:bodyPr/>
                    <a:lstStyle/>
                    <a:p>
                      <a:endParaRPr lang="en-US" dirty="0"/>
                    </a:p>
                  </a:txBody>
                  <a:tcPr>
                    <a:solidFill>
                      <a:srgbClr val="FF0000"/>
                    </a:solidFill>
                  </a:tcPr>
                </a:tc>
                <a:tc>
                  <a:txBody>
                    <a:bodyPr/>
                    <a:lstStyle/>
                    <a:p>
                      <a:endParaRPr lang="en-US" dirty="0"/>
                    </a:p>
                  </a:txBody>
                  <a:tcPr>
                    <a:solidFill>
                      <a:srgbClr val="00B050"/>
                    </a:solidFill>
                  </a:tcPr>
                </a:tc>
                <a:tc>
                  <a:txBody>
                    <a:bodyPr/>
                    <a:lstStyle/>
                    <a:p>
                      <a:endParaRPr lang="en-US"/>
                    </a:p>
                  </a:txBody>
                  <a:tcPr/>
                </a:tc>
              </a:tr>
              <a:tr h="552430">
                <a:tc>
                  <a:txBody>
                    <a:bodyPr/>
                    <a:lstStyle/>
                    <a:p>
                      <a:pPr algn="ctr"/>
                      <a:r>
                        <a:rPr lang="sr-Latn-RS" sz="3200" dirty="0" smtClean="0">
                          <a:solidFill>
                            <a:schemeClr val="tx2"/>
                          </a:solidFill>
                        </a:rPr>
                        <a:t>2</a:t>
                      </a:r>
                      <a:endParaRPr lang="en-US" sz="3200" dirty="0">
                        <a:solidFill>
                          <a:schemeClr val="tx2"/>
                        </a:solidFill>
                      </a:endParaRPr>
                    </a:p>
                  </a:txBody>
                  <a:tcPr/>
                </a:tc>
                <a:tc>
                  <a:txBody>
                    <a:bodyPr/>
                    <a:lstStyle/>
                    <a:p>
                      <a:endParaRPr lang="en-US" dirty="0"/>
                    </a:p>
                  </a:txBody>
                  <a:tcPr>
                    <a:solidFill>
                      <a:srgbClr val="0070C0"/>
                    </a:solidFill>
                  </a:tcPr>
                </a:tc>
                <a:tc>
                  <a:txBody>
                    <a:bodyPr/>
                    <a:lstStyle/>
                    <a:p>
                      <a:endParaRPr lang="en-US" dirty="0"/>
                    </a:p>
                  </a:txBody>
                  <a:tcPr>
                    <a:solidFill>
                      <a:srgbClr val="FF0000"/>
                    </a:solidFill>
                  </a:tcPr>
                </a:tc>
                <a:tc>
                  <a:txBody>
                    <a:bodyPr/>
                    <a:lstStyle/>
                    <a:p>
                      <a:endParaRPr lang="en-US" dirty="0"/>
                    </a:p>
                  </a:txBody>
                  <a:tcPr>
                    <a:solidFill>
                      <a:srgbClr val="00B050"/>
                    </a:solidFill>
                  </a:tcPr>
                </a:tc>
                <a:tc>
                  <a:txBody>
                    <a:bodyPr/>
                    <a:lstStyle/>
                    <a:p>
                      <a:endParaRPr lang="en-US" dirty="0">
                        <a:solidFill>
                          <a:schemeClr val="tx2"/>
                        </a:solidFill>
                      </a:endParaRPr>
                    </a:p>
                  </a:txBody>
                  <a:tcPr>
                    <a:solidFill>
                      <a:schemeClr val="tx2"/>
                    </a:solidFill>
                  </a:tcPr>
                </a:tc>
              </a:tr>
              <a:tr h="569327">
                <a:tc>
                  <a:txBody>
                    <a:bodyPr/>
                    <a:lstStyle/>
                    <a:p>
                      <a:pPr algn="ctr"/>
                      <a:r>
                        <a:rPr lang="sr-Latn-RS" sz="3200" dirty="0" smtClean="0">
                          <a:solidFill>
                            <a:schemeClr val="tx2"/>
                          </a:solidFill>
                        </a:rPr>
                        <a:t>1</a:t>
                      </a:r>
                      <a:endParaRPr lang="en-US" sz="3200" dirty="0">
                        <a:solidFill>
                          <a:schemeClr val="tx2"/>
                        </a:solidFill>
                      </a:endParaRPr>
                    </a:p>
                  </a:txBody>
                  <a:tcPr/>
                </a:tc>
                <a:tc>
                  <a:txBody>
                    <a:bodyPr/>
                    <a:lstStyle/>
                    <a:p>
                      <a:endParaRPr lang="en-US" dirty="0"/>
                    </a:p>
                  </a:txBody>
                  <a:tcPr>
                    <a:solidFill>
                      <a:srgbClr val="0070C0"/>
                    </a:solidFill>
                  </a:tcPr>
                </a:tc>
                <a:tc>
                  <a:txBody>
                    <a:bodyPr/>
                    <a:lstStyle/>
                    <a:p>
                      <a:endParaRPr lang="en-US" dirty="0"/>
                    </a:p>
                  </a:txBody>
                  <a:tcPr>
                    <a:solidFill>
                      <a:srgbClr val="FF0000"/>
                    </a:solidFill>
                  </a:tcPr>
                </a:tc>
                <a:tc>
                  <a:txBody>
                    <a:bodyPr/>
                    <a:lstStyle/>
                    <a:p>
                      <a:endParaRPr lang="en-US" dirty="0"/>
                    </a:p>
                  </a:txBody>
                  <a:tcPr>
                    <a:solidFill>
                      <a:srgbClr val="00B050"/>
                    </a:solidFill>
                  </a:tcPr>
                </a:tc>
                <a:tc>
                  <a:txBody>
                    <a:bodyPr/>
                    <a:lstStyle/>
                    <a:p>
                      <a:endParaRPr lang="en-US" dirty="0">
                        <a:solidFill>
                          <a:schemeClr val="tx2"/>
                        </a:solidFill>
                      </a:endParaRPr>
                    </a:p>
                  </a:txBody>
                  <a:tcPr>
                    <a:solidFill>
                      <a:schemeClr val="tx2"/>
                    </a:solidFill>
                  </a:tcPr>
                </a:tc>
              </a:tr>
              <a:tr h="534994">
                <a:tc>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8" name="Rectangle 37"/>
          <p:cNvSpPr/>
          <p:nvPr/>
        </p:nvSpPr>
        <p:spPr>
          <a:xfrm>
            <a:off x="7999884" y="5706662"/>
            <a:ext cx="816428" cy="3932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106454" y="5691872"/>
            <a:ext cx="424724" cy="40803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Isosceles Triangle 39"/>
          <p:cNvSpPr/>
          <p:nvPr/>
        </p:nvSpPr>
        <p:spPr>
          <a:xfrm>
            <a:off x="9991860" y="5665333"/>
            <a:ext cx="413657" cy="402777"/>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0778506" y="5718411"/>
            <a:ext cx="348344" cy="3496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000632" y="305191"/>
            <a:ext cx="4701512" cy="369332"/>
          </a:xfrm>
          <a:prstGeom prst="rect">
            <a:avLst/>
          </a:prstGeom>
          <a:noFill/>
        </p:spPr>
        <p:txBody>
          <a:bodyPr wrap="square" rtlCol="0">
            <a:spAutoFit/>
          </a:bodyPr>
          <a:lstStyle/>
          <a:p>
            <a:r>
              <a:rPr lang="sr-Cyrl-RS" dirty="0">
                <a:solidFill>
                  <a:schemeClr val="tx2"/>
                </a:solidFill>
                <a:latin typeface="Times New Roman" panose="02020603050405020304" pitchFamily="18" charset="0"/>
                <a:cs typeface="Times New Roman" panose="02020603050405020304" pitchFamily="18" charset="0"/>
              </a:rPr>
              <a:t>3</a:t>
            </a:r>
            <a:r>
              <a:rPr lang="sr-Cyrl-RS" dirty="0" smtClean="0">
                <a:solidFill>
                  <a:schemeClr val="tx2"/>
                </a:solidFill>
                <a:latin typeface="Times New Roman" panose="02020603050405020304" pitchFamily="18" charset="0"/>
                <a:cs typeface="Times New Roman" panose="02020603050405020304" pitchFamily="18" charset="0"/>
              </a:rPr>
              <a:t>. ПРЕБРОЈ ФИГУРЕ И ПОПУНИ ТАБЕЛУ</a:t>
            </a:r>
            <a:r>
              <a:rPr lang="sr-Latn-RS" dirty="0" smtClean="0">
                <a:solidFill>
                  <a:schemeClr val="tx2"/>
                </a:solidFill>
                <a:latin typeface="Times New Roman" panose="02020603050405020304" pitchFamily="18" charset="0"/>
                <a:cs typeface="Times New Roman" panose="02020603050405020304" pitchFamily="18" charset="0"/>
              </a:rPr>
              <a:t>.</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3" name="Rectangle 2"/>
          <p:cNvSpPr/>
          <p:nvPr/>
        </p:nvSpPr>
        <p:spPr>
          <a:xfrm>
            <a:off x="7938529" y="949053"/>
            <a:ext cx="3449907" cy="46768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52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rot="-5400000">
            <a:off x="3300060" y="620413"/>
            <a:ext cx="2370655" cy="2452191"/>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rot="-16140000">
            <a:off x="949494" y="723463"/>
            <a:ext cx="2331810" cy="2246089"/>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16626" y="1720986"/>
            <a:ext cx="457201" cy="27253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17572" y="1403479"/>
            <a:ext cx="457201" cy="27253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07025" y="1720986"/>
            <a:ext cx="457201" cy="27253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07025" y="2035703"/>
            <a:ext cx="457201" cy="27253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67294" y="1876292"/>
            <a:ext cx="141514" cy="18233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67294" y="771968"/>
            <a:ext cx="141514" cy="18233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67294" y="1620423"/>
            <a:ext cx="141514" cy="18233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67294" y="1084423"/>
            <a:ext cx="141514" cy="18233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67294" y="1342867"/>
            <a:ext cx="141514" cy="18233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67294" y="2155424"/>
            <a:ext cx="141514" cy="18233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62345" y="2411293"/>
            <a:ext cx="141514" cy="18233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62345" y="2688849"/>
            <a:ext cx="141514" cy="18233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89886" y="1419034"/>
            <a:ext cx="409328" cy="402777"/>
          </a:xfrm>
          <a:prstGeom prst="rect">
            <a:avLst/>
          </a:prstGeom>
          <a:solidFill>
            <a:schemeClr val="tx2">
              <a:lumMod val="95000"/>
              <a:lumOff val="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89886" y="1868357"/>
            <a:ext cx="409328" cy="402777"/>
          </a:xfrm>
          <a:prstGeom prst="rect">
            <a:avLst/>
          </a:prstGeom>
          <a:solidFill>
            <a:schemeClr val="tx2">
              <a:lumMod val="95000"/>
              <a:lumOff val="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5003913" y="898855"/>
            <a:ext cx="707570" cy="55347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5003913" y="1482231"/>
            <a:ext cx="707570" cy="55347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003913" y="2074416"/>
            <a:ext cx="707570" cy="55347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008026" y="3250241"/>
            <a:ext cx="603230" cy="60526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343442" y="3254804"/>
            <a:ext cx="637237" cy="60491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Rectangle 29"/>
              <p:cNvSpPr/>
              <p:nvPr/>
            </p:nvSpPr>
            <p:spPr>
              <a:xfrm>
                <a:off x="1665015" y="3254804"/>
                <a:ext cx="637237" cy="60491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a:fld id="{45364B1F-7452-48A8-9CB6-672778F6F976}" type="mathplaceholder">
                      <a:rPr lang="en-US" i="1" smtClean="0">
                        <a:latin typeface="Cambria Math" panose="02040503050406030204" pitchFamily="18" charset="0"/>
                        <a:sym typeface="Symbol" panose="05050102010706020507" pitchFamily="18" charset="2"/>
                      </a:rPr>
                      <a:t>Type equation here.</a:t>
                    </a:fld>
                  </m:oMath>
                </a14:m>
                <a:r>
                  <a:rPr lang="en-US" dirty="0" smtClean="0">
                    <a:sym typeface="Symbol" panose="05050102010706020507" pitchFamily="18" charset="2"/>
                  </a:rPr>
                  <a:t></a:t>
                </a:r>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1665015" y="3254804"/>
                <a:ext cx="637237" cy="604911"/>
              </a:xfrm>
              <a:prstGeom prst="rect">
                <a:avLst/>
              </a:prstGeom>
              <a:blipFill rotWithShape="0">
                <a:blip r:embed="rId2"/>
                <a:stretch>
                  <a:fillRect l="-36449" t="-36634" r="-29907" b="-57426"/>
                </a:stretch>
              </a:blipFill>
              <a:ln>
                <a:solidFill>
                  <a:schemeClr val="tx2"/>
                </a:solidFill>
              </a:ln>
            </p:spPr>
            <p:txBody>
              <a:bodyPr/>
              <a:lstStyle/>
              <a:p>
                <a:r>
                  <a:rPr lang="en-US">
                    <a:noFill/>
                  </a:rPr>
                  <a:t> </a:t>
                </a:r>
              </a:p>
            </p:txBody>
          </p:sp>
        </mc:Fallback>
      </mc:AlternateContent>
      <p:sp>
        <p:nvSpPr>
          <p:cNvPr id="31" name="Rectangle 30"/>
          <p:cNvSpPr/>
          <p:nvPr/>
        </p:nvSpPr>
        <p:spPr>
          <a:xfrm>
            <a:off x="5074246" y="3273664"/>
            <a:ext cx="637237" cy="60491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673838" y="3280132"/>
            <a:ext cx="637237" cy="60491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366676" y="3280133"/>
            <a:ext cx="637237" cy="60491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50678" y="3280132"/>
            <a:ext cx="529593" cy="646331"/>
          </a:xfrm>
          <a:prstGeom prst="rect">
            <a:avLst/>
          </a:prstGeom>
          <a:noFill/>
        </p:spPr>
        <p:txBody>
          <a:bodyPr wrap="square" rtlCol="0">
            <a:spAutoFit/>
          </a:bodyPr>
          <a:lstStyle/>
          <a:p>
            <a:pPr algn="ctr"/>
            <a:r>
              <a:rPr lang="sr-Cyrl-RS" sz="3600" dirty="0" smtClean="0">
                <a:solidFill>
                  <a:srgbClr val="FF0000"/>
                </a:solidFill>
              </a:rPr>
              <a:t>8</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9" name="TextBox 8"/>
              <p:cNvSpPr txBox="1"/>
              <p:nvPr/>
            </p:nvSpPr>
            <p:spPr>
              <a:xfrm>
                <a:off x="1751590" y="3301505"/>
                <a:ext cx="491097"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solidFill>
                            <a:srgbClr val="FF0000"/>
                          </a:solidFill>
                          <a:latin typeface="Cambria Math" panose="02040503050406030204" pitchFamily="18" charset="0"/>
                          <a:ea typeface="Cambria Math" panose="02040503050406030204" pitchFamily="18" charset="0"/>
                        </a:rPr>
                        <m:t>&gt;</m:t>
                      </m:r>
                    </m:oMath>
                  </m:oMathPara>
                </a14:m>
                <a:endParaRPr lang="en-US" sz="3600"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751590" y="3301505"/>
                <a:ext cx="491097" cy="553998"/>
              </a:xfrm>
              <a:prstGeom prst="rect">
                <a:avLst/>
              </a:prstGeom>
              <a:blipFill rotWithShape="0">
                <a:blip r:embed="rId3"/>
                <a:stretch>
                  <a:fillRect/>
                </a:stretch>
              </a:blipFill>
            </p:spPr>
            <p:txBody>
              <a:bodyPr/>
              <a:lstStyle/>
              <a:p>
                <a:r>
                  <a:rPr lang="en-US">
                    <a:noFill/>
                  </a:rPr>
                  <a:t> </a:t>
                </a:r>
              </a:p>
            </p:txBody>
          </p:sp>
        </mc:Fallback>
      </mc:AlternateContent>
      <p:sp>
        <p:nvSpPr>
          <p:cNvPr id="25" name="TextBox 24"/>
          <p:cNvSpPr txBox="1"/>
          <p:nvPr/>
        </p:nvSpPr>
        <p:spPr>
          <a:xfrm>
            <a:off x="2403714" y="3238712"/>
            <a:ext cx="531053" cy="646331"/>
          </a:xfrm>
          <a:prstGeom prst="rect">
            <a:avLst/>
          </a:prstGeom>
          <a:noFill/>
        </p:spPr>
        <p:txBody>
          <a:bodyPr wrap="square" rtlCol="0">
            <a:spAutoFit/>
          </a:bodyPr>
          <a:lstStyle/>
          <a:p>
            <a:r>
              <a:rPr lang="sr-Cyrl-RS" sz="3600" dirty="0" smtClean="0">
                <a:solidFill>
                  <a:srgbClr val="FF0000"/>
                </a:solidFill>
              </a:rPr>
              <a:t>4</a:t>
            </a:r>
            <a:endParaRPr lang="en-US" sz="3600" dirty="0">
              <a:solidFill>
                <a:srgbClr val="FF0000"/>
              </a:solidFill>
            </a:endParaRPr>
          </a:p>
        </p:txBody>
      </p:sp>
      <p:sp>
        <p:nvSpPr>
          <p:cNvPr id="26" name="TextBox 25"/>
          <p:cNvSpPr txBox="1"/>
          <p:nvPr/>
        </p:nvSpPr>
        <p:spPr>
          <a:xfrm>
            <a:off x="3784081" y="3280132"/>
            <a:ext cx="416749" cy="646331"/>
          </a:xfrm>
          <a:prstGeom prst="rect">
            <a:avLst/>
          </a:prstGeom>
          <a:noFill/>
        </p:spPr>
        <p:txBody>
          <a:bodyPr wrap="square" rtlCol="0">
            <a:spAutoFit/>
          </a:bodyPr>
          <a:lstStyle/>
          <a:p>
            <a:r>
              <a:rPr lang="sr-Cyrl-RS" sz="3600" dirty="0" smtClean="0">
                <a:solidFill>
                  <a:srgbClr val="FF0000"/>
                </a:solidFill>
              </a:rPr>
              <a:t>2</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27" name="TextBox 26"/>
              <p:cNvSpPr txBox="1"/>
              <p:nvPr/>
            </p:nvSpPr>
            <p:spPr>
              <a:xfrm>
                <a:off x="4421318" y="3324577"/>
                <a:ext cx="53059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solidFill>
                            <a:srgbClr val="FF0000"/>
                          </a:solidFill>
                          <a:latin typeface="Cambria Math" panose="02040503050406030204" pitchFamily="18" charset="0"/>
                          <a:ea typeface="Cambria Math" panose="02040503050406030204" pitchFamily="18" charset="0"/>
                        </a:rPr>
                        <m:t>&lt;</m:t>
                      </m:r>
                    </m:oMath>
                  </m:oMathPara>
                </a14:m>
                <a:endParaRPr lang="en-US" sz="3600" dirty="0">
                  <a:solidFill>
                    <a:srgbClr val="FF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421318" y="3324577"/>
                <a:ext cx="530594" cy="553998"/>
              </a:xfrm>
              <a:prstGeom prst="rect">
                <a:avLst/>
              </a:prstGeom>
              <a:blipFill rotWithShape="0">
                <a:blip r:embed="rId4"/>
                <a:stretch>
                  <a:fillRect/>
                </a:stretch>
              </a:blipFill>
            </p:spPr>
            <p:txBody>
              <a:bodyPr/>
              <a:lstStyle/>
              <a:p>
                <a:r>
                  <a:rPr lang="en-US">
                    <a:noFill/>
                  </a:rPr>
                  <a:t> </a:t>
                </a:r>
              </a:p>
            </p:txBody>
          </p:sp>
        </mc:Fallback>
      </mc:AlternateContent>
      <p:sp>
        <p:nvSpPr>
          <p:cNvPr id="34" name="TextBox 33"/>
          <p:cNvSpPr txBox="1"/>
          <p:nvPr/>
        </p:nvSpPr>
        <p:spPr>
          <a:xfrm>
            <a:off x="5138577" y="3269510"/>
            <a:ext cx="435393" cy="646331"/>
          </a:xfrm>
          <a:prstGeom prst="rect">
            <a:avLst/>
          </a:prstGeom>
          <a:noFill/>
        </p:spPr>
        <p:txBody>
          <a:bodyPr wrap="square" rtlCol="0">
            <a:spAutoFit/>
          </a:bodyPr>
          <a:lstStyle/>
          <a:p>
            <a:r>
              <a:rPr lang="sr-Cyrl-RS" sz="3600" dirty="0" smtClean="0">
                <a:solidFill>
                  <a:srgbClr val="FF0000"/>
                </a:solidFill>
              </a:rPr>
              <a:t>3</a:t>
            </a:r>
            <a:endParaRPr lang="en-US" sz="3600" dirty="0">
              <a:solidFill>
                <a:srgbClr val="FF0000"/>
              </a:solidFill>
            </a:endParaRPr>
          </a:p>
        </p:txBody>
      </p:sp>
    </p:spTree>
    <p:extLst>
      <p:ext uri="{BB962C8B-B14F-4D97-AF65-F5344CB8AC3E}">
        <p14:creationId xmlns:p14="http://schemas.microsoft.com/office/powerpoint/2010/main" val="183417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45708721"/>
              </p:ext>
            </p:extLst>
          </p:nvPr>
        </p:nvGraphicFramePr>
        <p:xfrm>
          <a:off x="795646" y="719658"/>
          <a:ext cx="9702140" cy="5560604"/>
        </p:xfrm>
        <a:graphic>
          <a:graphicData uri="http://schemas.openxmlformats.org/drawingml/2006/table">
            <a:tbl>
              <a:tblPr firstRow="1" bandRow="1">
                <a:tableStyleId>{638B1855-1B75-4FBE-930C-398BA8C253C6}</a:tableStyleId>
              </a:tblPr>
              <a:tblGrid>
                <a:gridCol w="970214"/>
                <a:gridCol w="970214"/>
                <a:gridCol w="970214"/>
                <a:gridCol w="970214"/>
                <a:gridCol w="970214"/>
                <a:gridCol w="970214"/>
                <a:gridCol w="970214"/>
                <a:gridCol w="970214"/>
                <a:gridCol w="970214"/>
                <a:gridCol w="970214"/>
              </a:tblGrid>
              <a:tr h="693814">
                <a:tc>
                  <a:txBody>
                    <a:bodyPr/>
                    <a:lstStyle/>
                    <a:p>
                      <a:pPr algn="ctr"/>
                      <a:r>
                        <a:rPr lang="sr-Cyrl-RS" dirty="0" smtClean="0"/>
                        <a:t>3</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693814">
                <a:tc>
                  <a:txBody>
                    <a:bodyPr/>
                    <a:lstStyle/>
                    <a:p>
                      <a:pPr algn="ctr"/>
                      <a:r>
                        <a:rPr lang="sr-Cyrl-RS" dirty="0" smtClean="0"/>
                        <a:t>8</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693814">
                <a:tc>
                  <a:txBody>
                    <a:bodyPr/>
                    <a:lstStyle/>
                    <a:p>
                      <a:pPr algn="ctr"/>
                      <a:r>
                        <a:rPr lang="sr-Cyrl-RS" dirty="0" smtClean="0"/>
                        <a:t>5</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693814">
                <a:tc>
                  <a:txBody>
                    <a:bodyPr/>
                    <a:lstStyle/>
                    <a:p>
                      <a:pPr algn="ctr"/>
                      <a:r>
                        <a:rPr lang="sr-Cyrl-RS" dirty="0" smtClean="0"/>
                        <a:t>2</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693814">
                <a:tc>
                  <a:txBody>
                    <a:bodyPr/>
                    <a:lstStyle/>
                    <a:p>
                      <a:pPr algn="ctr"/>
                      <a:r>
                        <a:rPr lang="sr-Cyrl-RS" dirty="0" smtClean="0"/>
                        <a:t>7</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703906">
                <a:tc>
                  <a:txBody>
                    <a:bodyPr/>
                    <a:lstStyle/>
                    <a:p>
                      <a:pPr algn="ctr"/>
                      <a:r>
                        <a:rPr lang="sr-Cyrl-RS" dirty="0" smtClean="0"/>
                        <a:t>1</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693814">
                <a:tc>
                  <a:txBody>
                    <a:bodyPr/>
                    <a:lstStyle/>
                    <a:p>
                      <a:pPr algn="ctr"/>
                      <a:r>
                        <a:rPr lang="sr-Cyrl-RS" dirty="0" smtClean="0"/>
                        <a:t>4</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sr-Cyrl-RS" dirty="0" smtClean="0"/>
                        <a:t> </a:t>
                      </a:r>
                      <a:endParaRPr lang="en-US" dirty="0"/>
                    </a:p>
                  </a:txBody>
                  <a:tcPr/>
                </a:tc>
                <a:tc>
                  <a:txBody>
                    <a:bodyPr/>
                    <a:lstStyle/>
                    <a:p>
                      <a:pPr algn="ctr"/>
                      <a:endParaRPr lang="en-US" dirty="0"/>
                    </a:p>
                  </a:txBody>
                  <a:tcPr/>
                </a:tc>
              </a:tr>
              <a:tr h="693814">
                <a:tc>
                  <a:txBody>
                    <a:bodyPr/>
                    <a:lstStyle/>
                    <a:p>
                      <a:pPr algn="ctr"/>
                      <a:r>
                        <a:rPr lang="sr-Cyrl-RS" dirty="0" smtClean="0"/>
                        <a:t>6</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bl>
          </a:graphicData>
        </a:graphic>
      </p:graphicFrame>
      <p:sp>
        <p:nvSpPr>
          <p:cNvPr id="3" name="Rectangle 2"/>
          <p:cNvSpPr/>
          <p:nvPr/>
        </p:nvSpPr>
        <p:spPr>
          <a:xfrm>
            <a:off x="767562" y="346754"/>
            <a:ext cx="6471130" cy="369332"/>
          </a:xfrm>
          <a:prstGeom prst="rect">
            <a:avLst/>
          </a:prstGeom>
        </p:spPr>
        <p:txBody>
          <a:bodyPr wrap="none">
            <a:spAutoFit/>
          </a:bodyPr>
          <a:lstStyle/>
          <a:p>
            <a:r>
              <a:rPr lang="sr-Cyrl-RS" dirty="0" smtClean="0">
                <a:solidFill>
                  <a:schemeClr val="tx2"/>
                </a:solidFill>
                <a:latin typeface="Times New Roman" panose="02020603050405020304" pitchFamily="18" charset="0"/>
                <a:cs typeface="Times New Roman" panose="02020603050405020304" pitchFamily="18" charset="0"/>
              </a:rPr>
              <a:t>4.ОБОЈИ ОНОЛИКО ФИГУРА КОЛИКО ЈЕ ЗАДАТО БРОЈЕМ!</a:t>
            </a:r>
            <a:endParaRPr lang="en-US" dirty="0"/>
          </a:p>
        </p:txBody>
      </p:sp>
      <p:sp>
        <p:nvSpPr>
          <p:cNvPr id="4" name="Isosceles Triangle 3"/>
          <p:cNvSpPr/>
          <p:nvPr/>
        </p:nvSpPr>
        <p:spPr>
          <a:xfrm>
            <a:off x="2125684" y="866899"/>
            <a:ext cx="285007" cy="320634"/>
          </a:xfrm>
          <a:prstGeom prst="triangl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3110370" y="862941"/>
            <a:ext cx="285007" cy="320634"/>
          </a:xfrm>
          <a:prstGeom prst="triangl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4022751" y="862941"/>
            <a:ext cx="285007" cy="320634"/>
          </a:xfrm>
          <a:prstGeom prst="triangl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7944533" y="894216"/>
            <a:ext cx="285007" cy="320634"/>
          </a:xfrm>
          <a:prstGeom prst="triangl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5031071" y="858589"/>
            <a:ext cx="285007" cy="320634"/>
          </a:xfrm>
          <a:prstGeom prst="triangl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6034448" y="858589"/>
            <a:ext cx="271143" cy="320634"/>
          </a:xfrm>
          <a:prstGeom prst="triangl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6967534" y="866899"/>
            <a:ext cx="285007" cy="320634"/>
          </a:xfrm>
          <a:prstGeom prst="triangl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8856914" y="894216"/>
            <a:ext cx="285007" cy="320634"/>
          </a:xfrm>
          <a:prstGeom prst="triangl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9816264" y="894216"/>
            <a:ext cx="285007" cy="320634"/>
          </a:xfrm>
          <a:prstGeom prst="triangl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10890" y="1538405"/>
            <a:ext cx="435428" cy="46535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2"/>
          <a:stretch>
            <a:fillRect/>
          </a:stretch>
        </p:blipFill>
        <p:spPr>
          <a:xfrm>
            <a:off x="3006134" y="1538405"/>
            <a:ext cx="445047" cy="481626"/>
          </a:xfrm>
          <a:prstGeom prst="rect">
            <a:avLst/>
          </a:prstGeom>
        </p:spPr>
      </p:pic>
      <p:sp>
        <p:nvSpPr>
          <p:cNvPr id="16" name="Oval 15"/>
          <p:cNvSpPr/>
          <p:nvPr/>
        </p:nvSpPr>
        <p:spPr>
          <a:xfrm>
            <a:off x="3959415" y="1547386"/>
            <a:ext cx="435428" cy="46535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952305" y="1503060"/>
            <a:ext cx="435428" cy="46535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4955860" y="1503060"/>
            <a:ext cx="435428" cy="46535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6892323" y="1503059"/>
            <a:ext cx="435428" cy="46535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7834958" y="1530376"/>
            <a:ext cx="435428" cy="46535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8772873" y="1528227"/>
            <a:ext cx="435428" cy="46535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p:nvPicPr>
        <p:blipFill>
          <a:blip r:embed="rId3"/>
          <a:stretch>
            <a:fillRect/>
          </a:stretch>
        </p:blipFill>
        <p:spPr>
          <a:xfrm>
            <a:off x="9710074" y="1528227"/>
            <a:ext cx="451143" cy="475529"/>
          </a:xfrm>
          <a:prstGeom prst="rect">
            <a:avLst/>
          </a:prstGeom>
        </p:spPr>
      </p:pic>
      <p:pic>
        <p:nvPicPr>
          <p:cNvPr id="23" name="Picture 22"/>
          <p:cNvPicPr>
            <a:picLocks noChangeAspect="1"/>
          </p:cNvPicPr>
          <p:nvPr/>
        </p:nvPicPr>
        <p:blipFill>
          <a:blip r:embed="rId4"/>
          <a:stretch>
            <a:fillRect/>
          </a:stretch>
        </p:blipFill>
        <p:spPr>
          <a:xfrm>
            <a:off x="1853623" y="2238099"/>
            <a:ext cx="829128" cy="402371"/>
          </a:xfrm>
          <a:prstGeom prst="rect">
            <a:avLst/>
          </a:prstGeom>
        </p:spPr>
      </p:pic>
      <p:sp>
        <p:nvSpPr>
          <p:cNvPr id="24" name="Rectangle 23"/>
          <p:cNvSpPr/>
          <p:nvPr/>
        </p:nvSpPr>
        <p:spPr>
          <a:xfrm>
            <a:off x="2820443" y="2247228"/>
            <a:ext cx="816428" cy="3932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774563" y="2247228"/>
            <a:ext cx="816428" cy="3932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765360" y="2238099"/>
            <a:ext cx="816428" cy="3932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10277" y="2238099"/>
            <a:ext cx="816428" cy="3932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756157" y="2247228"/>
            <a:ext cx="816428" cy="3932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655194" y="2256357"/>
            <a:ext cx="816428" cy="3932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609314" y="2256357"/>
            <a:ext cx="816428" cy="39324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4"/>
          <a:stretch>
            <a:fillRect/>
          </a:stretch>
        </p:blipFill>
        <p:spPr>
          <a:xfrm>
            <a:off x="7664397" y="2247228"/>
            <a:ext cx="829128" cy="402371"/>
          </a:xfrm>
          <a:prstGeom prst="rect">
            <a:avLst/>
          </a:prstGeom>
        </p:spPr>
      </p:pic>
      <p:pic>
        <p:nvPicPr>
          <p:cNvPr id="32" name="Picture 31"/>
          <p:cNvPicPr>
            <a:picLocks noChangeAspect="1"/>
          </p:cNvPicPr>
          <p:nvPr/>
        </p:nvPicPr>
        <p:blipFill>
          <a:blip r:embed="rId5"/>
          <a:stretch>
            <a:fillRect/>
          </a:stretch>
        </p:blipFill>
        <p:spPr>
          <a:xfrm>
            <a:off x="2056675" y="2996850"/>
            <a:ext cx="359695" cy="359695"/>
          </a:xfrm>
          <a:prstGeom prst="rect">
            <a:avLst/>
          </a:prstGeom>
        </p:spPr>
      </p:pic>
      <p:sp>
        <p:nvSpPr>
          <p:cNvPr id="33" name="Rectangle 32"/>
          <p:cNvSpPr/>
          <p:nvPr/>
        </p:nvSpPr>
        <p:spPr>
          <a:xfrm>
            <a:off x="7944533" y="2972171"/>
            <a:ext cx="348344" cy="3496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948001" y="2996850"/>
            <a:ext cx="348344" cy="3496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986507" y="3006846"/>
            <a:ext cx="348344" cy="3496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812873" y="2972170"/>
            <a:ext cx="348344" cy="3496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856914" y="2972170"/>
            <a:ext cx="348344" cy="3496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991082" y="3006846"/>
            <a:ext cx="348344" cy="3496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999402" y="3012831"/>
            <a:ext cx="348344" cy="3496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076420" y="3006846"/>
            <a:ext cx="348344" cy="3496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6"/>
          <a:stretch>
            <a:fillRect/>
          </a:stretch>
        </p:blipFill>
        <p:spPr>
          <a:xfrm>
            <a:off x="2048761" y="4320026"/>
            <a:ext cx="432854" cy="426757"/>
          </a:xfrm>
          <a:prstGeom prst="rect">
            <a:avLst/>
          </a:prstGeom>
        </p:spPr>
      </p:pic>
      <p:pic>
        <p:nvPicPr>
          <p:cNvPr id="42" name="Picture 41"/>
          <p:cNvPicPr>
            <a:picLocks noChangeAspect="1"/>
          </p:cNvPicPr>
          <p:nvPr/>
        </p:nvPicPr>
        <p:blipFill>
          <a:blip r:embed="rId6"/>
          <a:stretch>
            <a:fillRect/>
          </a:stretch>
        </p:blipFill>
        <p:spPr>
          <a:xfrm>
            <a:off x="3012230" y="4320026"/>
            <a:ext cx="432854" cy="426757"/>
          </a:xfrm>
          <a:prstGeom prst="rect">
            <a:avLst/>
          </a:prstGeom>
        </p:spPr>
      </p:pic>
      <p:pic>
        <p:nvPicPr>
          <p:cNvPr id="43" name="Picture 42"/>
          <p:cNvPicPr>
            <a:picLocks noChangeAspect="1"/>
          </p:cNvPicPr>
          <p:nvPr/>
        </p:nvPicPr>
        <p:blipFill>
          <a:blip r:embed="rId6"/>
          <a:stretch>
            <a:fillRect/>
          </a:stretch>
        </p:blipFill>
        <p:spPr>
          <a:xfrm>
            <a:off x="4912296" y="4320024"/>
            <a:ext cx="432854" cy="426757"/>
          </a:xfrm>
          <a:prstGeom prst="rect">
            <a:avLst/>
          </a:prstGeom>
        </p:spPr>
      </p:pic>
      <p:pic>
        <p:nvPicPr>
          <p:cNvPr id="44" name="Picture 43"/>
          <p:cNvPicPr>
            <a:picLocks noChangeAspect="1"/>
          </p:cNvPicPr>
          <p:nvPr/>
        </p:nvPicPr>
        <p:blipFill>
          <a:blip r:embed="rId6"/>
          <a:stretch>
            <a:fillRect/>
          </a:stretch>
        </p:blipFill>
        <p:spPr>
          <a:xfrm>
            <a:off x="3948827" y="4320025"/>
            <a:ext cx="432854" cy="426757"/>
          </a:xfrm>
          <a:prstGeom prst="rect">
            <a:avLst/>
          </a:prstGeom>
        </p:spPr>
      </p:pic>
      <p:pic>
        <p:nvPicPr>
          <p:cNvPr id="45" name="Picture 44"/>
          <p:cNvPicPr>
            <a:picLocks noChangeAspect="1"/>
          </p:cNvPicPr>
          <p:nvPr/>
        </p:nvPicPr>
        <p:blipFill>
          <a:blip r:embed="rId6"/>
          <a:stretch>
            <a:fillRect/>
          </a:stretch>
        </p:blipFill>
        <p:spPr>
          <a:xfrm>
            <a:off x="6892323" y="4320023"/>
            <a:ext cx="432854" cy="426757"/>
          </a:xfrm>
          <a:prstGeom prst="rect">
            <a:avLst/>
          </a:prstGeom>
        </p:spPr>
      </p:pic>
      <p:pic>
        <p:nvPicPr>
          <p:cNvPr id="46" name="Picture 45"/>
          <p:cNvPicPr>
            <a:picLocks noChangeAspect="1"/>
          </p:cNvPicPr>
          <p:nvPr/>
        </p:nvPicPr>
        <p:blipFill>
          <a:blip r:embed="rId6"/>
          <a:stretch>
            <a:fillRect/>
          </a:stretch>
        </p:blipFill>
        <p:spPr>
          <a:xfrm>
            <a:off x="5929864" y="4320024"/>
            <a:ext cx="396102" cy="426757"/>
          </a:xfrm>
          <a:prstGeom prst="rect">
            <a:avLst/>
          </a:prstGeom>
        </p:spPr>
      </p:pic>
      <p:pic>
        <p:nvPicPr>
          <p:cNvPr id="47" name="Picture 46"/>
          <p:cNvPicPr>
            <a:picLocks noChangeAspect="1"/>
          </p:cNvPicPr>
          <p:nvPr/>
        </p:nvPicPr>
        <p:blipFill>
          <a:blip r:embed="rId6"/>
          <a:stretch>
            <a:fillRect/>
          </a:stretch>
        </p:blipFill>
        <p:spPr>
          <a:xfrm>
            <a:off x="7870609" y="4320023"/>
            <a:ext cx="432854" cy="426757"/>
          </a:xfrm>
          <a:prstGeom prst="rect">
            <a:avLst/>
          </a:prstGeom>
        </p:spPr>
      </p:pic>
      <p:pic>
        <p:nvPicPr>
          <p:cNvPr id="48" name="Picture 47"/>
          <p:cNvPicPr>
            <a:picLocks noChangeAspect="1"/>
          </p:cNvPicPr>
          <p:nvPr/>
        </p:nvPicPr>
        <p:blipFill>
          <a:blip r:embed="rId6"/>
          <a:stretch>
            <a:fillRect/>
          </a:stretch>
        </p:blipFill>
        <p:spPr>
          <a:xfrm>
            <a:off x="9816264" y="4338447"/>
            <a:ext cx="432854" cy="426757"/>
          </a:xfrm>
          <a:prstGeom prst="rect">
            <a:avLst/>
          </a:prstGeom>
        </p:spPr>
      </p:pic>
      <p:pic>
        <p:nvPicPr>
          <p:cNvPr id="49" name="Picture 48"/>
          <p:cNvPicPr>
            <a:picLocks noChangeAspect="1"/>
          </p:cNvPicPr>
          <p:nvPr/>
        </p:nvPicPr>
        <p:blipFill>
          <a:blip r:embed="rId6"/>
          <a:stretch>
            <a:fillRect/>
          </a:stretch>
        </p:blipFill>
        <p:spPr>
          <a:xfrm>
            <a:off x="8870567" y="4320022"/>
            <a:ext cx="432854" cy="426757"/>
          </a:xfrm>
          <a:prstGeom prst="rect">
            <a:avLst/>
          </a:prstGeom>
        </p:spPr>
      </p:pic>
      <p:sp>
        <p:nvSpPr>
          <p:cNvPr id="50" name="Rectangle 49"/>
          <p:cNvSpPr/>
          <p:nvPr/>
        </p:nvSpPr>
        <p:spPr>
          <a:xfrm>
            <a:off x="1850624" y="3712925"/>
            <a:ext cx="829128" cy="296883"/>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768983" y="3701214"/>
            <a:ext cx="829128" cy="296883"/>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735953" y="3732151"/>
            <a:ext cx="829128" cy="296883"/>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742786" y="3744020"/>
            <a:ext cx="829128" cy="296883"/>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732937" y="3744020"/>
            <a:ext cx="829128" cy="296883"/>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595649" y="3704441"/>
            <a:ext cx="829128" cy="296883"/>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632500" y="3712925"/>
            <a:ext cx="829128" cy="296883"/>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657244" y="3712925"/>
            <a:ext cx="829128" cy="296883"/>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683245" y="3732151"/>
            <a:ext cx="829128" cy="296883"/>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a:stretch>
            <a:fillRect/>
          </a:stretch>
        </p:blipFill>
        <p:spPr>
          <a:xfrm>
            <a:off x="3031117" y="5010778"/>
            <a:ext cx="438950" cy="420660"/>
          </a:xfrm>
          <a:prstGeom prst="rect">
            <a:avLst/>
          </a:prstGeom>
        </p:spPr>
      </p:pic>
      <p:pic>
        <p:nvPicPr>
          <p:cNvPr id="59" name="Picture 58"/>
          <p:cNvPicPr>
            <a:picLocks noChangeAspect="1"/>
          </p:cNvPicPr>
          <p:nvPr/>
        </p:nvPicPr>
        <p:blipFill>
          <a:blip r:embed="rId7"/>
          <a:stretch>
            <a:fillRect/>
          </a:stretch>
        </p:blipFill>
        <p:spPr>
          <a:xfrm>
            <a:off x="2033442" y="5010778"/>
            <a:ext cx="438950" cy="420660"/>
          </a:xfrm>
          <a:prstGeom prst="rect">
            <a:avLst/>
          </a:prstGeom>
        </p:spPr>
      </p:pic>
      <p:sp>
        <p:nvSpPr>
          <p:cNvPr id="60" name="Oval 59"/>
          <p:cNvSpPr/>
          <p:nvPr/>
        </p:nvSpPr>
        <p:spPr>
          <a:xfrm>
            <a:off x="3924498" y="5010778"/>
            <a:ext cx="424724" cy="40803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4950789" y="4996345"/>
            <a:ext cx="424724" cy="40803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5880867" y="5010778"/>
            <a:ext cx="424724" cy="40803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6848994" y="4996345"/>
            <a:ext cx="424724" cy="40803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8851046" y="4996345"/>
            <a:ext cx="424724" cy="40803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7870609" y="4996345"/>
            <a:ext cx="424724" cy="40803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6" name="Picture 65"/>
          <p:cNvPicPr>
            <a:picLocks noChangeAspect="1"/>
          </p:cNvPicPr>
          <p:nvPr/>
        </p:nvPicPr>
        <p:blipFill>
          <a:blip r:embed="rId7"/>
          <a:stretch>
            <a:fillRect/>
          </a:stretch>
        </p:blipFill>
        <p:spPr>
          <a:xfrm>
            <a:off x="9820795" y="4983717"/>
            <a:ext cx="438950" cy="420660"/>
          </a:xfrm>
          <a:prstGeom prst="rect">
            <a:avLst/>
          </a:prstGeom>
        </p:spPr>
      </p:pic>
      <p:pic>
        <p:nvPicPr>
          <p:cNvPr id="67" name="Picture 66"/>
          <p:cNvPicPr>
            <a:picLocks noChangeAspect="1"/>
          </p:cNvPicPr>
          <p:nvPr/>
        </p:nvPicPr>
        <p:blipFill>
          <a:blip r:embed="rId5"/>
          <a:stretch>
            <a:fillRect/>
          </a:stretch>
        </p:blipFill>
        <p:spPr>
          <a:xfrm>
            <a:off x="2085340" y="5740910"/>
            <a:ext cx="359695" cy="359695"/>
          </a:xfrm>
          <a:prstGeom prst="rect">
            <a:avLst/>
          </a:prstGeom>
        </p:spPr>
      </p:pic>
      <p:sp>
        <p:nvSpPr>
          <p:cNvPr id="68" name="Rectangle 67"/>
          <p:cNvSpPr/>
          <p:nvPr/>
        </p:nvSpPr>
        <p:spPr>
          <a:xfrm>
            <a:off x="3076420" y="5740910"/>
            <a:ext cx="348344" cy="3496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987503" y="5750906"/>
            <a:ext cx="348344" cy="3496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943653" y="5750905"/>
            <a:ext cx="348344" cy="3496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919057" y="5740909"/>
            <a:ext cx="348344" cy="3496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875207" y="5750905"/>
            <a:ext cx="348344" cy="3496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9812497" y="5750905"/>
            <a:ext cx="348344" cy="3496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8856347" y="5718410"/>
            <a:ext cx="348344" cy="3496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7890802" y="5740908"/>
            <a:ext cx="348344" cy="3496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solidFill>
                  <a:srgbClr val="FF0000"/>
                </a:solidFill>
              </a:rPr>
              <a:t/>
            </a:r>
            <a:br>
              <a:rPr lang="sr-Latn-RS" dirty="0" smtClean="0">
                <a:solidFill>
                  <a:srgbClr val="FF0000"/>
                </a:solidFill>
              </a:rPr>
            </a:br>
            <a:r>
              <a:rPr lang="sr-Latn-RS" dirty="0" smtClean="0">
                <a:solidFill>
                  <a:srgbClr val="FF0000"/>
                </a:solidFill>
              </a:rPr>
              <a:t>I nastavna oblast: nastava jezika</a:t>
            </a:r>
            <a:r>
              <a:rPr lang="sr-Latn-RS" dirty="0">
                <a:solidFill>
                  <a:srgbClr val="FF0000"/>
                </a:solidFill>
              </a:rPr>
              <a:t/>
            </a:r>
            <a:br>
              <a:rPr lang="sr-Latn-RS" dirty="0">
                <a:solidFill>
                  <a:srgbClr val="FF0000"/>
                </a:solidFill>
              </a:rPr>
            </a:br>
            <a:r>
              <a:rPr lang="sr-Latn-RS" dirty="0" smtClean="0">
                <a:solidFill>
                  <a:srgbClr val="FF0000"/>
                </a:solidFill>
              </a:rPr>
              <a:t>Obrazovno-vaspitni </a:t>
            </a:r>
            <a:r>
              <a:rPr lang="sr-Latn-RS" dirty="0">
                <a:solidFill>
                  <a:srgbClr val="FF0000"/>
                </a:solidFill>
              </a:rPr>
              <a:t>ishod </a:t>
            </a:r>
            <a:r>
              <a:rPr lang="sr-Latn-RS" dirty="0" smtClean="0">
                <a:solidFill>
                  <a:srgbClr val="FF0000"/>
                </a:solidFill>
              </a:rPr>
              <a:t>3</a:t>
            </a:r>
            <a:endParaRPr lang="en-US" dirty="0"/>
          </a:p>
        </p:txBody>
      </p:sp>
      <p:sp>
        <p:nvSpPr>
          <p:cNvPr id="3" name="Content Placeholder 2"/>
          <p:cNvSpPr>
            <a:spLocks noGrp="1"/>
          </p:cNvSpPr>
          <p:nvPr>
            <p:ph idx="1"/>
          </p:nvPr>
        </p:nvSpPr>
        <p:spPr/>
        <p:txBody>
          <a:bodyPr>
            <a:normAutofit fontScale="92500" lnSpcReduction="20000"/>
          </a:bodyPr>
          <a:lstStyle/>
          <a:p>
            <a:r>
              <a:rPr lang="sr-Latn-RS" dirty="0">
                <a:solidFill>
                  <a:schemeClr val="bg2">
                    <a:lumMod val="50000"/>
                  </a:schemeClr>
                </a:solidFill>
              </a:rPr>
              <a:t>Na kraju učenja učenik </a:t>
            </a:r>
            <a:r>
              <a:rPr lang="sr-Latn-RS" dirty="0" smtClean="0">
                <a:solidFill>
                  <a:schemeClr val="bg2">
                    <a:lumMod val="50000"/>
                  </a:schemeClr>
                </a:solidFill>
              </a:rPr>
              <a:t>će biti sposoban da nakon slušanja i analize kraćih neumjetničkih tekstova izdvoji i klasifikuje najbitnije podatke, uporedi ih i dopuni i usmeno stvori sličan tekst.</a:t>
            </a:r>
            <a:endParaRPr lang="sr-Latn-RS" dirty="0">
              <a:solidFill>
                <a:schemeClr val="bg2">
                  <a:lumMod val="50000"/>
                </a:schemeClr>
              </a:solidFill>
            </a:endParaRPr>
          </a:p>
          <a:p>
            <a:pPr marL="0" indent="0">
              <a:buNone/>
            </a:pPr>
            <a:endParaRPr lang="sr-Latn-RS" dirty="0">
              <a:solidFill>
                <a:schemeClr val="bg2">
                  <a:lumMod val="50000"/>
                </a:schemeClr>
              </a:solidFill>
            </a:endParaRPr>
          </a:p>
          <a:p>
            <a:pPr marL="0" indent="0">
              <a:buNone/>
            </a:pPr>
            <a:r>
              <a:rPr lang="sr-Latn-RS" dirty="0">
                <a:solidFill>
                  <a:srgbClr val="FF0000"/>
                </a:solidFill>
              </a:rPr>
              <a:t>Ishod učenja</a:t>
            </a:r>
          </a:p>
          <a:p>
            <a:r>
              <a:rPr lang="sr-Latn-RS" dirty="0" smtClean="0">
                <a:solidFill>
                  <a:schemeClr val="bg2">
                    <a:lumMod val="50000"/>
                  </a:schemeClr>
                </a:solidFill>
              </a:rPr>
              <a:t>Uoči i izdvoji najbitnije podatke u tekstu</a:t>
            </a:r>
            <a:endParaRPr lang="sr-Latn-RS" dirty="0">
              <a:solidFill>
                <a:schemeClr val="bg2">
                  <a:lumMod val="50000"/>
                </a:schemeClr>
              </a:solidFill>
            </a:endParaRPr>
          </a:p>
          <a:p>
            <a:r>
              <a:rPr lang="sr-Latn-RS" dirty="0" smtClean="0">
                <a:solidFill>
                  <a:schemeClr val="bg2">
                    <a:lumMod val="50000"/>
                  </a:schemeClr>
                </a:solidFill>
              </a:rPr>
              <a:t>Uporedi podatke iz teksta sa već poznatim podacima na istu temu i dopuni ih njima</a:t>
            </a:r>
          </a:p>
          <a:p>
            <a:r>
              <a:rPr lang="sr-Latn-RS" dirty="0" smtClean="0">
                <a:solidFill>
                  <a:schemeClr val="bg2">
                    <a:lumMod val="50000"/>
                  </a:schemeClr>
                </a:solidFill>
              </a:rPr>
              <a:t>Usmeno stvara tekst uz pomoć nastavnikovih pitanja ili slikovnog materijala</a:t>
            </a:r>
            <a:endParaRPr lang="sr-Latn-RS" dirty="0">
              <a:solidFill>
                <a:schemeClr val="bg2">
                  <a:lumMod val="50000"/>
                </a:schemeClr>
              </a:solidFill>
            </a:endParaRPr>
          </a:p>
          <a:p>
            <a:endParaRPr lang="en-US" dirty="0"/>
          </a:p>
        </p:txBody>
      </p:sp>
    </p:spTree>
    <p:extLst>
      <p:ext uri="{BB962C8B-B14F-4D97-AF65-F5344CB8AC3E}">
        <p14:creationId xmlns:p14="http://schemas.microsoft.com/office/powerpoint/2010/main" val="23679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333" y="1223159"/>
            <a:ext cx="6858002" cy="843148"/>
          </a:xfrm>
        </p:spPr>
        <p:txBody>
          <a:bodyPr>
            <a:normAutofit/>
          </a:bodyPr>
          <a:lstStyle/>
          <a:p>
            <a:r>
              <a:rPr lang="sr-Latn-RS" sz="1800" dirty="0">
                <a:solidFill>
                  <a:srgbClr val="002060"/>
                </a:solidFill>
              </a:rPr>
              <a:t/>
            </a:r>
            <a:br>
              <a:rPr lang="sr-Latn-RS" sz="1800" dirty="0">
                <a:solidFill>
                  <a:srgbClr val="002060"/>
                </a:solidFill>
              </a:rPr>
            </a:br>
            <a:endParaRPr lang="en-US" sz="1800" dirty="0"/>
          </a:p>
        </p:txBody>
      </p:sp>
      <p:sp>
        <p:nvSpPr>
          <p:cNvPr id="3" name="Text Placeholder 2"/>
          <p:cNvSpPr>
            <a:spLocks noGrp="1"/>
          </p:cNvSpPr>
          <p:nvPr>
            <p:ph type="body" idx="1"/>
          </p:nvPr>
        </p:nvSpPr>
        <p:spPr>
          <a:xfrm>
            <a:off x="3633850" y="1864426"/>
            <a:ext cx="6990998" cy="2493817"/>
          </a:xfrm>
        </p:spPr>
        <p:txBody>
          <a:bodyPr>
            <a:normAutofit/>
          </a:bodyPr>
          <a:lstStyle/>
          <a:p>
            <a:r>
              <a:rPr lang="sr-Latn-RS" sz="1800" dirty="0">
                <a:solidFill>
                  <a:srgbClr val="FF0000"/>
                </a:solidFill>
              </a:rPr>
              <a:t>Aktivnosti </a:t>
            </a:r>
            <a:r>
              <a:rPr lang="sr-Latn-RS" sz="1800" dirty="0" smtClean="0">
                <a:solidFill>
                  <a:srgbClr val="FF0000"/>
                </a:solidFill>
              </a:rPr>
              <a:t>učenika:</a:t>
            </a:r>
            <a:endParaRPr lang="sr-Latn-RS" sz="1800" dirty="0">
              <a:solidFill>
                <a:srgbClr val="FF0000"/>
              </a:solidFill>
            </a:endParaRPr>
          </a:p>
          <a:p>
            <a:pPr marL="342900" indent="-342900">
              <a:buFontTx/>
              <a:buChar char="-"/>
            </a:pPr>
            <a:r>
              <a:rPr lang="sr-Latn-RS" sz="1800" dirty="0" smtClean="0">
                <a:solidFill>
                  <a:srgbClr val="002060"/>
                </a:solidFill>
              </a:rPr>
              <a:t>Grupisanje predmeta po zadatoj osobini</a:t>
            </a:r>
            <a:endParaRPr lang="sr-Latn-RS" sz="1800" dirty="0">
              <a:solidFill>
                <a:srgbClr val="002060"/>
              </a:solidFill>
            </a:endParaRPr>
          </a:p>
          <a:p>
            <a:pPr marL="342900" indent="-342900">
              <a:buFontTx/>
              <a:buChar char="-"/>
            </a:pPr>
            <a:r>
              <a:rPr lang="sr-Latn-RS" sz="1800" dirty="0" smtClean="0">
                <a:solidFill>
                  <a:srgbClr val="002060"/>
                </a:solidFill>
              </a:rPr>
              <a:t>Razvrstavanje predmeta po zadatoj osobini</a:t>
            </a:r>
            <a:endParaRPr lang="sr-Latn-RS" sz="1800" dirty="0">
              <a:solidFill>
                <a:srgbClr val="002060"/>
              </a:solidFill>
            </a:endParaRPr>
          </a:p>
          <a:p>
            <a:pPr marL="342900" indent="-342900">
              <a:buFontTx/>
              <a:buChar char="-"/>
            </a:pPr>
            <a:r>
              <a:rPr lang="sr-Latn-RS" sz="1800" dirty="0" smtClean="0">
                <a:solidFill>
                  <a:srgbClr val="002060"/>
                </a:solidFill>
              </a:rPr>
              <a:t>Popunjavanje tabele</a:t>
            </a:r>
            <a:endParaRPr lang="sr-Latn-RS" sz="1800" dirty="0">
              <a:solidFill>
                <a:srgbClr val="002060"/>
              </a:solidFill>
            </a:endParaRPr>
          </a:p>
          <a:p>
            <a:pPr marL="342900" indent="-342900">
              <a:buFontTx/>
              <a:buChar char="-"/>
            </a:pPr>
            <a:r>
              <a:rPr lang="sr-Latn-RS" sz="1800" dirty="0" smtClean="0">
                <a:solidFill>
                  <a:srgbClr val="002060"/>
                </a:solidFill>
              </a:rPr>
              <a:t>Slaganje slagalica (puzzle)</a:t>
            </a:r>
            <a:endParaRPr lang="sr-Latn-RS" sz="1800" dirty="0">
              <a:solidFill>
                <a:srgbClr val="002060"/>
              </a:solidFill>
            </a:endParaRPr>
          </a:p>
          <a:p>
            <a:endParaRPr lang="en-US" sz="1800" dirty="0"/>
          </a:p>
        </p:txBody>
      </p:sp>
    </p:spTree>
    <p:extLst>
      <p:ext uri="{BB962C8B-B14F-4D97-AF65-F5344CB8AC3E}">
        <p14:creationId xmlns:p14="http://schemas.microsoft.com/office/powerpoint/2010/main" val="8333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86" y="1828800"/>
            <a:ext cx="7074129" cy="1828800"/>
          </a:xfrm>
        </p:spPr>
        <p:txBody>
          <a:bodyPr/>
          <a:lstStyle/>
          <a:p>
            <a:r>
              <a:rPr lang="en-US" dirty="0" smtClean="0">
                <a:solidFill>
                  <a:srgbClr val="FFFF00"/>
                </a:solidFill>
              </a:rPr>
              <a:t>INTERAKTIVNA IGRICA</a:t>
            </a:r>
            <a:endParaRPr lang="en-US" dirty="0">
              <a:solidFill>
                <a:srgbClr val="FFFF00"/>
              </a:solidFill>
            </a:endParaRPr>
          </a:p>
        </p:txBody>
      </p:sp>
      <p:sp>
        <p:nvSpPr>
          <p:cNvPr id="3" name="Text Placeholder 2"/>
          <p:cNvSpPr>
            <a:spLocks noGrp="1"/>
          </p:cNvSpPr>
          <p:nvPr>
            <p:ph type="body" idx="1"/>
          </p:nvPr>
        </p:nvSpPr>
        <p:spPr>
          <a:xfrm>
            <a:off x="4049486" y="3811978"/>
            <a:ext cx="7740332" cy="1674422"/>
          </a:xfrm>
        </p:spPr>
        <p:txBody>
          <a:bodyPr>
            <a:normAutofit/>
          </a:bodyPr>
          <a:lstStyle/>
          <a:p>
            <a:r>
              <a:rPr lang="en-US" dirty="0">
                <a:hlinkClick r:id="rId2"/>
              </a:rPr>
              <a:t>https://</a:t>
            </a:r>
            <a:r>
              <a:rPr lang="en-US" dirty="0" smtClean="0">
                <a:hlinkClick r:id="rId2"/>
              </a:rPr>
              <a:t>wordwall.net/play/13898/266/232</a:t>
            </a:r>
            <a:endParaRPr lang="en-US" dirty="0" smtClean="0"/>
          </a:p>
          <a:p>
            <a:r>
              <a:rPr lang="en-US" dirty="0">
                <a:solidFill>
                  <a:srgbClr val="92D050"/>
                </a:solidFill>
                <a:hlinkClick r:id="rId3"/>
              </a:rPr>
              <a:t>https://wordwall.net/sh/resource/13898266/</a:t>
            </a:r>
            <a:r>
              <a:rPr lang="sr-Cyrl-RS" dirty="0" smtClean="0">
                <a:solidFill>
                  <a:srgbClr val="92D050"/>
                </a:solidFill>
                <a:hlinkClick r:id="rId3"/>
              </a:rPr>
              <a:t>математика</a:t>
            </a:r>
            <a:endParaRPr lang="sr-Latn-RS" dirty="0" smtClean="0">
              <a:solidFill>
                <a:srgbClr val="92D050"/>
              </a:solidFill>
            </a:endParaRPr>
          </a:p>
          <a:p>
            <a:endParaRPr lang="en-US" dirty="0">
              <a:solidFill>
                <a:srgbClr val="92D050"/>
              </a:solidFill>
            </a:endParaRPr>
          </a:p>
        </p:txBody>
      </p:sp>
    </p:spTree>
    <p:extLst>
      <p:ext uri="{BB962C8B-B14F-4D97-AF65-F5344CB8AC3E}">
        <p14:creationId xmlns:p14="http://schemas.microsoft.com/office/powerpoint/2010/main" val="10515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dirty="0" smtClean="0">
                <a:solidFill>
                  <a:srgbClr val="FFFF00"/>
                </a:solidFill>
              </a:rPr>
              <a:t>Muzički instrumenti</a:t>
            </a:r>
            <a:endParaRPr lang="en-US" dirty="0">
              <a:solidFill>
                <a:srgbClr val="FFFF00"/>
              </a:solidFill>
            </a:endParaRPr>
          </a:p>
        </p:txBody>
      </p:sp>
      <p:sp>
        <p:nvSpPr>
          <p:cNvPr id="3" name="Subtitle 2"/>
          <p:cNvSpPr>
            <a:spLocks noGrp="1"/>
          </p:cNvSpPr>
          <p:nvPr>
            <p:ph type="subTitle" idx="1"/>
          </p:nvPr>
        </p:nvSpPr>
        <p:spPr/>
        <p:txBody>
          <a:bodyPr>
            <a:normAutofit/>
          </a:bodyPr>
          <a:lstStyle/>
          <a:p>
            <a:r>
              <a:rPr lang="en-US" sz="3600" dirty="0" smtClean="0">
                <a:solidFill>
                  <a:srgbClr val="00B050"/>
                </a:solidFill>
              </a:rPr>
              <a:t>Mu</a:t>
            </a:r>
            <a:r>
              <a:rPr lang="sr-Latn-RS" sz="3600" dirty="0" smtClean="0">
                <a:solidFill>
                  <a:srgbClr val="00B050"/>
                </a:solidFill>
              </a:rPr>
              <a:t>zička kultura</a:t>
            </a:r>
            <a:endParaRPr lang="en-US" sz="3600" dirty="0">
              <a:solidFill>
                <a:srgbClr val="00B050"/>
              </a:solidFill>
            </a:endParaRPr>
          </a:p>
        </p:txBody>
      </p:sp>
    </p:spTree>
    <p:extLst>
      <p:ext uri="{BB962C8B-B14F-4D97-AF65-F5344CB8AC3E}">
        <p14:creationId xmlns:p14="http://schemas.microsoft.com/office/powerpoint/2010/main" val="212484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solidFill>
                  <a:srgbClr val="FF0000"/>
                </a:solidFill>
              </a:rPr>
              <a:t>Obrazovno-vaspitni ishod </a:t>
            </a:r>
            <a:r>
              <a:rPr lang="sr-Latn-RS" dirty="0" smtClean="0">
                <a:solidFill>
                  <a:srgbClr val="FF0000"/>
                </a:solidFill>
              </a:rPr>
              <a:t>7</a:t>
            </a:r>
            <a:endParaRPr lang="en-US" dirty="0"/>
          </a:p>
        </p:txBody>
      </p:sp>
      <p:sp>
        <p:nvSpPr>
          <p:cNvPr id="3" name="Content Placeholder 2"/>
          <p:cNvSpPr>
            <a:spLocks noGrp="1"/>
          </p:cNvSpPr>
          <p:nvPr>
            <p:ph idx="1"/>
          </p:nvPr>
        </p:nvSpPr>
        <p:spPr/>
        <p:txBody>
          <a:bodyPr>
            <a:normAutofit fontScale="92500" lnSpcReduction="20000"/>
          </a:bodyPr>
          <a:lstStyle/>
          <a:p>
            <a:r>
              <a:rPr lang="sr-Latn-RS" dirty="0">
                <a:solidFill>
                  <a:schemeClr val="bg2">
                    <a:lumMod val="50000"/>
                  </a:schemeClr>
                </a:solidFill>
              </a:rPr>
              <a:t>Na kraju učenja učenik će moći da </a:t>
            </a:r>
            <a:r>
              <a:rPr lang="sr-Latn-RS" dirty="0" smtClean="0">
                <a:solidFill>
                  <a:schemeClr val="bg2">
                    <a:lumMod val="50000"/>
                  </a:schemeClr>
                </a:solidFill>
              </a:rPr>
              <a:t>izrazi svoja lična razmišljanja, slike i osjećanja doživljena na osnovu slušanih muzičkih djela</a:t>
            </a:r>
            <a:endParaRPr lang="sr-Latn-RS" dirty="0">
              <a:solidFill>
                <a:schemeClr val="bg2">
                  <a:lumMod val="50000"/>
                </a:schemeClr>
              </a:solidFill>
            </a:endParaRPr>
          </a:p>
          <a:p>
            <a:pPr marL="0" indent="0">
              <a:buNone/>
            </a:pPr>
            <a:r>
              <a:rPr lang="sr-Latn-RS" dirty="0">
                <a:solidFill>
                  <a:srgbClr val="FF0000"/>
                </a:solidFill>
              </a:rPr>
              <a:t>Ishod učenja</a:t>
            </a:r>
          </a:p>
          <a:p>
            <a:r>
              <a:rPr lang="sr-Latn-RS" dirty="0" smtClean="0">
                <a:solidFill>
                  <a:schemeClr val="bg2">
                    <a:lumMod val="50000"/>
                  </a:schemeClr>
                </a:solidFill>
              </a:rPr>
              <a:t>Koristi crteže, pokrete ili narativno pokazuje/opisuje lična razmišljanja, slike i osjećanja</a:t>
            </a:r>
            <a:endParaRPr lang="sr-Latn-RS" dirty="0">
              <a:solidFill>
                <a:schemeClr val="bg2">
                  <a:lumMod val="50000"/>
                </a:schemeClr>
              </a:solidFill>
            </a:endParaRPr>
          </a:p>
          <a:p>
            <a:r>
              <a:rPr lang="sr-Latn-RS" dirty="0" smtClean="0">
                <a:solidFill>
                  <a:schemeClr val="bg2">
                    <a:lumMod val="50000"/>
                  </a:schemeClr>
                </a:solidFill>
              </a:rPr>
              <a:t>Pokazuje spremnost da podijeli sa drugima svoj doživljaj na osnovu slušanih muzičkih djela</a:t>
            </a:r>
            <a:endParaRPr lang="sr-Latn-RS" dirty="0">
              <a:solidFill>
                <a:schemeClr val="bg2">
                  <a:lumMod val="50000"/>
                </a:schemeClr>
              </a:solidFill>
            </a:endParaRPr>
          </a:p>
          <a:p>
            <a:r>
              <a:rPr lang="sr-Latn-RS" dirty="0" smtClean="0">
                <a:solidFill>
                  <a:schemeClr val="bg2">
                    <a:lumMod val="50000"/>
                  </a:schemeClr>
                </a:solidFill>
              </a:rPr>
              <a:t>Razgovaraju o brojnim razlozima nastanka muzike u različitim kontekstima – neki od žanrova muzike (svečana muzika, muzika za igru, himna kao državni simbol...)</a:t>
            </a:r>
            <a:endParaRPr lang="sr-Latn-RS" dirty="0">
              <a:solidFill>
                <a:schemeClr val="bg2">
                  <a:lumMod val="50000"/>
                </a:schemeClr>
              </a:solidFill>
            </a:endParaRPr>
          </a:p>
          <a:p>
            <a:r>
              <a:rPr lang="sr-Latn-RS" dirty="0" smtClean="0">
                <a:solidFill>
                  <a:schemeClr val="bg2">
                    <a:lumMod val="50000"/>
                  </a:schemeClr>
                </a:solidFill>
              </a:rPr>
              <a:t>Svojim riječima opisuju karakter različitih kompozicija</a:t>
            </a:r>
            <a:endParaRPr lang="sr-Latn-RS" dirty="0">
              <a:solidFill>
                <a:schemeClr val="bg2">
                  <a:lumMod val="50000"/>
                </a:schemeClr>
              </a:solidFill>
            </a:endParaRPr>
          </a:p>
          <a:p>
            <a:endParaRPr lang="en-US" dirty="0"/>
          </a:p>
        </p:txBody>
      </p:sp>
    </p:spTree>
    <p:extLst>
      <p:ext uri="{BB962C8B-B14F-4D97-AF65-F5344CB8AC3E}">
        <p14:creationId xmlns:p14="http://schemas.microsoft.com/office/powerpoint/2010/main" val="387038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strument Coloring Page by Primary Painters | Teachers Pay Teac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902" y="1695814"/>
            <a:ext cx="3871355" cy="502331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descr="LEPTIRIĆI I EMOCIJE – Dječji vrtić &quot;Maslačak&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350" y="2138416"/>
            <a:ext cx="5277724" cy="39298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558140" y="587818"/>
            <a:ext cx="1081842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sr-Cyrl-R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a:t>
            </a:r>
            <a:r>
              <a:rPr lang="sr-Cyrl-RS" sz="2400" dirty="0" smtClean="0">
                <a:latin typeface="Times New Roman" panose="02020603050405020304" pitchFamily="18" charset="0"/>
                <a:ea typeface="Calibri" panose="020F0502020204030204" pitchFamily="34" charset="0"/>
                <a:cs typeface="Times New Roman" panose="02020603050405020304" pitchFamily="18" charset="0"/>
              </a:rPr>
              <a:t>ПРЕПОЗНАЈ И</a:t>
            </a:r>
            <a:r>
              <a:rPr lang="sr-Latn-RS" sz="2400" dirty="0" smtClean="0">
                <a:latin typeface="Times New Roman" panose="02020603050405020304" pitchFamily="18" charset="0"/>
                <a:ea typeface="Calibri" panose="020F0502020204030204" pitchFamily="34" charset="0"/>
                <a:cs typeface="Times New Roman" panose="02020603050405020304" pitchFamily="18" charset="0"/>
              </a:rPr>
              <a:t> </a:t>
            </a:r>
            <a:r>
              <a:rPr kumimoji="0" lang="sr-Cyrl-R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ЗАОКРУЖИ </a:t>
            </a:r>
            <a:r>
              <a:rPr kumimoji="0" lang="sr-Latn-R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sr-Latn-RS" sz="24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sr-Cyrl-R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ЗАОКРУЖИ ОСЕЋАЊА Н</a:t>
            </a:r>
            <a:r>
              <a:rPr kumimoji="0" lang="sr-Latn-R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sr-Cyrl-R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ОСНОВУ </a:t>
            </a:r>
            <a:endParaRPr kumimoji="0" 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sr-Cyrl-R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ИНСТРУМЕНТЕ КОЈЕ СИ ЧУО:</a:t>
            </a:r>
            <a:r>
              <a:rPr kumimoji="0" lang="sr-Latn-R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sr-Cyrl-R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ОДСЛУШАНЕ КОМПОЗИЦИЈЕ</a:t>
            </a:r>
            <a:endParaRPr kumimoji="0" 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4"/>
          <p:cNvSpPr>
            <a:spLocks noChangeArrowheads="1"/>
          </p:cNvSpPr>
          <p:nvPr/>
        </p:nvSpPr>
        <p:spPr bwMode="auto">
          <a:xfrm>
            <a:off x="0" y="2990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r-Latn-RS" sz="1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sr-Latn-RS" sz="1800" b="0" i="0" u="none" strike="noStrike" cap="none" normalizeH="0" baseline="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0" y="5295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4108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3480" y="0"/>
            <a:ext cx="9369631" cy="6882217"/>
          </a:xfrm>
          <a:prstGeom prst="rect">
            <a:avLst/>
          </a:prstGeom>
        </p:spPr>
      </p:pic>
      <p:sp>
        <p:nvSpPr>
          <p:cNvPr id="3" name="TextBox 2"/>
          <p:cNvSpPr txBox="1"/>
          <p:nvPr/>
        </p:nvSpPr>
        <p:spPr>
          <a:xfrm>
            <a:off x="5979225" y="2458192"/>
            <a:ext cx="558140" cy="369332"/>
          </a:xfrm>
          <a:prstGeom prst="rect">
            <a:avLst/>
          </a:prstGeom>
          <a:noFill/>
        </p:spPr>
        <p:txBody>
          <a:bodyPr wrap="square" rtlCol="0">
            <a:spAutoFit/>
          </a:bodyPr>
          <a:lstStyle/>
          <a:p>
            <a:r>
              <a:rPr lang="sr-Latn-RS" dirty="0" smtClean="0"/>
              <a:t>3.</a:t>
            </a:r>
            <a:endParaRPr lang="en-US" dirty="0"/>
          </a:p>
        </p:txBody>
      </p:sp>
      <p:sp>
        <p:nvSpPr>
          <p:cNvPr id="5" name="TextBox 4"/>
          <p:cNvSpPr txBox="1"/>
          <p:nvPr/>
        </p:nvSpPr>
        <p:spPr>
          <a:xfrm>
            <a:off x="5979225" y="5937662"/>
            <a:ext cx="558139" cy="369332"/>
          </a:xfrm>
          <a:prstGeom prst="rect">
            <a:avLst/>
          </a:prstGeom>
          <a:noFill/>
        </p:spPr>
        <p:txBody>
          <a:bodyPr wrap="square" rtlCol="0">
            <a:spAutoFit/>
          </a:bodyPr>
          <a:lstStyle/>
          <a:p>
            <a:r>
              <a:rPr lang="sr-Latn-RS" dirty="0" smtClean="0"/>
              <a:t>1.</a:t>
            </a:r>
            <a:endParaRPr lang="en-US" dirty="0"/>
          </a:p>
        </p:txBody>
      </p:sp>
      <p:sp>
        <p:nvSpPr>
          <p:cNvPr id="6" name="TextBox 5"/>
          <p:cNvSpPr txBox="1"/>
          <p:nvPr/>
        </p:nvSpPr>
        <p:spPr>
          <a:xfrm>
            <a:off x="9951522" y="2642858"/>
            <a:ext cx="522514" cy="369332"/>
          </a:xfrm>
          <a:prstGeom prst="rect">
            <a:avLst/>
          </a:prstGeom>
          <a:noFill/>
        </p:spPr>
        <p:txBody>
          <a:bodyPr wrap="square" rtlCol="0">
            <a:spAutoFit/>
          </a:bodyPr>
          <a:lstStyle/>
          <a:p>
            <a:r>
              <a:rPr lang="sr-Latn-RS" dirty="0" smtClean="0"/>
              <a:t>2.</a:t>
            </a:r>
            <a:endParaRPr lang="en-US" dirty="0"/>
          </a:p>
        </p:txBody>
      </p:sp>
      <p:sp>
        <p:nvSpPr>
          <p:cNvPr id="7" name="TextBox 6"/>
          <p:cNvSpPr txBox="1"/>
          <p:nvPr/>
        </p:nvSpPr>
        <p:spPr>
          <a:xfrm>
            <a:off x="10070275" y="5795158"/>
            <a:ext cx="605642" cy="369332"/>
          </a:xfrm>
          <a:prstGeom prst="rect">
            <a:avLst/>
          </a:prstGeom>
          <a:noFill/>
        </p:spPr>
        <p:txBody>
          <a:bodyPr wrap="square" rtlCol="0">
            <a:spAutoFit/>
          </a:bodyPr>
          <a:lstStyle/>
          <a:p>
            <a:r>
              <a:rPr lang="sr-Latn-RS" dirty="0" smtClean="0"/>
              <a:t>4.</a:t>
            </a:r>
            <a:endParaRPr lang="en-US" dirty="0"/>
          </a:p>
        </p:txBody>
      </p:sp>
      <p:sp>
        <p:nvSpPr>
          <p:cNvPr id="8" name="Oval 7"/>
          <p:cNvSpPr/>
          <p:nvPr/>
        </p:nvSpPr>
        <p:spPr>
          <a:xfrm>
            <a:off x="5631869" y="2248014"/>
            <a:ext cx="1086596" cy="992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743693" y="5555465"/>
            <a:ext cx="1086596" cy="992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634836" y="5668108"/>
            <a:ext cx="1086596" cy="992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669481" y="2331142"/>
            <a:ext cx="1086596" cy="992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52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470" y="771897"/>
            <a:ext cx="2396444" cy="807522"/>
          </a:xfrm>
        </p:spPr>
        <p:txBody>
          <a:bodyPr>
            <a:normAutofit/>
          </a:bodyPr>
          <a:lstStyle/>
          <a:p>
            <a:r>
              <a:rPr lang="sr-Latn-RS" sz="1800" dirty="0">
                <a:solidFill>
                  <a:srgbClr val="FF0000"/>
                </a:solidFill>
              </a:rPr>
              <a:t>Aktivnosti </a:t>
            </a:r>
            <a:r>
              <a:rPr lang="sr-Latn-RS" sz="1800" dirty="0" smtClean="0">
                <a:solidFill>
                  <a:srgbClr val="FF0000"/>
                </a:solidFill>
              </a:rPr>
              <a:t>učenika:</a:t>
            </a:r>
            <a:r>
              <a:rPr lang="sr-Latn-RS" sz="1800" dirty="0">
                <a:solidFill>
                  <a:srgbClr val="FF0000"/>
                </a:solidFill>
              </a:rPr>
              <a:t/>
            </a:r>
            <a:br>
              <a:rPr lang="sr-Latn-RS" sz="1800" dirty="0">
                <a:solidFill>
                  <a:srgbClr val="FF0000"/>
                </a:solidFill>
              </a:rPr>
            </a:br>
            <a:endParaRPr lang="en-US" sz="1800" dirty="0"/>
          </a:p>
        </p:txBody>
      </p:sp>
      <p:sp>
        <p:nvSpPr>
          <p:cNvPr id="3" name="Text Placeholder 2"/>
          <p:cNvSpPr>
            <a:spLocks noGrp="1"/>
          </p:cNvSpPr>
          <p:nvPr>
            <p:ph type="body" idx="1"/>
          </p:nvPr>
        </p:nvSpPr>
        <p:spPr>
          <a:xfrm>
            <a:off x="3707470" y="1845622"/>
            <a:ext cx="3785860" cy="1277587"/>
          </a:xfrm>
        </p:spPr>
        <p:txBody>
          <a:bodyPr>
            <a:normAutofit/>
          </a:bodyPr>
          <a:lstStyle/>
          <a:p>
            <a:pPr marL="342900" indent="-342900">
              <a:buFontTx/>
              <a:buChar char="-"/>
            </a:pPr>
            <a:r>
              <a:rPr lang="sr-Latn-RS" sz="1800" dirty="0" smtClean="0">
                <a:solidFill>
                  <a:srgbClr val="002060"/>
                </a:solidFill>
              </a:rPr>
              <a:t>Pažljivo slušanje muzičkih kompozicija</a:t>
            </a:r>
            <a:endParaRPr lang="sr-Latn-RS" sz="1800" dirty="0">
              <a:solidFill>
                <a:srgbClr val="002060"/>
              </a:solidFill>
            </a:endParaRPr>
          </a:p>
          <a:p>
            <a:endParaRPr lang="en-US" sz="1800" dirty="0"/>
          </a:p>
        </p:txBody>
      </p:sp>
    </p:spTree>
    <p:extLst>
      <p:ext uri="{BB962C8B-B14F-4D97-AF65-F5344CB8AC3E}">
        <p14:creationId xmlns:p14="http://schemas.microsoft.com/office/powerpoint/2010/main" val="287728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solidFill>
                  <a:srgbClr val="00B050"/>
                </a:solidFill>
              </a:rPr>
              <a:t>Priča po slikama: poređaj po redu, docrtaj, oboji i ispričaj priču</a:t>
            </a:r>
            <a:endParaRPr lang="en-US" dirty="0">
              <a:solidFill>
                <a:srgbClr val="00B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3267" y="1675661"/>
            <a:ext cx="6326970" cy="4600448"/>
          </a:xfrm>
          <a:prstGeom prst="rect">
            <a:avLst/>
          </a:prstGeom>
        </p:spPr>
      </p:pic>
    </p:spTree>
    <p:extLst>
      <p:ext uri="{BB962C8B-B14F-4D97-AF65-F5344CB8AC3E}">
        <p14:creationId xmlns:p14="http://schemas.microsoft.com/office/powerpoint/2010/main" val="426971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09" y="581891"/>
            <a:ext cx="6858002" cy="676894"/>
          </a:xfrm>
        </p:spPr>
        <p:txBody>
          <a:bodyPr>
            <a:normAutofit fontScale="90000"/>
          </a:bodyPr>
          <a:lstStyle/>
          <a:p>
            <a:r>
              <a:rPr lang="sr-Latn-RS" dirty="0" smtClean="0">
                <a:solidFill>
                  <a:srgbClr val="FFFF00"/>
                </a:solidFill>
              </a:rPr>
              <a:t>Mimoza</a:t>
            </a:r>
            <a:endParaRPr lang="en-US" dirty="0">
              <a:solidFill>
                <a:srgbClr val="FFFF00"/>
              </a:solidFill>
            </a:endParaRPr>
          </a:p>
        </p:txBody>
      </p:sp>
      <p:sp>
        <p:nvSpPr>
          <p:cNvPr id="3" name="Text Placeholder 2"/>
          <p:cNvSpPr>
            <a:spLocks noGrp="1"/>
          </p:cNvSpPr>
          <p:nvPr>
            <p:ph type="body" idx="1"/>
          </p:nvPr>
        </p:nvSpPr>
        <p:spPr>
          <a:xfrm>
            <a:off x="3325091" y="1496291"/>
            <a:ext cx="7798521" cy="4762005"/>
          </a:xfrm>
        </p:spPr>
        <p:txBody>
          <a:bodyPr>
            <a:normAutofit fontScale="92500" lnSpcReduction="10000"/>
          </a:bodyPr>
          <a:lstStyle/>
          <a:p>
            <a:pPr algn="just"/>
            <a:r>
              <a:rPr lang="en-US" dirty="0" err="1">
                <a:solidFill>
                  <a:srgbClr val="00B050"/>
                </a:solidFill>
              </a:rPr>
              <a:t>Kada</a:t>
            </a:r>
            <a:r>
              <a:rPr lang="en-US" dirty="0">
                <a:solidFill>
                  <a:srgbClr val="00B050"/>
                </a:solidFill>
              </a:rPr>
              <a:t> </a:t>
            </a:r>
            <a:r>
              <a:rPr lang="en-US" dirty="0" err="1">
                <a:solidFill>
                  <a:srgbClr val="00B050"/>
                </a:solidFill>
              </a:rPr>
              <a:t>žute</a:t>
            </a:r>
            <a:r>
              <a:rPr lang="en-US" dirty="0">
                <a:solidFill>
                  <a:srgbClr val="00B050"/>
                </a:solidFill>
              </a:rPr>
              <a:t>, </a:t>
            </a:r>
            <a:r>
              <a:rPr lang="en-US" dirty="0" err="1">
                <a:solidFill>
                  <a:srgbClr val="00B050"/>
                </a:solidFill>
              </a:rPr>
              <a:t>pahuljaste</a:t>
            </a:r>
            <a:r>
              <a:rPr lang="en-US" dirty="0">
                <a:solidFill>
                  <a:srgbClr val="00B050"/>
                </a:solidFill>
              </a:rPr>
              <a:t> </a:t>
            </a:r>
            <a:r>
              <a:rPr lang="en-US" dirty="0" err="1">
                <a:solidFill>
                  <a:srgbClr val="00B050"/>
                </a:solidFill>
              </a:rPr>
              <a:t>mimoze</a:t>
            </a:r>
            <a:r>
              <a:rPr lang="en-US" dirty="0">
                <a:solidFill>
                  <a:srgbClr val="00B050"/>
                </a:solidFill>
              </a:rPr>
              <a:t> </a:t>
            </a:r>
            <a:r>
              <a:rPr lang="en-US" dirty="0" err="1">
                <a:solidFill>
                  <a:srgbClr val="00B050"/>
                </a:solidFill>
              </a:rPr>
              <a:t>rascvjetaju</a:t>
            </a:r>
            <a:r>
              <a:rPr lang="en-US" dirty="0">
                <a:solidFill>
                  <a:srgbClr val="00B050"/>
                </a:solidFill>
              </a:rPr>
              <a:t> </a:t>
            </a:r>
            <a:r>
              <a:rPr lang="en-US" dirty="0" err="1">
                <a:solidFill>
                  <a:srgbClr val="00B050"/>
                </a:solidFill>
              </a:rPr>
              <a:t>zimu</a:t>
            </a:r>
            <a:r>
              <a:rPr lang="en-US" dirty="0">
                <a:solidFill>
                  <a:srgbClr val="00B050"/>
                </a:solidFill>
              </a:rPr>
              <a:t>, </a:t>
            </a:r>
            <a:r>
              <a:rPr lang="en-US" dirty="0" err="1">
                <a:solidFill>
                  <a:srgbClr val="00B050"/>
                </a:solidFill>
              </a:rPr>
              <a:t>na</a:t>
            </a:r>
            <a:r>
              <a:rPr lang="en-US" dirty="0">
                <a:solidFill>
                  <a:srgbClr val="00B050"/>
                </a:solidFill>
              </a:rPr>
              <a:t> </a:t>
            </a:r>
            <a:r>
              <a:rPr lang="en-US" dirty="0" err="1">
                <a:solidFill>
                  <a:srgbClr val="00B050"/>
                </a:solidFill>
              </a:rPr>
              <a:t>hercegnovskoj</a:t>
            </a:r>
            <a:r>
              <a:rPr lang="en-US" dirty="0">
                <a:solidFill>
                  <a:srgbClr val="00B050"/>
                </a:solidFill>
              </a:rPr>
              <a:t> </a:t>
            </a:r>
            <a:r>
              <a:rPr lang="en-US" dirty="0" err="1">
                <a:solidFill>
                  <a:srgbClr val="00B050"/>
                </a:solidFill>
              </a:rPr>
              <a:t>rivijeri</a:t>
            </a:r>
            <a:r>
              <a:rPr lang="en-US" dirty="0">
                <a:solidFill>
                  <a:srgbClr val="00B050"/>
                </a:solidFill>
              </a:rPr>
              <a:t> </a:t>
            </a:r>
            <a:r>
              <a:rPr lang="en-US" dirty="0" err="1">
                <a:solidFill>
                  <a:srgbClr val="00B050"/>
                </a:solidFill>
              </a:rPr>
              <a:t>kreću</a:t>
            </a:r>
            <a:r>
              <a:rPr lang="en-US" dirty="0">
                <a:solidFill>
                  <a:srgbClr val="00B050"/>
                </a:solidFill>
              </a:rPr>
              <a:t> </a:t>
            </a:r>
            <a:r>
              <a:rPr lang="en-US" dirty="0" err="1">
                <a:solidFill>
                  <a:srgbClr val="00B050"/>
                </a:solidFill>
              </a:rPr>
              <a:t>fešte</a:t>
            </a:r>
            <a:r>
              <a:rPr lang="en-US" dirty="0">
                <a:solidFill>
                  <a:srgbClr val="00B050"/>
                </a:solidFill>
              </a:rPr>
              <a:t>, </a:t>
            </a:r>
            <a:r>
              <a:rPr lang="en-US" dirty="0" err="1">
                <a:solidFill>
                  <a:srgbClr val="00B050"/>
                </a:solidFill>
              </a:rPr>
              <a:t>karnevali</a:t>
            </a:r>
            <a:r>
              <a:rPr lang="en-US" dirty="0">
                <a:solidFill>
                  <a:srgbClr val="00B050"/>
                </a:solidFill>
              </a:rPr>
              <a:t>, </a:t>
            </a:r>
            <a:r>
              <a:rPr lang="en-US" dirty="0" err="1">
                <a:solidFill>
                  <a:srgbClr val="00B050"/>
                </a:solidFill>
              </a:rPr>
              <a:t>maskenbali</a:t>
            </a:r>
            <a:r>
              <a:rPr lang="en-US" dirty="0">
                <a:solidFill>
                  <a:srgbClr val="00B050"/>
                </a:solidFill>
              </a:rPr>
              <a:t> </a:t>
            </a:r>
            <a:r>
              <a:rPr lang="en-US" dirty="0" err="1">
                <a:solidFill>
                  <a:srgbClr val="00B050"/>
                </a:solidFill>
              </a:rPr>
              <a:t>i</a:t>
            </a:r>
            <a:r>
              <a:rPr lang="en-US" dirty="0">
                <a:solidFill>
                  <a:srgbClr val="00B050"/>
                </a:solidFill>
              </a:rPr>
              <a:t> </a:t>
            </a:r>
            <a:r>
              <a:rPr lang="en-US" dirty="0" err="1">
                <a:solidFill>
                  <a:srgbClr val="00B050"/>
                </a:solidFill>
              </a:rPr>
              <a:t>pučke</a:t>
            </a:r>
            <a:r>
              <a:rPr lang="en-US" dirty="0">
                <a:solidFill>
                  <a:srgbClr val="00B050"/>
                </a:solidFill>
              </a:rPr>
              <a:t> </a:t>
            </a:r>
            <a:r>
              <a:rPr lang="en-US" dirty="0" err="1">
                <a:solidFill>
                  <a:srgbClr val="00B050"/>
                </a:solidFill>
              </a:rPr>
              <a:t>svečanosti</a:t>
            </a:r>
            <a:r>
              <a:rPr lang="en-US" dirty="0">
                <a:solidFill>
                  <a:srgbClr val="00B050"/>
                </a:solidFill>
              </a:rPr>
              <a:t> </a:t>
            </a:r>
            <a:r>
              <a:rPr lang="en-US" dirty="0" err="1">
                <a:solidFill>
                  <a:srgbClr val="00B050"/>
                </a:solidFill>
              </a:rPr>
              <a:t>i</a:t>
            </a:r>
            <a:r>
              <a:rPr lang="en-US" dirty="0">
                <a:solidFill>
                  <a:srgbClr val="00B050"/>
                </a:solidFill>
              </a:rPr>
              <a:t> </a:t>
            </a:r>
            <a:r>
              <a:rPr lang="en-US" dirty="0" err="1">
                <a:solidFill>
                  <a:srgbClr val="00B050"/>
                </a:solidFill>
              </a:rPr>
              <a:t>dolaze</a:t>
            </a:r>
            <a:r>
              <a:rPr lang="en-US" dirty="0">
                <a:solidFill>
                  <a:srgbClr val="00B050"/>
                </a:solidFill>
              </a:rPr>
              <a:t> </a:t>
            </a:r>
            <a:r>
              <a:rPr lang="en-US" dirty="0" err="1">
                <a:solidFill>
                  <a:srgbClr val="00B050"/>
                </a:solidFill>
              </a:rPr>
              <a:t>gosti</a:t>
            </a:r>
            <a:r>
              <a:rPr lang="en-US" dirty="0">
                <a:solidFill>
                  <a:srgbClr val="00B050"/>
                </a:solidFill>
              </a:rPr>
              <a:t> u </a:t>
            </a:r>
            <a:r>
              <a:rPr lang="en-US" dirty="0" err="1">
                <a:solidFill>
                  <a:srgbClr val="00B050"/>
                </a:solidFill>
              </a:rPr>
              <a:t>pohode</a:t>
            </a:r>
            <a:r>
              <a:rPr lang="en-US" dirty="0">
                <a:solidFill>
                  <a:srgbClr val="00B050"/>
                </a:solidFill>
              </a:rPr>
              <a:t> </a:t>
            </a:r>
            <a:r>
              <a:rPr lang="en-US" dirty="0" err="1">
                <a:solidFill>
                  <a:srgbClr val="00B050"/>
                </a:solidFill>
              </a:rPr>
              <a:t>gradu</a:t>
            </a:r>
            <a:r>
              <a:rPr lang="en-US" dirty="0">
                <a:solidFill>
                  <a:srgbClr val="00B050"/>
                </a:solidFill>
              </a:rPr>
              <a:t> </a:t>
            </a:r>
            <a:r>
              <a:rPr lang="en-US" dirty="0" err="1">
                <a:solidFill>
                  <a:srgbClr val="00B050"/>
                </a:solidFill>
              </a:rPr>
              <a:t>na</a:t>
            </a:r>
            <a:r>
              <a:rPr lang="en-US" dirty="0">
                <a:solidFill>
                  <a:srgbClr val="00B050"/>
                </a:solidFill>
              </a:rPr>
              <a:t> </a:t>
            </a:r>
            <a:r>
              <a:rPr lang="en-US" dirty="0" err="1">
                <a:solidFill>
                  <a:srgbClr val="00B050"/>
                </a:solidFill>
              </a:rPr>
              <a:t>ulazu</a:t>
            </a:r>
            <a:r>
              <a:rPr lang="en-US" dirty="0">
                <a:solidFill>
                  <a:srgbClr val="00B050"/>
                </a:solidFill>
              </a:rPr>
              <a:t>  u </a:t>
            </a:r>
            <a:r>
              <a:rPr lang="en-US" dirty="0" err="1">
                <a:solidFill>
                  <a:srgbClr val="00B050"/>
                </a:solidFill>
              </a:rPr>
              <a:t>Bokokotorski</a:t>
            </a:r>
            <a:r>
              <a:rPr lang="en-US" dirty="0">
                <a:solidFill>
                  <a:srgbClr val="00B050"/>
                </a:solidFill>
              </a:rPr>
              <a:t> </a:t>
            </a:r>
            <a:r>
              <a:rPr lang="en-US" dirty="0" err="1">
                <a:solidFill>
                  <a:srgbClr val="00B050"/>
                </a:solidFill>
              </a:rPr>
              <a:t>zaliv</a:t>
            </a:r>
            <a:r>
              <a:rPr lang="en-US" dirty="0">
                <a:solidFill>
                  <a:srgbClr val="00B050"/>
                </a:solidFill>
              </a:rPr>
              <a:t>. </a:t>
            </a:r>
            <a:r>
              <a:rPr lang="en-US" dirty="0" err="1">
                <a:solidFill>
                  <a:srgbClr val="00B050"/>
                </a:solidFill>
              </a:rPr>
              <a:t>Više</a:t>
            </a:r>
            <a:r>
              <a:rPr lang="en-US" dirty="0">
                <a:solidFill>
                  <a:srgbClr val="00B050"/>
                </a:solidFill>
              </a:rPr>
              <a:t> od </a:t>
            </a:r>
            <a:r>
              <a:rPr lang="en-US" dirty="0" err="1">
                <a:solidFill>
                  <a:srgbClr val="00B050"/>
                </a:solidFill>
              </a:rPr>
              <a:t>pola</a:t>
            </a:r>
            <a:r>
              <a:rPr lang="en-US" dirty="0">
                <a:solidFill>
                  <a:srgbClr val="00B050"/>
                </a:solidFill>
              </a:rPr>
              <a:t> </a:t>
            </a:r>
            <a:r>
              <a:rPr lang="en-US" dirty="0" err="1">
                <a:solidFill>
                  <a:srgbClr val="00B050"/>
                </a:solidFill>
              </a:rPr>
              <a:t>vijeka</a:t>
            </a:r>
            <a:r>
              <a:rPr lang="en-US" dirty="0">
                <a:solidFill>
                  <a:srgbClr val="00B050"/>
                </a:solidFill>
              </a:rPr>
              <a:t>  u </a:t>
            </a:r>
            <a:r>
              <a:rPr lang="en-US" dirty="0" err="1">
                <a:solidFill>
                  <a:srgbClr val="00B050"/>
                </a:solidFill>
              </a:rPr>
              <a:t>ovom</a:t>
            </a:r>
            <a:r>
              <a:rPr lang="en-US" dirty="0">
                <a:solidFill>
                  <a:srgbClr val="00B050"/>
                </a:solidFill>
              </a:rPr>
              <a:t> </a:t>
            </a:r>
            <a:r>
              <a:rPr lang="en-US" dirty="0" err="1">
                <a:solidFill>
                  <a:srgbClr val="00B050"/>
                </a:solidFill>
              </a:rPr>
              <a:t>pitomom</a:t>
            </a:r>
            <a:r>
              <a:rPr lang="en-US" dirty="0">
                <a:solidFill>
                  <a:srgbClr val="00B050"/>
                </a:solidFill>
              </a:rPr>
              <a:t> </a:t>
            </a:r>
            <a:r>
              <a:rPr lang="en-US" dirty="0" err="1">
                <a:solidFill>
                  <a:srgbClr val="00B050"/>
                </a:solidFill>
              </a:rPr>
              <a:t>i</a:t>
            </a:r>
            <a:r>
              <a:rPr lang="en-US" dirty="0">
                <a:solidFill>
                  <a:srgbClr val="00B050"/>
                </a:solidFill>
              </a:rPr>
              <a:t> </a:t>
            </a:r>
            <a:r>
              <a:rPr lang="en-US" dirty="0" err="1">
                <a:solidFill>
                  <a:srgbClr val="00B050"/>
                </a:solidFill>
              </a:rPr>
              <a:t>sunčanom</a:t>
            </a:r>
            <a:r>
              <a:rPr lang="en-US" dirty="0">
                <a:solidFill>
                  <a:srgbClr val="00B050"/>
                </a:solidFill>
              </a:rPr>
              <a:t> </a:t>
            </a:r>
            <a:r>
              <a:rPr lang="en-US" dirty="0" err="1">
                <a:solidFill>
                  <a:srgbClr val="00B050"/>
                </a:solidFill>
              </a:rPr>
              <a:t>gradu</a:t>
            </a:r>
            <a:r>
              <a:rPr lang="en-US" dirty="0">
                <a:solidFill>
                  <a:srgbClr val="00B050"/>
                </a:solidFill>
              </a:rPr>
              <a:t> u to </a:t>
            </a:r>
            <a:r>
              <a:rPr lang="en-US" dirty="0" err="1">
                <a:solidFill>
                  <a:srgbClr val="00B050"/>
                </a:solidFill>
              </a:rPr>
              <a:t>vrijeme</a:t>
            </a:r>
            <a:r>
              <a:rPr lang="en-US" dirty="0">
                <a:solidFill>
                  <a:srgbClr val="00B050"/>
                </a:solidFill>
              </a:rPr>
              <a:t> se </a:t>
            </a:r>
            <a:r>
              <a:rPr lang="en-US" dirty="0" err="1">
                <a:solidFill>
                  <a:srgbClr val="00B050"/>
                </a:solidFill>
              </a:rPr>
              <a:t>organizuje</a:t>
            </a:r>
            <a:r>
              <a:rPr lang="en-US" dirty="0">
                <a:solidFill>
                  <a:srgbClr val="00B050"/>
                </a:solidFill>
              </a:rPr>
              <a:t> </a:t>
            </a:r>
            <a:r>
              <a:rPr lang="en-US" dirty="0" err="1">
                <a:solidFill>
                  <a:srgbClr val="00B050"/>
                </a:solidFill>
              </a:rPr>
              <a:t>jedinstvena</a:t>
            </a:r>
            <a:r>
              <a:rPr lang="en-US" dirty="0">
                <a:solidFill>
                  <a:srgbClr val="00B050"/>
                </a:solidFill>
              </a:rPr>
              <a:t> </a:t>
            </a:r>
            <a:r>
              <a:rPr lang="en-US" dirty="0" err="1">
                <a:solidFill>
                  <a:srgbClr val="00B050"/>
                </a:solidFill>
              </a:rPr>
              <a:t>svetkovina</a:t>
            </a:r>
            <a:r>
              <a:rPr lang="en-US" dirty="0">
                <a:solidFill>
                  <a:srgbClr val="00B050"/>
                </a:solidFill>
              </a:rPr>
              <a:t> </a:t>
            </a:r>
            <a:r>
              <a:rPr lang="en-US" dirty="0" err="1">
                <a:solidFill>
                  <a:srgbClr val="00B050"/>
                </a:solidFill>
              </a:rPr>
              <a:t>cvijetu</a:t>
            </a:r>
            <a:r>
              <a:rPr lang="en-US" dirty="0">
                <a:solidFill>
                  <a:srgbClr val="00B050"/>
                </a:solidFill>
              </a:rPr>
              <a:t> u </a:t>
            </a:r>
            <a:r>
              <a:rPr lang="en-US" dirty="0" err="1">
                <a:solidFill>
                  <a:srgbClr val="00B050"/>
                </a:solidFill>
              </a:rPr>
              <a:t>čast</a:t>
            </a:r>
            <a:r>
              <a:rPr lang="en-US" dirty="0">
                <a:solidFill>
                  <a:srgbClr val="00B050"/>
                </a:solidFill>
              </a:rPr>
              <a:t> – »</a:t>
            </a:r>
            <a:r>
              <a:rPr lang="en-US" dirty="0" err="1">
                <a:solidFill>
                  <a:srgbClr val="00B050"/>
                </a:solidFill>
              </a:rPr>
              <a:t>Praznik</a:t>
            </a:r>
            <a:r>
              <a:rPr lang="en-US" dirty="0">
                <a:solidFill>
                  <a:srgbClr val="00B050"/>
                </a:solidFill>
              </a:rPr>
              <a:t> </a:t>
            </a:r>
            <a:r>
              <a:rPr lang="en-US" dirty="0" err="1">
                <a:solidFill>
                  <a:srgbClr val="00B050"/>
                </a:solidFill>
              </a:rPr>
              <a:t>mimoze</a:t>
            </a:r>
            <a:r>
              <a:rPr lang="en-US" dirty="0" smtClean="0">
                <a:solidFill>
                  <a:srgbClr val="00B050"/>
                </a:solidFill>
              </a:rPr>
              <a:t>«.</a:t>
            </a:r>
            <a:endParaRPr lang="sr-Latn-RS" dirty="0" smtClean="0">
              <a:solidFill>
                <a:srgbClr val="00B050"/>
              </a:solidFill>
            </a:endParaRPr>
          </a:p>
          <a:p>
            <a:pPr algn="just"/>
            <a:r>
              <a:rPr lang="en-US" dirty="0" err="1">
                <a:solidFill>
                  <a:srgbClr val="00B050"/>
                </a:solidFill>
              </a:rPr>
              <a:t>Postoji</a:t>
            </a:r>
            <a:r>
              <a:rPr lang="en-US" dirty="0">
                <a:solidFill>
                  <a:srgbClr val="00B050"/>
                </a:solidFill>
              </a:rPr>
              <a:t> </a:t>
            </a:r>
            <a:r>
              <a:rPr lang="en-US" dirty="0" err="1">
                <a:solidFill>
                  <a:srgbClr val="00B050"/>
                </a:solidFill>
              </a:rPr>
              <a:t>oko</a:t>
            </a:r>
            <a:r>
              <a:rPr lang="en-US" dirty="0">
                <a:solidFill>
                  <a:srgbClr val="00B050"/>
                </a:solidFill>
              </a:rPr>
              <a:t> 800 </a:t>
            </a:r>
            <a:r>
              <a:rPr lang="en-US" dirty="0" err="1">
                <a:solidFill>
                  <a:srgbClr val="00B050"/>
                </a:solidFill>
              </a:rPr>
              <a:t>vrsta</a:t>
            </a:r>
            <a:r>
              <a:rPr lang="en-US" dirty="0">
                <a:solidFill>
                  <a:srgbClr val="00B050"/>
                </a:solidFill>
              </a:rPr>
              <a:t> </a:t>
            </a:r>
            <a:r>
              <a:rPr lang="en-US" dirty="0" err="1">
                <a:solidFill>
                  <a:srgbClr val="00B050"/>
                </a:solidFill>
              </a:rPr>
              <a:t>ovog</a:t>
            </a:r>
            <a:r>
              <a:rPr lang="en-US" dirty="0">
                <a:solidFill>
                  <a:srgbClr val="00B050"/>
                </a:solidFill>
              </a:rPr>
              <a:t> </a:t>
            </a:r>
            <a:r>
              <a:rPr lang="en-US" dirty="0" err="1">
                <a:solidFill>
                  <a:srgbClr val="00B050"/>
                </a:solidFill>
              </a:rPr>
              <a:t>žutog</a:t>
            </a:r>
            <a:r>
              <a:rPr lang="en-US" dirty="0">
                <a:solidFill>
                  <a:srgbClr val="00B050"/>
                </a:solidFill>
              </a:rPr>
              <a:t> </a:t>
            </a:r>
            <a:r>
              <a:rPr lang="en-US" dirty="0" err="1">
                <a:solidFill>
                  <a:srgbClr val="00B050"/>
                </a:solidFill>
              </a:rPr>
              <a:t>cvijeta</a:t>
            </a:r>
            <a:r>
              <a:rPr lang="en-US" dirty="0">
                <a:solidFill>
                  <a:srgbClr val="00B050"/>
                </a:solidFill>
              </a:rPr>
              <a:t>,  </a:t>
            </a:r>
            <a:r>
              <a:rPr lang="en-US" dirty="0" err="1">
                <a:solidFill>
                  <a:srgbClr val="00B050"/>
                </a:solidFill>
              </a:rPr>
              <a:t>čija</a:t>
            </a:r>
            <a:r>
              <a:rPr lang="en-US" dirty="0">
                <a:solidFill>
                  <a:srgbClr val="00B050"/>
                </a:solidFill>
              </a:rPr>
              <a:t> je </a:t>
            </a:r>
            <a:r>
              <a:rPr lang="en-US" dirty="0" err="1">
                <a:solidFill>
                  <a:srgbClr val="00B050"/>
                </a:solidFill>
              </a:rPr>
              <a:t>postojbina</a:t>
            </a:r>
            <a:r>
              <a:rPr lang="en-US" dirty="0">
                <a:solidFill>
                  <a:srgbClr val="00B050"/>
                </a:solidFill>
              </a:rPr>
              <a:t> </a:t>
            </a:r>
            <a:r>
              <a:rPr lang="en-US" dirty="0" err="1">
                <a:solidFill>
                  <a:srgbClr val="00B050"/>
                </a:solidFill>
              </a:rPr>
              <a:t>Indija</a:t>
            </a:r>
            <a:r>
              <a:rPr lang="en-US" dirty="0">
                <a:solidFill>
                  <a:srgbClr val="00B050"/>
                </a:solidFill>
              </a:rPr>
              <a:t>, </a:t>
            </a:r>
            <a:r>
              <a:rPr lang="en-US" dirty="0" err="1">
                <a:solidFill>
                  <a:srgbClr val="00B050"/>
                </a:solidFill>
              </a:rPr>
              <a:t>Afrika</a:t>
            </a:r>
            <a:r>
              <a:rPr lang="en-US" dirty="0">
                <a:solidFill>
                  <a:srgbClr val="00B050"/>
                </a:solidFill>
              </a:rPr>
              <a:t>, </a:t>
            </a:r>
            <a:r>
              <a:rPr lang="en-US" dirty="0" err="1">
                <a:solidFill>
                  <a:srgbClr val="00B050"/>
                </a:solidFill>
              </a:rPr>
              <a:t>Amerika</a:t>
            </a:r>
            <a:r>
              <a:rPr lang="en-US" dirty="0">
                <a:solidFill>
                  <a:srgbClr val="00B050"/>
                </a:solidFill>
              </a:rPr>
              <a:t>,  </a:t>
            </a:r>
            <a:r>
              <a:rPr lang="en-US" dirty="0" err="1">
                <a:solidFill>
                  <a:srgbClr val="00B050"/>
                </a:solidFill>
              </a:rPr>
              <a:t>Australija</a:t>
            </a:r>
            <a:r>
              <a:rPr lang="en-US" dirty="0">
                <a:solidFill>
                  <a:srgbClr val="00B050"/>
                </a:solidFill>
              </a:rPr>
              <a:t> </a:t>
            </a:r>
            <a:r>
              <a:rPr lang="en-US" dirty="0" err="1">
                <a:solidFill>
                  <a:srgbClr val="00B050"/>
                </a:solidFill>
              </a:rPr>
              <a:t>i</a:t>
            </a:r>
            <a:r>
              <a:rPr lang="en-US" dirty="0">
                <a:solidFill>
                  <a:srgbClr val="00B050"/>
                </a:solidFill>
              </a:rPr>
              <a:t> </a:t>
            </a:r>
            <a:r>
              <a:rPr lang="en-US" dirty="0" err="1">
                <a:solidFill>
                  <a:srgbClr val="00B050"/>
                </a:solidFill>
              </a:rPr>
              <a:t>drugi</a:t>
            </a:r>
            <a:r>
              <a:rPr lang="en-US" dirty="0">
                <a:solidFill>
                  <a:srgbClr val="00B050"/>
                </a:solidFill>
              </a:rPr>
              <a:t> </a:t>
            </a:r>
            <a:r>
              <a:rPr lang="en-US" dirty="0" err="1">
                <a:solidFill>
                  <a:srgbClr val="00B050"/>
                </a:solidFill>
              </a:rPr>
              <a:t>suvi</a:t>
            </a:r>
            <a:r>
              <a:rPr lang="en-US" dirty="0">
                <a:solidFill>
                  <a:srgbClr val="00B050"/>
                </a:solidFill>
              </a:rPr>
              <a:t>, </a:t>
            </a:r>
            <a:r>
              <a:rPr lang="en-US" dirty="0" err="1">
                <a:solidFill>
                  <a:srgbClr val="00B050"/>
                </a:solidFill>
              </a:rPr>
              <a:t>suptropski</a:t>
            </a:r>
            <a:r>
              <a:rPr lang="en-US" dirty="0">
                <a:solidFill>
                  <a:srgbClr val="00B050"/>
                </a:solidFill>
              </a:rPr>
              <a:t> </a:t>
            </a:r>
            <a:r>
              <a:rPr lang="en-US" dirty="0" err="1">
                <a:solidFill>
                  <a:srgbClr val="00B050"/>
                </a:solidFill>
              </a:rPr>
              <a:t>i</a:t>
            </a:r>
            <a:r>
              <a:rPr lang="en-US" dirty="0">
                <a:solidFill>
                  <a:srgbClr val="00B050"/>
                </a:solidFill>
              </a:rPr>
              <a:t> </a:t>
            </a:r>
            <a:r>
              <a:rPr lang="en-US" dirty="0" err="1">
                <a:solidFill>
                  <a:srgbClr val="00B050"/>
                </a:solidFill>
              </a:rPr>
              <a:t>tropski</a:t>
            </a:r>
            <a:r>
              <a:rPr lang="en-US" dirty="0">
                <a:solidFill>
                  <a:srgbClr val="00B050"/>
                </a:solidFill>
              </a:rPr>
              <a:t> </a:t>
            </a:r>
            <a:r>
              <a:rPr lang="en-US" dirty="0" err="1">
                <a:solidFill>
                  <a:srgbClr val="00B050"/>
                </a:solidFill>
              </a:rPr>
              <a:t>dijelovi</a:t>
            </a:r>
            <a:r>
              <a:rPr lang="en-US" dirty="0">
                <a:solidFill>
                  <a:srgbClr val="00B050"/>
                </a:solidFill>
              </a:rPr>
              <a:t> </a:t>
            </a:r>
            <a:r>
              <a:rPr lang="en-US" dirty="0" err="1">
                <a:solidFill>
                  <a:srgbClr val="00B050"/>
                </a:solidFill>
              </a:rPr>
              <a:t>svijeta</a:t>
            </a:r>
            <a:r>
              <a:rPr lang="en-US" dirty="0">
                <a:solidFill>
                  <a:srgbClr val="00B050"/>
                </a:solidFill>
              </a:rPr>
              <a:t>, a u </a:t>
            </a:r>
            <a:r>
              <a:rPr lang="en-US" dirty="0" err="1">
                <a:solidFill>
                  <a:srgbClr val="00B050"/>
                </a:solidFill>
              </a:rPr>
              <a:t>Herceg</a:t>
            </a:r>
            <a:r>
              <a:rPr lang="en-US" dirty="0">
                <a:solidFill>
                  <a:srgbClr val="00B050"/>
                </a:solidFill>
              </a:rPr>
              <a:t> </a:t>
            </a:r>
            <a:r>
              <a:rPr lang="en-US" dirty="0" err="1">
                <a:solidFill>
                  <a:srgbClr val="00B050"/>
                </a:solidFill>
              </a:rPr>
              <a:t>Novom</a:t>
            </a:r>
            <a:r>
              <a:rPr lang="en-US" dirty="0">
                <a:solidFill>
                  <a:srgbClr val="00B050"/>
                </a:solidFill>
              </a:rPr>
              <a:t> </a:t>
            </a:r>
            <a:r>
              <a:rPr lang="en-US" dirty="0" err="1">
                <a:solidFill>
                  <a:srgbClr val="00B050"/>
                </a:solidFill>
              </a:rPr>
              <a:t>i</a:t>
            </a:r>
            <a:r>
              <a:rPr lang="en-US" dirty="0">
                <a:solidFill>
                  <a:srgbClr val="00B050"/>
                </a:solidFill>
              </a:rPr>
              <a:t> </a:t>
            </a:r>
            <a:r>
              <a:rPr lang="en-US" dirty="0" err="1">
                <a:solidFill>
                  <a:srgbClr val="00B050"/>
                </a:solidFill>
              </a:rPr>
              <a:t>Boki</a:t>
            </a:r>
            <a:r>
              <a:rPr lang="en-US" dirty="0">
                <a:solidFill>
                  <a:srgbClr val="00B050"/>
                </a:solidFill>
              </a:rPr>
              <a:t> </a:t>
            </a:r>
            <a:r>
              <a:rPr lang="en-US" dirty="0" err="1">
                <a:solidFill>
                  <a:srgbClr val="00B050"/>
                </a:solidFill>
              </a:rPr>
              <a:t>uzgaja</a:t>
            </a:r>
            <a:r>
              <a:rPr lang="en-US" dirty="0">
                <a:solidFill>
                  <a:srgbClr val="00B050"/>
                </a:solidFill>
              </a:rPr>
              <a:t> se </a:t>
            </a:r>
            <a:r>
              <a:rPr lang="en-US" dirty="0" err="1">
                <a:solidFill>
                  <a:srgbClr val="00B050"/>
                </a:solidFill>
              </a:rPr>
              <a:t>tek</a:t>
            </a:r>
            <a:r>
              <a:rPr lang="en-US" dirty="0">
                <a:solidFill>
                  <a:srgbClr val="00B050"/>
                </a:solidFill>
              </a:rPr>
              <a:t> </a:t>
            </a:r>
            <a:r>
              <a:rPr lang="en-US" dirty="0" err="1">
                <a:solidFill>
                  <a:srgbClr val="00B050"/>
                </a:solidFill>
              </a:rPr>
              <a:t>dvadesetak</a:t>
            </a:r>
            <a:r>
              <a:rPr lang="en-US" dirty="0">
                <a:solidFill>
                  <a:srgbClr val="00B050"/>
                </a:solidFill>
              </a:rPr>
              <a:t> </a:t>
            </a:r>
            <a:r>
              <a:rPr lang="en-US" dirty="0" err="1">
                <a:solidFill>
                  <a:srgbClr val="00B050"/>
                </a:solidFill>
              </a:rPr>
              <a:t>vrsta</a:t>
            </a:r>
            <a:r>
              <a:rPr lang="en-US" dirty="0">
                <a:solidFill>
                  <a:srgbClr val="00B050"/>
                </a:solidFill>
              </a:rPr>
              <a:t>, pa </a:t>
            </a:r>
            <a:r>
              <a:rPr lang="en-US" dirty="0" err="1">
                <a:solidFill>
                  <a:srgbClr val="00B050"/>
                </a:solidFill>
              </a:rPr>
              <a:t>ipak</a:t>
            </a:r>
            <a:r>
              <a:rPr lang="en-US" dirty="0">
                <a:solidFill>
                  <a:srgbClr val="00B050"/>
                </a:solidFill>
              </a:rPr>
              <a:t> </a:t>
            </a:r>
            <a:r>
              <a:rPr lang="en-US" dirty="0" err="1">
                <a:solidFill>
                  <a:srgbClr val="00B050"/>
                </a:solidFill>
              </a:rPr>
              <a:t>ostaje</a:t>
            </a:r>
            <a:r>
              <a:rPr lang="en-US" dirty="0">
                <a:solidFill>
                  <a:srgbClr val="00B050"/>
                </a:solidFill>
              </a:rPr>
              <a:t> </a:t>
            </a:r>
            <a:r>
              <a:rPr lang="en-US" dirty="0" err="1">
                <a:solidFill>
                  <a:srgbClr val="00B050"/>
                </a:solidFill>
              </a:rPr>
              <a:t>utisak</a:t>
            </a:r>
            <a:r>
              <a:rPr lang="en-US" dirty="0">
                <a:solidFill>
                  <a:srgbClr val="00B050"/>
                </a:solidFill>
              </a:rPr>
              <a:t> da </a:t>
            </a:r>
            <a:r>
              <a:rPr lang="en-US" dirty="0" err="1">
                <a:solidFill>
                  <a:srgbClr val="00B050"/>
                </a:solidFill>
              </a:rPr>
              <a:t>mimoze</a:t>
            </a:r>
            <a:r>
              <a:rPr lang="en-US" dirty="0">
                <a:solidFill>
                  <a:srgbClr val="00B050"/>
                </a:solidFill>
              </a:rPr>
              <a:t> </a:t>
            </a:r>
            <a:r>
              <a:rPr lang="en-US" dirty="0" err="1">
                <a:solidFill>
                  <a:srgbClr val="00B050"/>
                </a:solidFill>
              </a:rPr>
              <a:t>baš</a:t>
            </a:r>
            <a:r>
              <a:rPr lang="en-US" dirty="0">
                <a:solidFill>
                  <a:srgbClr val="00B050"/>
                </a:solidFill>
              </a:rPr>
              <a:t> </a:t>
            </a:r>
            <a:r>
              <a:rPr lang="en-US" dirty="0" err="1">
                <a:solidFill>
                  <a:srgbClr val="00B050"/>
                </a:solidFill>
              </a:rPr>
              <a:t>na</a:t>
            </a:r>
            <a:r>
              <a:rPr lang="en-US" dirty="0">
                <a:solidFill>
                  <a:srgbClr val="00B050"/>
                </a:solidFill>
              </a:rPr>
              <a:t> </a:t>
            </a:r>
            <a:r>
              <a:rPr lang="en-US" dirty="0" err="1">
                <a:solidFill>
                  <a:srgbClr val="00B050"/>
                </a:solidFill>
              </a:rPr>
              <a:t>ovom</a:t>
            </a:r>
            <a:r>
              <a:rPr lang="en-US" dirty="0">
                <a:solidFill>
                  <a:srgbClr val="00B050"/>
                </a:solidFill>
              </a:rPr>
              <a:t> </a:t>
            </a:r>
            <a:r>
              <a:rPr lang="en-US" dirty="0" err="1">
                <a:solidFill>
                  <a:srgbClr val="00B050"/>
                </a:solidFill>
              </a:rPr>
              <a:t>dijelu</a:t>
            </a:r>
            <a:r>
              <a:rPr lang="en-US" dirty="0">
                <a:solidFill>
                  <a:srgbClr val="00B050"/>
                </a:solidFill>
              </a:rPr>
              <a:t> </a:t>
            </a:r>
            <a:r>
              <a:rPr lang="en-US" dirty="0" err="1">
                <a:solidFill>
                  <a:srgbClr val="00B050"/>
                </a:solidFill>
              </a:rPr>
              <a:t>Jadrana</a:t>
            </a:r>
            <a:r>
              <a:rPr lang="en-US" dirty="0">
                <a:solidFill>
                  <a:srgbClr val="00B050"/>
                </a:solidFill>
              </a:rPr>
              <a:t>  </a:t>
            </a:r>
            <a:r>
              <a:rPr lang="en-US" dirty="0" err="1">
                <a:solidFill>
                  <a:srgbClr val="00B050"/>
                </a:solidFill>
              </a:rPr>
              <a:t>najljepše</a:t>
            </a:r>
            <a:r>
              <a:rPr lang="en-US" dirty="0">
                <a:solidFill>
                  <a:srgbClr val="00B050"/>
                </a:solidFill>
              </a:rPr>
              <a:t> </a:t>
            </a:r>
            <a:r>
              <a:rPr lang="en-US" dirty="0" err="1">
                <a:solidFill>
                  <a:srgbClr val="00B050"/>
                </a:solidFill>
              </a:rPr>
              <a:t>cvjetaju</a:t>
            </a:r>
            <a:r>
              <a:rPr lang="en-US" dirty="0">
                <a:solidFill>
                  <a:srgbClr val="00B050"/>
                </a:solidFill>
              </a:rPr>
              <a:t>.</a:t>
            </a:r>
          </a:p>
          <a:p>
            <a:r>
              <a:rPr lang="en-US" dirty="0"/>
              <a:t/>
            </a:r>
            <a:br>
              <a:rPr lang="en-US" dirty="0"/>
            </a:br>
            <a:endParaRPr lang="en-US" dirty="0"/>
          </a:p>
        </p:txBody>
      </p:sp>
    </p:spTree>
    <p:extLst>
      <p:ext uri="{BB962C8B-B14F-4D97-AF65-F5344CB8AC3E}">
        <p14:creationId xmlns:p14="http://schemas.microsoft.com/office/powerpoint/2010/main" val="389031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78" y="439386"/>
            <a:ext cx="6719065" cy="843149"/>
          </a:xfrm>
        </p:spPr>
        <p:txBody>
          <a:bodyPr/>
          <a:lstStyle/>
          <a:p>
            <a:r>
              <a:rPr lang="en-US" b="1" dirty="0" err="1">
                <a:solidFill>
                  <a:srgbClr val="FFFF00"/>
                </a:solidFill>
              </a:rPr>
              <a:t>Poruka</a:t>
            </a:r>
            <a:r>
              <a:rPr lang="en-US" b="1" dirty="0">
                <a:solidFill>
                  <a:srgbClr val="FFFF00"/>
                </a:solidFill>
              </a:rPr>
              <a:t> </a:t>
            </a:r>
            <a:r>
              <a:rPr lang="en-US" b="1" dirty="0" err="1">
                <a:solidFill>
                  <a:srgbClr val="FFFF00"/>
                </a:solidFill>
              </a:rPr>
              <a:t>vjerne</a:t>
            </a:r>
            <a:r>
              <a:rPr lang="en-US" b="1" dirty="0">
                <a:solidFill>
                  <a:srgbClr val="FFFF00"/>
                </a:solidFill>
              </a:rPr>
              <a:t> </a:t>
            </a:r>
            <a:r>
              <a:rPr lang="en-US" b="1" dirty="0" err="1" smtClean="0">
                <a:solidFill>
                  <a:srgbClr val="FFFF00"/>
                </a:solidFill>
              </a:rPr>
              <a:t>ljubavi</a:t>
            </a:r>
            <a:endParaRPr lang="en-US" dirty="0">
              <a:solidFill>
                <a:srgbClr val="FFFF00"/>
              </a:solidFill>
            </a:endParaRPr>
          </a:p>
        </p:txBody>
      </p:sp>
      <p:sp>
        <p:nvSpPr>
          <p:cNvPr id="3" name="Text Placeholder 2"/>
          <p:cNvSpPr>
            <a:spLocks noGrp="1"/>
          </p:cNvSpPr>
          <p:nvPr>
            <p:ph type="body" idx="1"/>
          </p:nvPr>
        </p:nvSpPr>
        <p:spPr>
          <a:xfrm>
            <a:off x="3051958" y="1389413"/>
            <a:ext cx="8372104" cy="5444836"/>
          </a:xfrm>
        </p:spPr>
        <p:txBody>
          <a:bodyPr>
            <a:normAutofit lnSpcReduction="10000"/>
          </a:bodyPr>
          <a:lstStyle/>
          <a:p>
            <a:pPr algn="just"/>
            <a:r>
              <a:rPr lang="en-US" dirty="0" err="1" smtClean="0">
                <a:solidFill>
                  <a:srgbClr val="FF0000"/>
                </a:solidFill>
              </a:rPr>
              <a:t>Legenda</a:t>
            </a:r>
            <a:r>
              <a:rPr lang="en-US" dirty="0" smtClean="0">
                <a:solidFill>
                  <a:srgbClr val="FF0000"/>
                </a:solidFill>
              </a:rPr>
              <a:t> </a:t>
            </a:r>
            <a:r>
              <a:rPr lang="en-US" dirty="0">
                <a:solidFill>
                  <a:srgbClr val="FF0000"/>
                </a:solidFill>
              </a:rPr>
              <a:t>o </a:t>
            </a:r>
            <a:r>
              <a:rPr lang="en-US" dirty="0" err="1">
                <a:solidFill>
                  <a:srgbClr val="FF0000"/>
                </a:solidFill>
              </a:rPr>
              <a:t>mimozi</a:t>
            </a:r>
            <a:r>
              <a:rPr lang="en-US" dirty="0">
                <a:solidFill>
                  <a:srgbClr val="FF0000"/>
                </a:solidFill>
              </a:rPr>
              <a:t> </a:t>
            </a:r>
            <a:r>
              <a:rPr lang="en-US" dirty="0" err="1">
                <a:solidFill>
                  <a:srgbClr val="FF0000"/>
                </a:solidFill>
              </a:rPr>
              <a:t>govori</a:t>
            </a:r>
            <a:r>
              <a:rPr lang="en-US" dirty="0">
                <a:solidFill>
                  <a:srgbClr val="FF0000"/>
                </a:solidFill>
              </a:rPr>
              <a:t> da je </a:t>
            </a:r>
            <a:r>
              <a:rPr lang="en-US" dirty="0" err="1">
                <a:solidFill>
                  <a:srgbClr val="FF0000"/>
                </a:solidFill>
              </a:rPr>
              <a:t>nekada</a:t>
            </a:r>
            <a:r>
              <a:rPr lang="en-US" dirty="0">
                <a:solidFill>
                  <a:srgbClr val="FF0000"/>
                </a:solidFill>
              </a:rPr>
              <a:t> </a:t>
            </a:r>
            <a:r>
              <a:rPr lang="en-US" dirty="0" err="1">
                <a:solidFill>
                  <a:srgbClr val="FF0000"/>
                </a:solidFill>
              </a:rPr>
              <a:t>davno</a:t>
            </a:r>
            <a:r>
              <a:rPr lang="en-US" dirty="0">
                <a:solidFill>
                  <a:srgbClr val="FF0000"/>
                </a:solidFill>
              </a:rPr>
              <a:t> u </a:t>
            </a:r>
            <a:r>
              <a:rPr lang="en-US" dirty="0" err="1">
                <a:solidFill>
                  <a:srgbClr val="FF0000"/>
                </a:solidFill>
              </a:rPr>
              <a:t>Australiji</a:t>
            </a:r>
            <a:r>
              <a:rPr lang="en-US" dirty="0">
                <a:solidFill>
                  <a:srgbClr val="FF0000"/>
                </a:solidFill>
              </a:rPr>
              <a:t> </a:t>
            </a:r>
            <a:r>
              <a:rPr lang="en-US" dirty="0" err="1">
                <a:solidFill>
                  <a:srgbClr val="FF0000"/>
                </a:solidFill>
              </a:rPr>
              <a:t>blizu</a:t>
            </a:r>
            <a:r>
              <a:rPr lang="en-US" dirty="0">
                <a:solidFill>
                  <a:srgbClr val="FF0000"/>
                </a:solidFill>
              </a:rPr>
              <a:t> </a:t>
            </a:r>
            <a:r>
              <a:rPr lang="en-US" dirty="0" err="1">
                <a:solidFill>
                  <a:srgbClr val="FF0000"/>
                </a:solidFill>
              </a:rPr>
              <a:t>okeana</a:t>
            </a:r>
            <a:r>
              <a:rPr lang="en-US" dirty="0">
                <a:solidFill>
                  <a:srgbClr val="FF0000"/>
                </a:solidFill>
              </a:rPr>
              <a:t> </a:t>
            </a:r>
            <a:r>
              <a:rPr lang="en-US" dirty="0" err="1">
                <a:solidFill>
                  <a:srgbClr val="FF0000"/>
                </a:solidFill>
              </a:rPr>
              <a:t>živio</a:t>
            </a:r>
            <a:r>
              <a:rPr lang="en-US" dirty="0">
                <a:solidFill>
                  <a:srgbClr val="FF0000"/>
                </a:solidFill>
              </a:rPr>
              <a:t> </a:t>
            </a:r>
            <a:r>
              <a:rPr lang="en-US" dirty="0" err="1">
                <a:solidFill>
                  <a:srgbClr val="FF0000"/>
                </a:solidFill>
              </a:rPr>
              <a:t>ljubavni</a:t>
            </a:r>
            <a:r>
              <a:rPr lang="en-US" dirty="0">
                <a:solidFill>
                  <a:srgbClr val="FF0000"/>
                </a:solidFill>
              </a:rPr>
              <a:t> par. </a:t>
            </a:r>
            <a:r>
              <a:rPr lang="en-US" dirty="0" err="1">
                <a:solidFill>
                  <a:srgbClr val="FF0000"/>
                </a:solidFill>
              </a:rPr>
              <a:t>Mladić</a:t>
            </a:r>
            <a:r>
              <a:rPr lang="en-US" dirty="0">
                <a:solidFill>
                  <a:srgbClr val="FF0000"/>
                </a:solidFill>
              </a:rPr>
              <a:t>, sin </a:t>
            </a:r>
            <a:r>
              <a:rPr lang="en-US" dirty="0" err="1">
                <a:solidFill>
                  <a:srgbClr val="FF0000"/>
                </a:solidFill>
              </a:rPr>
              <a:t>ribara</a:t>
            </a:r>
            <a:r>
              <a:rPr lang="en-US" dirty="0">
                <a:solidFill>
                  <a:srgbClr val="FF0000"/>
                </a:solidFill>
              </a:rPr>
              <a:t>, </a:t>
            </a:r>
            <a:r>
              <a:rPr lang="en-US" dirty="0" err="1">
                <a:solidFill>
                  <a:srgbClr val="FF0000"/>
                </a:solidFill>
              </a:rPr>
              <a:t>volio</a:t>
            </a:r>
            <a:r>
              <a:rPr lang="en-US" dirty="0">
                <a:solidFill>
                  <a:srgbClr val="FF0000"/>
                </a:solidFill>
              </a:rPr>
              <a:t> je </a:t>
            </a:r>
            <a:r>
              <a:rPr lang="en-US" dirty="0" err="1">
                <a:solidFill>
                  <a:srgbClr val="FF0000"/>
                </a:solidFill>
              </a:rPr>
              <a:t>djevojku</a:t>
            </a:r>
            <a:r>
              <a:rPr lang="en-US" dirty="0">
                <a:solidFill>
                  <a:srgbClr val="FF0000"/>
                </a:solidFill>
              </a:rPr>
              <a:t> </a:t>
            </a:r>
            <a:r>
              <a:rPr lang="en-US" dirty="0" err="1">
                <a:solidFill>
                  <a:srgbClr val="FF0000"/>
                </a:solidFill>
              </a:rPr>
              <a:t>iz</a:t>
            </a:r>
            <a:r>
              <a:rPr lang="en-US" dirty="0">
                <a:solidFill>
                  <a:srgbClr val="FF0000"/>
                </a:solidFill>
              </a:rPr>
              <a:t> </a:t>
            </a:r>
            <a:r>
              <a:rPr lang="en-US" dirty="0" err="1">
                <a:solidFill>
                  <a:srgbClr val="FF0000"/>
                </a:solidFill>
              </a:rPr>
              <a:t>aristokratske</a:t>
            </a:r>
            <a:r>
              <a:rPr lang="en-US" dirty="0">
                <a:solidFill>
                  <a:srgbClr val="FF0000"/>
                </a:solidFill>
              </a:rPr>
              <a:t> </a:t>
            </a:r>
            <a:r>
              <a:rPr lang="en-US" dirty="0" err="1">
                <a:solidFill>
                  <a:srgbClr val="FF0000"/>
                </a:solidFill>
              </a:rPr>
              <a:t>porodice</a:t>
            </a:r>
            <a:r>
              <a:rPr lang="en-US" dirty="0">
                <a:solidFill>
                  <a:srgbClr val="FF0000"/>
                </a:solidFill>
              </a:rPr>
              <a:t>. </a:t>
            </a:r>
            <a:r>
              <a:rPr lang="en-US" dirty="0" err="1">
                <a:solidFill>
                  <a:srgbClr val="FF0000"/>
                </a:solidFill>
              </a:rPr>
              <a:t>Porodica</a:t>
            </a:r>
            <a:r>
              <a:rPr lang="en-US" dirty="0">
                <a:solidFill>
                  <a:srgbClr val="FF0000"/>
                </a:solidFill>
              </a:rPr>
              <a:t> je </a:t>
            </a:r>
            <a:r>
              <a:rPr lang="en-US" dirty="0" err="1">
                <a:solidFill>
                  <a:srgbClr val="FF0000"/>
                </a:solidFill>
              </a:rPr>
              <a:t>primorala</a:t>
            </a:r>
            <a:r>
              <a:rPr lang="en-US" dirty="0">
                <a:solidFill>
                  <a:srgbClr val="FF0000"/>
                </a:solidFill>
              </a:rPr>
              <a:t> </a:t>
            </a:r>
            <a:r>
              <a:rPr lang="en-US" dirty="0" err="1">
                <a:solidFill>
                  <a:srgbClr val="FF0000"/>
                </a:solidFill>
              </a:rPr>
              <a:t>devojku</a:t>
            </a:r>
            <a:r>
              <a:rPr lang="en-US" dirty="0">
                <a:solidFill>
                  <a:srgbClr val="FF0000"/>
                </a:solidFill>
              </a:rPr>
              <a:t> da se </a:t>
            </a:r>
            <a:r>
              <a:rPr lang="en-US" dirty="0" err="1">
                <a:solidFill>
                  <a:srgbClr val="FF0000"/>
                </a:solidFill>
              </a:rPr>
              <a:t>uda</a:t>
            </a:r>
            <a:r>
              <a:rPr lang="en-US" dirty="0">
                <a:solidFill>
                  <a:srgbClr val="FF0000"/>
                </a:solidFill>
              </a:rPr>
              <a:t> </a:t>
            </a:r>
            <a:r>
              <a:rPr lang="en-US" dirty="0" err="1">
                <a:solidFill>
                  <a:srgbClr val="FF0000"/>
                </a:solidFill>
              </a:rPr>
              <a:t>za</a:t>
            </a:r>
            <a:r>
              <a:rPr lang="en-US" dirty="0">
                <a:solidFill>
                  <a:srgbClr val="FF0000"/>
                </a:solidFill>
              </a:rPr>
              <a:t> </a:t>
            </a:r>
            <a:r>
              <a:rPr lang="en-US" dirty="0" err="1">
                <a:solidFill>
                  <a:srgbClr val="FF0000"/>
                </a:solidFill>
              </a:rPr>
              <a:t>plemića</a:t>
            </a:r>
            <a:r>
              <a:rPr lang="en-US" dirty="0">
                <a:solidFill>
                  <a:srgbClr val="FF0000"/>
                </a:solidFill>
              </a:rPr>
              <a:t>. </a:t>
            </a:r>
            <a:r>
              <a:rPr lang="en-US" dirty="0" err="1">
                <a:solidFill>
                  <a:srgbClr val="FF0000"/>
                </a:solidFill>
              </a:rPr>
              <a:t>Razočarani</a:t>
            </a:r>
            <a:r>
              <a:rPr lang="en-US" dirty="0">
                <a:solidFill>
                  <a:srgbClr val="FF0000"/>
                </a:solidFill>
              </a:rPr>
              <a:t> </a:t>
            </a:r>
            <a:r>
              <a:rPr lang="en-US" dirty="0" err="1">
                <a:solidFill>
                  <a:srgbClr val="FF0000"/>
                </a:solidFill>
              </a:rPr>
              <a:t>mladić</a:t>
            </a:r>
            <a:r>
              <a:rPr lang="en-US" dirty="0">
                <a:solidFill>
                  <a:srgbClr val="FF0000"/>
                </a:solidFill>
              </a:rPr>
              <a:t> </a:t>
            </a:r>
            <a:r>
              <a:rPr lang="en-US" dirty="0" err="1">
                <a:solidFill>
                  <a:srgbClr val="FF0000"/>
                </a:solidFill>
              </a:rPr>
              <a:t>napušta</a:t>
            </a:r>
            <a:r>
              <a:rPr lang="en-US" dirty="0">
                <a:solidFill>
                  <a:srgbClr val="FF0000"/>
                </a:solidFill>
              </a:rPr>
              <a:t> </a:t>
            </a:r>
            <a:r>
              <a:rPr lang="en-US" dirty="0" err="1">
                <a:solidFill>
                  <a:srgbClr val="FF0000"/>
                </a:solidFill>
              </a:rPr>
              <a:t>okean</a:t>
            </a:r>
            <a:r>
              <a:rPr lang="en-US" dirty="0">
                <a:solidFill>
                  <a:srgbClr val="FF0000"/>
                </a:solidFill>
              </a:rPr>
              <a:t> </a:t>
            </a:r>
            <a:r>
              <a:rPr lang="en-US" dirty="0" err="1">
                <a:solidFill>
                  <a:srgbClr val="FF0000"/>
                </a:solidFill>
              </a:rPr>
              <a:t>i</a:t>
            </a:r>
            <a:r>
              <a:rPr lang="en-US" dirty="0">
                <a:solidFill>
                  <a:srgbClr val="FF0000"/>
                </a:solidFill>
              </a:rPr>
              <a:t> </a:t>
            </a:r>
            <a:r>
              <a:rPr lang="en-US" dirty="0" err="1">
                <a:solidFill>
                  <a:srgbClr val="FF0000"/>
                </a:solidFill>
              </a:rPr>
              <a:t>ribarenje</a:t>
            </a:r>
            <a:r>
              <a:rPr lang="en-US" dirty="0">
                <a:solidFill>
                  <a:srgbClr val="FF0000"/>
                </a:solidFill>
              </a:rPr>
              <a:t> </a:t>
            </a:r>
            <a:r>
              <a:rPr lang="en-US" dirty="0" err="1">
                <a:solidFill>
                  <a:srgbClr val="FF0000"/>
                </a:solidFill>
              </a:rPr>
              <a:t>i</a:t>
            </a:r>
            <a:r>
              <a:rPr lang="en-US" dirty="0">
                <a:solidFill>
                  <a:srgbClr val="FF0000"/>
                </a:solidFill>
              </a:rPr>
              <a:t> </a:t>
            </a:r>
            <a:r>
              <a:rPr lang="en-US" dirty="0" err="1">
                <a:solidFill>
                  <a:srgbClr val="FF0000"/>
                </a:solidFill>
              </a:rPr>
              <a:t>odlazi</a:t>
            </a:r>
            <a:r>
              <a:rPr lang="en-US" dirty="0">
                <a:solidFill>
                  <a:srgbClr val="FF0000"/>
                </a:solidFill>
              </a:rPr>
              <a:t> u </a:t>
            </a:r>
            <a:r>
              <a:rPr lang="en-US" dirty="0" err="1">
                <a:solidFill>
                  <a:srgbClr val="FF0000"/>
                </a:solidFill>
              </a:rPr>
              <a:t>planinu</a:t>
            </a:r>
            <a:r>
              <a:rPr lang="en-US" dirty="0">
                <a:solidFill>
                  <a:srgbClr val="FF0000"/>
                </a:solidFill>
              </a:rPr>
              <a:t> da </a:t>
            </a:r>
            <a:r>
              <a:rPr lang="en-US" dirty="0" err="1">
                <a:solidFill>
                  <a:srgbClr val="FF0000"/>
                </a:solidFill>
              </a:rPr>
              <a:t>radi</a:t>
            </a:r>
            <a:r>
              <a:rPr lang="en-US" dirty="0">
                <a:solidFill>
                  <a:srgbClr val="FF0000"/>
                </a:solidFill>
              </a:rPr>
              <a:t> </a:t>
            </a:r>
            <a:r>
              <a:rPr lang="en-US" dirty="0" err="1">
                <a:solidFill>
                  <a:srgbClr val="FF0000"/>
                </a:solidFill>
              </a:rPr>
              <a:t>kao</a:t>
            </a:r>
            <a:r>
              <a:rPr lang="en-US" dirty="0">
                <a:solidFill>
                  <a:srgbClr val="FF0000"/>
                </a:solidFill>
              </a:rPr>
              <a:t> </a:t>
            </a:r>
            <a:r>
              <a:rPr lang="en-US" dirty="0" err="1">
                <a:solidFill>
                  <a:srgbClr val="FF0000"/>
                </a:solidFill>
              </a:rPr>
              <a:t>čuvar</a:t>
            </a:r>
            <a:r>
              <a:rPr lang="en-US" dirty="0">
                <a:solidFill>
                  <a:srgbClr val="FF0000"/>
                </a:solidFill>
              </a:rPr>
              <a:t> </a:t>
            </a:r>
            <a:r>
              <a:rPr lang="en-US" dirty="0" err="1">
                <a:solidFill>
                  <a:srgbClr val="FF0000"/>
                </a:solidFill>
              </a:rPr>
              <a:t>šume</a:t>
            </a:r>
            <a:r>
              <a:rPr lang="en-US" dirty="0">
                <a:solidFill>
                  <a:srgbClr val="FF0000"/>
                </a:solidFill>
              </a:rPr>
              <a:t>, </a:t>
            </a:r>
            <a:r>
              <a:rPr lang="en-US" dirty="0" err="1">
                <a:solidFill>
                  <a:srgbClr val="FF0000"/>
                </a:solidFill>
              </a:rPr>
              <a:t>kako</a:t>
            </a:r>
            <a:r>
              <a:rPr lang="en-US" dirty="0">
                <a:solidFill>
                  <a:srgbClr val="FF0000"/>
                </a:solidFill>
              </a:rPr>
              <a:t> bi </a:t>
            </a:r>
            <a:r>
              <a:rPr lang="en-US" dirty="0" err="1">
                <a:solidFill>
                  <a:srgbClr val="FF0000"/>
                </a:solidFill>
              </a:rPr>
              <a:t>zaboravio</a:t>
            </a:r>
            <a:r>
              <a:rPr lang="en-US" dirty="0">
                <a:solidFill>
                  <a:srgbClr val="FF0000"/>
                </a:solidFill>
              </a:rPr>
              <a:t> </a:t>
            </a:r>
            <a:r>
              <a:rPr lang="en-US" dirty="0" err="1">
                <a:solidFill>
                  <a:srgbClr val="FF0000"/>
                </a:solidFill>
              </a:rPr>
              <a:t>svoju</a:t>
            </a:r>
            <a:r>
              <a:rPr lang="en-US" dirty="0">
                <a:solidFill>
                  <a:srgbClr val="FF0000"/>
                </a:solidFill>
              </a:rPr>
              <a:t> </a:t>
            </a:r>
            <a:r>
              <a:rPr lang="en-US" dirty="0" err="1">
                <a:solidFill>
                  <a:srgbClr val="FF0000"/>
                </a:solidFill>
              </a:rPr>
              <a:t>ljubav</a:t>
            </a:r>
            <a:r>
              <a:rPr lang="en-US" dirty="0">
                <a:solidFill>
                  <a:srgbClr val="FF0000"/>
                </a:solidFill>
              </a:rPr>
              <a:t>. Ali, </a:t>
            </a:r>
            <a:r>
              <a:rPr lang="en-US" dirty="0" err="1">
                <a:solidFill>
                  <a:srgbClr val="FF0000"/>
                </a:solidFill>
              </a:rPr>
              <a:t>čim</a:t>
            </a:r>
            <a:r>
              <a:rPr lang="en-US" dirty="0">
                <a:solidFill>
                  <a:srgbClr val="FF0000"/>
                </a:solidFill>
              </a:rPr>
              <a:t> je </a:t>
            </a:r>
            <a:r>
              <a:rPr lang="en-US" dirty="0" err="1">
                <a:solidFill>
                  <a:srgbClr val="FF0000"/>
                </a:solidFill>
              </a:rPr>
              <a:t>mladić</a:t>
            </a:r>
            <a:r>
              <a:rPr lang="en-US" dirty="0">
                <a:solidFill>
                  <a:srgbClr val="FF0000"/>
                </a:solidFill>
              </a:rPr>
              <a:t> </a:t>
            </a:r>
            <a:r>
              <a:rPr lang="en-US" dirty="0" err="1">
                <a:solidFill>
                  <a:srgbClr val="FF0000"/>
                </a:solidFill>
              </a:rPr>
              <a:t>zakoračio</a:t>
            </a:r>
            <a:r>
              <a:rPr lang="en-US" dirty="0">
                <a:solidFill>
                  <a:srgbClr val="FF0000"/>
                </a:solidFill>
              </a:rPr>
              <a:t> u </a:t>
            </a:r>
            <a:r>
              <a:rPr lang="en-US" dirty="0" err="1">
                <a:solidFill>
                  <a:srgbClr val="FF0000"/>
                </a:solidFill>
              </a:rPr>
              <a:t>šumu</a:t>
            </a:r>
            <a:r>
              <a:rPr lang="en-US" dirty="0">
                <a:solidFill>
                  <a:srgbClr val="FF0000"/>
                </a:solidFill>
              </a:rPr>
              <a:t> </a:t>
            </a:r>
            <a:r>
              <a:rPr lang="en-US" dirty="0" err="1">
                <a:solidFill>
                  <a:srgbClr val="FF0000"/>
                </a:solidFill>
              </a:rPr>
              <a:t>izbije</a:t>
            </a:r>
            <a:r>
              <a:rPr lang="en-US" dirty="0">
                <a:solidFill>
                  <a:srgbClr val="FF0000"/>
                </a:solidFill>
              </a:rPr>
              <a:t> </a:t>
            </a:r>
            <a:r>
              <a:rPr lang="en-US" dirty="0" err="1">
                <a:solidFill>
                  <a:srgbClr val="FF0000"/>
                </a:solidFill>
              </a:rPr>
              <a:t>veliki</a:t>
            </a:r>
            <a:r>
              <a:rPr lang="en-US" dirty="0">
                <a:solidFill>
                  <a:srgbClr val="FF0000"/>
                </a:solidFill>
              </a:rPr>
              <a:t> </a:t>
            </a:r>
            <a:r>
              <a:rPr lang="en-US" dirty="0" err="1">
                <a:solidFill>
                  <a:srgbClr val="FF0000"/>
                </a:solidFill>
              </a:rPr>
              <a:t>požar</a:t>
            </a:r>
            <a:r>
              <a:rPr lang="en-US" dirty="0">
                <a:solidFill>
                  <a:srgbClr val="FF0000"/>
                </a:solidFill>
              </a:rPr>
              <a:t>. On </a:t>
            </a:r>
            <a:r>
              <a:rPr lang="en-US" dirty="0" err="1">
                <a:solidFill>
                  <a:srgbClr val="FF0000"/>
                </a:solidFill>
              </a:rPr>
              <a:t>spašava</a:t>
            </a:r>
            <a:r>
              <a:rPr lang="en-US" dirty="0">
                <a:solidFill>
                  <a:srgbClr val="FF0000"/>
                </a:solidFill>
              </a:rPr>
              <a:t> </a:t>
            </a:r>
            <a:r>
              <a:rPr lang="en-US" dirty="0" err="1">
                <a:solidFill>
                  <a:srgbClr val="FF0000"/>
                </a:solidFill>
              </a:rPr>
              <a:t>šumu</a:t>
            </a:r>
            <a:r>
              <a:rPr lang="en-US" dirty="0">
                <a:solidFill>
                  <a:srgbClr val="FF0000"/>
                </a:solidFill>
              </a:rPr>
              <a:t> </a:t>
            </a:r>
            <a:r>
              <a:rPr lang="en-US" dirty="0" err="1">
                <a:solidFill>
                  <a:srgbClr val="FF0000"/>
                </a:solidFill>
              </a:rPr>
              <a:t>uprkos</a:t>
            </a:r>
            <a:r>
              <a:rPr lang="en-US" dirty="0">
                <a:solidFill>
                  <a:srgbClr val="FF0000"/>
                </a:solidFill>
              </a:rPr>
              <a:t> </a:t>
            </a:r>
            <a:r>
              <a:rPr lang="en-US" dirty="0" err="1">
                <a:solidFill>
                  <a:srgbClr val="FF0000"/>
                </a:solidFill>
              </a:rPr>
              <a:t>opasnosti</a:t>
            </a:r>
            <a:r>
              <a:rPr lang="en-US" dirty="0">
                <a:solidFill>
                  <a:srgbClr val="FF0000"/>
                </a:solidFill>
              </a:rPr>
              <a:t>, </a:t>
            </a:r>
            <a:r>
              <a:rPr lang="en-US" dirty="0" err="1">
                <a:solidFill>
                  <a:srgbClr val="FF0000"/>
                </a:solidFill>
              </a:rPr>
              <a:t>ali</a:t>
            </a:r>
            <a:r>
              <a:rPr lang="en-US" dirty="0">
                <a:solidFill>
                  <a:srgbClr val="FF0000"/>
                </a:solidFill>
              </a:rPr>
              <a:t>  </a:t>
            </a:r>
            <a:r>
              <a:rPr lang="en-US" dirty="0" err="1">
                <a:solidFill>
                  <a:srgbClr val="FF0000"/>
                </a:solidFill>
              </a:rPr>
              <a:t>strada</a:t>
            </a:r>
            <a:r>
              <a:rPr lang="en-US" dirty="0">
                <a:solidFill>
                  <a:srgbClr val="FF0000"/>
                </a:solidFill>
              </a:rPr>
              <a:t> u </a:t>
            </a:r>
            <a:r>
              <a:rPr lang="en-US" dirty="0" err="1">
                <a:solidFill>
                  <a:srgbClr val="FF0000"/>
                </a:solidFill>
              </a:rPr>
              <a:t>požaru</a:t>
            </a:r>
            <a:r>
              <a:rPr lang="en-US" dirty="0">
                <a:solidFill>
                  <a:srgbClr val="FF0000"/>
                </a:solidFill>
              </a:rPr>
              <a:t>. </a:t>
            </a:r>
            <a:r>
              <a:rPr lang="en-US" dirty="0" err="1">
                <a:solidFill>
                  <a:srgbClr val="FF0000"/>
                </a:solidFill>
              </a:rPr>
              <a:t>Čuvši</a:t>
            </a:r>
            <a:r>
              <a:rPr lang="en-US" dirty="0">
                <a:solidFill>
                  <a:srgbClr val="FF0000"/>
                </a:solidFill>
              </a:rPr>
              <a:t> </a:t>
            </a:r>
            <a:r>
              <a:rPr lang="en-US" dirty="0" err="1">
                <a:solidFill>
                  <a:srgbClr val="FF0000"/>
                </a:solidFill>
              </a:rPr>
              <a:t>vijest</a:t>
            </a:r>
            <a:r>
              <a:rPr lang="en-US" dirty="0">
                <a:solidFill>
                  <a:srgbClr val="FF0000"/>
                </a:solidFill>
              </a:rPr>
              <a:t> o </a:t>
            </a:r>
            <a:r>
              <a:rPr lang="en-US" dirty="0" err="1">
                <a:solidFill>
                  <a:srgbClr val="FF0000"/>
                </a:solidFill>
              </a:rPr>
              <a:t>mladiću</a:t>
            </a:r>
            <a:r>
              <a:rPr lang="en-US" dirty="0">
                <a:solidFill>
                  <a:srgbClr val="FF0000"/>
                </a:solidFill>
              </a:rPr>
              <a:t> </a:t>
            </a:r>
            <a:r>
              <a:rPr lang="en-US" dirty="0" err="1">
                <a:solidFill>
                  <a:srgbClr val="FF0000"/>
                </a:solidFill>
              </a:rPr>
              <a:t>devojka</a:t>
            </a:r>
            <a:r>
              <a:rPr lang="en-US" dirty="0">
                <a:solidFill>
                  <a:srgbClr val="FF0000"/>
                </a:solidFill>
              </a:rPr>
              <a:t> </a:t>
            </a:r>
            <a:r>
              <a:rPr lang="en-US" dirty="0" err="1">
                <a:solidFill>
                  <a:srgbClr val="FF0000"/>
                </a:solidFill>
              </a:rPr>
              <a:t>bježi</a:t>
            </a:r>
            <a:r>
              <a:rPr lang="en-US" dirty="0">
                <a:solidFill>
                  <a:srgbClr val="FF0000"/>
                </a:solidFill>
              </a:rPr>
              <a:t> od </a:t>
            </a:r>
            <a:r>
              <a:rPr lang="en-US" dirty="0" err="1">
                <a:solidFill>
                  <a:srgbClr val="FF0000"/>
                </a:solidFill>
              </a:rPr>
              <a:t>muža</a:t>
            </a:r>
            <a:r>
              <a:rPr lang="en-US" dirty="0">
                <a:solidFill>
                  <a:srgbClr val="FF0000"/>
                </a:solidFill>
              </a:rPr>
              <a:t> u </a:t>
            </a:r>
            <a:r>
              <a:rPr lang="en-US" dirty="0" err="1">
                <a:solidFill>
                  <a:srgbClr val="FF0000"/>
                </a:solidFill>
              </a:rPr>
              <a:t>planinu</a:t>
            </a:r>
            <a:r>
              <a:rPr lang="en-US" dirty="0">
                <a:solidFill>
                  <a:srgbClr val="FF0000"/>
                </a:solidFill>
              </a:rPr>
              <a:t> </a:t>
            </a:r>
            <a:r>
              <a:rPr lang="en-US" dirty="0" err="1">
                <a:solidFill>
                  <a:srgbClr val="FF0000"/>
                </a:solidFill>
              </a:rPr>
              <a:t>gde</a:t>
            </a:r>
            <a:r>
              <a:rPr lang="en-US" dirty="0">
                <a:solidFill>
                  <a:srgbClr val="FF0000"/>
                </a:solidFill>
              </a:rPr>
              <a:t> </a:t>
            </a:r>
            <a:r>
              <a:rPr lang="en-US" dirty="0" err="1">
                <a:solidFill>
                  <a:srgbClr val="FF0000"/>
                </a:solidFill>
              </a:rPr>
              <a:t>zatiče</a:t>
            </a:r>
            <a:r>
              <a:rPr lang="en-US" dirty="0">
                <a:solidFill>
                  <a:srgbClr val="FF0000"/>
                </a:solidFill>
              </a:rPr>
              <a:t> </a:t>
            </a:r>
            <a:r>
              <a:rPr lang="en-US" dirty="0" err="1">
                <a:solidFill>
                  <a:srgbClr val="FF0000"/>
                </a:solidFill>
              </a:rPr>
              <a:t>njegovo</a:t>
            </a:r>
            <a:r>
              <a:rPr lang="en-US" dirty="0">
                <a:solidFill>
                  <a:srgbClr val="FF0000"/>
                </a:solidFill>
              </a:rPr>
              <a:t> </a:t>
            </a:r>
            <a:r>
              <a:rPr lang="en-US" dirty="0" err="1">
                <a:solidFill>
                  <a:srgbClr val="FF0000"/>
                </a:solidFill>
              </a:rPr>
              <a:t>telo</a:t>
            </a:r>
            <a:r>
              <a:rPr lang="en-US" dirty="0">
                <a:solidFill>
                  <a:srgbClr val="FF0000"/>
                </a:solidFill>
              </a:rPr>
              <a:t>. </a:t>
            </a:r>
            <a:r>
              <a:rPr lang="en-US" dirty="0" err="1">
                <a:solidFill>
                  <a:srgbClr val="FF0000"/>
                </a:solidFill>
              </a:rPr>
              <a:t>Ona</a:t>
            </a:r>
            <a:r>
              <a:rPr lang="en-US" dirty="0">
                <a:solidFill>
                  <a:srgbClr val="FF0000"/>
                </a:solidFill>
              </a:rPr>
              <a:t> </a:t>
            </a:r>
            <a:r>
              <a:rPr lang="en-US" dirty="0" err="1">
                <a:solidFill>
                  <a:srgbClr val="FF0000"/>
                </a:solidFill>
              </a:rPr>
              <a:t>umire</a:t>
            </a:r>
            <a:r>
              <a:rPr lang="en-US" dirty="0">
                <a:solidFill>
                  <a:srgbClr val="FF0000"/>
                </a:solidFill>
              </a:rPr>
              <a:t> pored </a:t>
            </a:r>
            <a:r>
              <a:rPr lang="en-US" dirty="0" err="1">
                <a:solidFill>
                  <a:srgbClr val="FF0000"/>
                </a:solidFill>
              </a:rPr>
              <a:t>voljenog</a:t>
            </a:r>
            <a:r>
              <a:rPr lang="en-US" dirty="0">
                <a:solidFill>
                  <a:srgbClr val="FF0000"/>
                </a:solidFill>
              </a:rPr>
              <a:t>, a od tog </a:t>
            </a:r>
            <a:r>
              <a:rPr lang="en-US" dirty="0" err="1">
                <a:solidFill>
                  <a:srgbClr val="FF0000"/>
                </a:solidFill>
              </a:rPr>
              <a:t>trenutka</a:t>
            </a:r>
            <a:r>
              <a:rPr lang="en-US" dirty="0">
                <a:solidFill>
                  <a:srgbClr val="FF0000"/>
                </a:solidFill>
              </a:rPr>
              <a:t> </a:t>
            </a:r>
            <a:r>
              <a:rPr lang="en-US" dirty="0" err="1">
                <a:solidFill>
                  <a:srgbClr val="FF0000"/>
                </a:solidFill>
              </a:rPr>
              <a:t>na</a:t>
            </a:r>
            <a:r>
              <a:rPr lang="en-US" dirty="0">
                <a:solidFill>
                  <a:srgbClr val="FF0000"/>
                </a:solidFill>
              </a:rPr>
              <a:t> </a:t>
            </a:r>
            <a:r>
              <a:rPr lang="en-US" dirty="0" err="1">
                <a:solidFill>
                  <a:srgbClr val="FF0000"/>
                </a:solidFill>
              </a:rPr>
              <a:t>mestu</a:t>
            </a:r>
            <a:r>
              <a:rPr lang="en-US" dirty="0">
                <a:solidFill>
                  <a:srgbClr val="FF0000"/>
                </a:solidFill>
              </a:rPr>
              <a:t> </a:t>
            </a:r>
            <a:r>
              <a:rPr lang="en-US" dirty="0" err="1">
                <a:solidFill>
                  <a:srgbClr val="FF0000"/>
                </a:solidFill>
              </a:rPr>
              <a:t>gde</a:t>
            </a:r>
            <a:r>
              <a:rPr lang="en-US" dirty="0">
                <a:solidFill>
                  <a:srgbClr val="FF0000"/>
                </a:solidFill>
              </a:rPr>
              <a:t> je </a:t>
            </a:r>
            <a:r>
              <a:rPr lang="en-US" dirty="0" err="1">
                <a:solidFill>
                  <a:srgbClr val="FF0000"/>
                </a:solidFill>
              </a:rPr>
              <a:t>umro</a:t>
            </a:r>
            <a:r>
              <a:rPr lang="en-US" dirty="0">
                <a:solidFill>
                  <a:srgbClr val="FF0000"/>
                </a:solidFill>
              </a:rPr>
              <a:t> </a:t>
            </a:r>
            <a:r>
              <a:rPr lang="en-US" dirty="0" err="1">
                <a:solidFill>
                  <a:srgbClr val="FF0000"/>
                </a:solidFill>
              </a:rPr>
              <a:t>ljubavni</a:t>
            </a:r>
            <a:r>
              <a:rPr lang="en-US" dirty="0">
                <a:solidFill>
                  <a:srgbClr val="FF0000"/>
                </a:solidFill>
              </a:rPr>
              <a:t> par </a:t>
            </a:r>
            <a:r>
              <a:rPr lang="en-US" dirty="0" err="1">
                <a:solidFill>
                  <a:srgbClr val="FF0000"/>
                </a:solidFill>
              </a:rPr>
              <a:t>pojavljuje</a:t>
            </a:r>
            <a:r>
              <a:rPr lang="en-US" dirty="0">
                <a:solidFill>
                  <a:srgbClr val="FF0000"/>
                </a:solidFill>
              </a:rPr>
              <a:t> se </a:t>
            </a:r>
            <a:r>
              <a:rPr lang="en-US" dirty="0" err="1">
                <a:solidFill>
                  <a:srgbClr val="FF0000"/>
                </a:solidFill>
              </a:rPr>
              <a:t>lijepo</a:t>
            </a:r>
            <a:r>
              <a:rPr lang="en-US" dirty="0">
                <a:solidFill>
                  <a:srgbClr val="FF0000"/>
                </a:solidFill>
              </a:rPr>
              <a:t> </a:t>
            </a:r>
            <a:r>
              <a:rPr lang="en-US" dirty="0" err="1">
                <a:solidFill>
                  <a:srgbClr val="FF0000"/>
                </a:solidFill>
              </a:rPr>
              <a:t>mirisno</a:t>
            </a:r>
            <a:r>
              <a:rPr lang="en-US" dirty="0">
                <a:solidFill>
                  <a:srgbClr val="FF0000"/>
                </a:solidFill>
              </a:rPr>
              <a:t> </a:t>
            </a:r>
            <a:r>
              <a:rPr lang="en-US" dirty="0" err="1">
                <a:solidFill>
                  <a:srgbClr val="FF0000"/>
                </a:solidFill>
              </a:rPr>
              <a:t>žuto</a:t>
            </a:r>
            <a:r>
              <a:rPr lang="en-US" dirty="0">
                <a:solidFill>
                  <a:srgbClr val="FF0000"/>
                </a:solidFill>
              </a:rPr>
              <a:t> </a:t>
            </a:r>
            <a:r>
              <a:rPr lang="en-US" dirty="0" err="1">
                <a:solidFill>
                  <a:srgbClr val="FF0000"/>
                </a:solidFill>
              </a:rPr>
              <a:t>cvijeće</a:t>
            </a:r>
            <a:r>
              <a:rPr lang="en-US" dirty="0">
                <a:solidFill>
                  <a:srgbClr val="FF0000"/>
                </a:solidFill>
              </a:rPr>
              <a:t>, </a:t>
            </a:r>
            <a:r>
              <a:rPr lang="en-US" dirty="0" err="1">
                <a:solidFill>
                  <a:srgbClr val="FF0000"/>
                </a:solidFill>
              </a:rPr>
              <a:t>mimoza</a:t>
            </a:r>
            <a:r>
              <a:rPr lang="en-US" dirty="0">
                <a:solidFill>
                  <a:srgbClr val="FF0000"/>
                </a:solidFill>
              </a:rPr>
              <a:t>.” </a:t>
            </a:r>
            <a:r>
              <a:rPr lang="en-US" dirty="0" err="1">
                <a:solidFill>
                  <a:srgbClr val="FF0000"/>
                </a:solidFill>
              </a:rPr>
              <a:t>Možda</a:t>
            </a:r>
            <a:r>
              <a:rPr lang="en-US" dirty="0">
                <a:solidFill>
                  <a:srgbClr val="FF0000"/>
                </a:solidFill>
              </a:rPr>
              <a:t> </a:t>
            </a:r>
            <a:r>
              <a:rPr lang="en-US" dirty="0" err="1">
                <a:solidFill>
                  <a:srgbClr val="FF0000"/>
                </a:solidFill>
              </a:rPr>
              <a:t>i</a:t>
            </a:r>
            <a:r>
              <a:rPr lang="en-US" dirty="0">
                <a:solidFill>
                  <a:srgbClr val="FF0000"/>
                </a:solidFill>
              </a:rPr>
              <a:t> </a:t>
            </a:r>
            <a:r>
              <a:rPr lang="en-US" dirty="0" err="1">
                <a:solidFill>
                  <a:srgbClr val="FF0000"/>
                </a:solidFill>
              </a:rPr>
              <a:t>zato</a:t>
            </a:r>
            <a:r>
              <a:rPr lang="en-US" dirty="0">
                <a:solidFill>
                  <a:srgbClr val="FF0000"/>
                </a:solidFill>
              </a:rPr>
              <a:t> u  </a:t>
            </a:r>
            <a:r>
              <a:rPr lang="en-US" dirty="0" err="1">
                <a:solidFill>
                  <a:srgbClr val="FF0000"/>
                </a:solidFill>
              </a:rPr>
              <a:t>govoru</a:t>
            </a:r>
            <a:r>
              <a:rPr lang="en-US" dirty="0">
                <a:solidFill>
                  <a:srgbClr val="FF0000"/>
                </a:solidFill>
              </a:rPr>
              <a:t> </a:t>
            </a:r>
            <a:r>
              <a:rPr lang="en-US" dirty="0" err="1">
                <a:solidFill>
                  <a:srgbClr val="FF0000"/>
                </a:solidFill>
              </a:rPr>
              <a:t>cvijeća</a:t>
            </a:r>
            <a:r>
              <a:rPr lang="en-US" dirty="0">
                <a:solidFill>
                  <a:srgbClr val="FF0000"/>
                </a:solidFill>
              </a:rPr>
              <a:t> </a:t>
            </a:r>
            <a:r>
              <a:rPr lang="en-US" dirty="0" err="1">
                <a:solidFill>
                  <a:srgbClr val="FF0000"/>
                </a:solidFill>
              </a:rPr>
              <a:t>ovaj</a:t>
            </a:r>
            <a:r>
              <a:rPr lang="en-US" dirty="0">
                <a:solidFill>
                  <a:srgbClr val="FF0000"/>
                </a:solidFill>
              </a:rPr>
              <a:t> </a:t>
            </a:r>
            <a:r>
              <a:rPr lang="en-US" dirty="0" err="1">
                <a:solidFill>
                  <a:srgbClr val="FF0000"/>
                </a:solidFill>
              </a:rPr>
              <a:t>cvet</a:t>
            </a:r>
            <a:r>
              <a:rPr lang="en-US" dirty="0">
                <a:solidFill>
                  <a:srgbClr val="FF0000"/>
                </a:solidFill>
              </a:rPr>
              <a:t> </a:t>
            </a:r>
            <a:r>
              <a:rPr lang="en-US" dirty="0" err="1">
                <a:solidFill>
                  <a:srgbClr val="FF0000"/>
                </a:solidFill>
              </a:rPr>
              <a:t>znači</a:t>
            </a:r>
            <a:r>
              <a:rPr lang="en-US" dirty="0">
                <a:solidFill>
                  <a:srgbClr val="FF0000"/>
                </a:solidFill>
              </a:rPr>
              <a:t> </a:t>
            </a:r>
            <a:r>
              <a:rPr lang="en-US" dirty="0" err="1">
                <a:solidFill>
                  <a:srgbClr val="FF0000"/>
                </a:solidFill>
              </a:rPr>
              <a:t>poruku</a:t>
            </a:r>
            <a:r>
              <a:rPr lang="en-US" dirty="0">
                <a:solidFill>
                  <a:srgbClr val="FF0000"/>
                </a:solidFill>
              </a:rPr>
              <a:t> </a:t>
            </a:r>
            <a:r>
              <a:rPr lang="en-US" dirty="0" err="1">
                <a:solidFill>
                  <a:srgbClr val="FF0000"/>
                </a:solidFill>
              </a:rPr>
              <a:t>vjerne</a:t>
            </a:r>
            <a:r>
              <a:rPr lang="en-US" dirty="0">
                <a:solidFill>
                  <a:srgbClr val="FF0000"/>
                </a:solidFill>
              </a:rPr>
              <a:t> </a:t>
            </a:r>
            <a:r>
              <a:rPr lang="en-US" dirty="0" err="1">
                <a:solidFill>
                  <a:srgbClr val="FF0000"/>
                </a:solidFill>
              </a:rPr>
              <a:t>ljubavi</a:t>
            </a:r>
            <a:r>
              <a:rPr lang="en-US" dirty="0">
                <a:solidFill>
                  <a:srgbClr val="FF0000"/>
                </a:solidFill>
              </a:rPr>
              <a:t>.</a:t>
            </a:r>
          </a:p>
          <a:p>
            <a:endParaRPr lang="en-US" dirty="0"/>
          </a:p>
        </p:txBody>
      </p:sp>
    </p:spTree>
    <p:extLst>
      <p:ext uri="{BB962C8B-B14F-4D97-AF65-F5344CB8AC3E}">
        <p14:creationId xmlns:p14="http://schemas.microsoft.com/office/powerpoint/2010/main" val="303956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2488" y="1140031"/>
            <a:ext cx="2610200" cy="415636"/>
          </a:xfrm>
        </p:spPr>
        <p:txBody>
          <a:bodyPr>
            <a:normAutofit/>
          </a:bodyPr>
          <a:lstStyle/>
          <a:p>
            <a:r>
              <a:rPr lang="sr-Latn-RS" sz="1800" dirty="0">
                <a:solidFill>
                  <a:srgbClr val="FF0000"/>
                </a:solidFill>
              </a:rPr>
              <a:t>Aktivnosti učenika</a:t>
            </a:r>
            <a:r>
              <a:rPr lang="sr-Latn-RS" sz="1800" dirty="0" smtClean="0">
                <a:solidFill>
                  <a:srgbClr val="FF0000"/>
                </a:solidFill>
              </a:rPr>
              <a:t>:</a:t>
            </a:r>
            <a:endParaRPr lang="en-US" sz="1800" dirty="0"/>
          </a:p>
        </p:txBody>
      </p:sp>
      <p:sp>
        <p:nvSpPr>
          <p:cNvPr id="3" name="Text Placeholder 2"/>
          <p:cNvSpPr>
            <a:spLocks noGrp="1"/>
          </p:cNvSpPr>
          <p:nvPr>
            <p:ph type="body" idx="1"/>
          </p:nvPr>
        </p:nvSpPr>
        <p:spPr>
          <a:xfrm>
            <a:off x="4372488" y="1828800"/>
            <a:ext cx="4058993" cy="1128156"/>
          </a:xfrm>
        </p:spPr>
        <p:txBody>
          <a:bodyPr>
            <a:normAutofit/>
          </a:bodyPr>
          <a:lstStyle/>
          <a:p>
            <a:pPr marL="342900" indent="-342900">
              <a:buFontTx/>
              <a:buChar char="-"/>
            </a:pPr>
            <a:r>
              <a:rPr lang="sr-Latn-RS" sz="1800" dirty="0" smtClean="0">
                <a:solidFill>
                  <a:srgbClr val="002060"/>
                </a:solidFill>
              </a:rPr>
              <a:t>Poređaj po redu</a:t>
            </a:r>
          </a:p>
          <a:p>
            <a:pPr marL="342900" indent="-342900">
              <a:buFontTx/>
              <a:buChar char="-"/>
            </a:pPr>
            <a:r>
              <a:rPr lang="sr-Latn-RS" sz="1800" dirty="0" smtClean="0">
                <a:solidFill>
                  <a:srgbClr val="002060"/>
                </a:solidFill>
              </a:rPr>
              <a:t>Na osnovu slika ispričaj priču</a:t>
            </a:r>
            <a:endParaRPr lang="sr-Latn-RS" sz="1800" dirty="0">
              <a:solidFill>
                <a:srgbClr val="002060"/>
              </a:solidFill>
            </a:endParaRPr>
          </a:p>
          <a:p>
            <a:pPr marL="342900" indent="-342900">
              <a:buFontTx/>
              <a:buChar char="-"/>
            </a:pPr>
            <a:r>
              <a:rPr lang="sr-Latn-RS" sz="1800" dirty="0" smtClean="0">
                <a:solidFill>
                  <a:srgbClr val="002060"/>
                </a:solidFill>
              </a:rPr>
              <a:t>Čitanje neumetničkih tekstova</a:t>
            </a:r>
            <a:endParaRPr lang="sr-Latn-RS" sz="1800" dirty="0">
              <a:solidFill>
                <a:srgbClr val="002060"/>
              </a:solidFill>
            </a:endParaRPr>
          </a:p>
          <a:p>
            <a:endParaRPr lang="en-US" sz="1800" dirty="0"/>
          </a:p>
        </p:txBody>
      </p:sp>
    </p:spTree>
    <p:extLst>
      <p:ext uri="{BB962C8B-B14F-4D97-AF65-F5344CB8AC3E}">
        <p14:creationId xmlns:p14="http://schemas.microsoft.com/office/powerpoint/2010/main" val="420732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sr-Latn-RS" dirty="0" smtClean="0">
                <a:solidFill>
                  <a:srgbClr val="FF0000"/>
                </a:solidFill>
              </a:rPr>
              <a:t>II nastavna oblast: nastava književnosti</a:t>
            </a:r>
            <a:br>
              <a:rPr lang="sr-Latn-RS" dirty="0" smtClean="0">
                <a:solidFill>
                  <a:srgbClr val="FF0000"/>
                </a:solidFill>
              </a:rPr>
            </a:br>
            <a:r>
              <a:rPr lang="sr-Latn-RS" dirty="0" smtClean="0">
                <a:solidFill>
                  <a:srgbClr val="FF0000"/>
                </a:solidFill>
              </a:rPr>
              <a:t>Obrazovno-vaspitni ishod 1</a:t>
            </a:r>
            <a:endParaRPr dirty="0">
              <a:solidFill>
                <a:srgbClr val="FF0000"/>
              </a:solidFill>
            </a:endParaRPr>
          </a:p>
        </p:txBody>
      </p:sp>
      <p:sp>
        <p:nvSpPr>
          <p:cNvPr id="14" name="Content Placeholder 13"/>
          <p:cNvSpPr>
            <a:spLocks noGrp="1"/>
          </p:cNvSpPr>
          <p:nvPr>
            <p:ph idx="1"/>
          </p:nvPr>
        </p:nvSpPr>
        <p:spPr/>
        <p:txBody>
          <a:bodyPr>
            <a:normAutofit lnSpcReduction="10000"/>
          </a:bodyPr>
          <a:lstStyle/>
          <a:p>
            <a:r>
              <a:rPr lang="sr-Latn-RS" dirty="0" smtClean="0">
                <a:solidFill>
                  <a:schemeClr val="bg2">
                    <a:lumMod val="50000"/>
                  </a:schemeClr>
                </a:solidFill>
              </a:rPr>
              <a:t>Na kraju učenja učenik će moći da s razumijevanjem sluša književnoumjetnički tekst i prepoznaje njegove odlike.</a:t>
            </a:r>
          </a:p>
          <a:p>
            <a:pPr marL="0" indent="0">
              <a:buNone/>
            </a:pPr>
            <a:endParaRPr lang="sr-Latn-RS" dirty="0" smtClean="0">
              <a:solidFill>
                <a:schemeClr val="bg2">
                  <a:lumMod val="50000"/>
                </a:schemeClr>
              </a:solidFill>
            </a:endParaRPr>
          </a:p>
          <a:p>
            <a:pPr marL="0" indent="0">
              <a:buNone/>
            </a:pPr>
            <a:r>
              <a:rPr lang="sr-Latn-RS" dirty="0" smtClean="0">
                <a:solidFill>
                  <a:srgbClr val="FF0000"/>
                </a:solidFill>
              </a:rPr>
              <a:t>Ishod učenja</a:t>
            </a:r>
          </a:p>
          <a:p>
            <a:r>
              <a:rPr lang="sr-Latn-RS" dirty="0" smtClean="0">
                <a:solidFill>
                  <a:schemeClr val="bg2">
                    <a:lumMod val="50000"/>
                  </a:schemeClr>
                </a:solidFill>
              </a:rPr>
              <a:t>Uz podsticaj nastavnika izražava zapažanja, misli i osjećaja nakon slušanja književnoumjetničkog teksta i povezuje sadržaj teksta s vlastitim iskustvom</a:t>
            </a:r>
          </a:p>
          <a:p>
            <a:r>
              <a:rPr lang="sr-Latn-RS" dirty="0" smtClean="0">
                <a:solidFill>
                  <a:schemeClr val="bg2">
                    <a:lumMod val="50000"/>
                  </a:schemeClr>
                </a:solidFill>
              </a:rPr>
              <a:t>Upoređuje svoja zapažanja, misli i osjećanja sa zapažanjima ostalih učenika</a:t>
            </a:r>
          </a:p>
          <a:p>
            <a:pPr marL="0" indent="0">
              <a:buNone/>
            </a:pPr>
            <a:endParaRPr lang="sr-Latn-RS" dirty="0">
              <a:solidFill>
                <a:srgbClr val="FF0000"/>
              </a:solidFill>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Zagonetka</a:t>
            </a:r>
            <a:endParaRPr lang="en-US" dirty="0"/>
          </a:p>
        </p:txBody>
      </p:sp>
      <p:sp>
        <p:nvSpPr>
          <p:cNvPr id="3" name="Content Placeholder 2"/>
          <p:cNvSpPr>
            <a:spLocks noGrp="1"/>
          </p:cNvSpPr>
          <p:nvPr>
            <p:ph sz="half" idx="1"/>
          </p:nvPr>
        </p:nvSpPr>
        <p:spPr>
          <a:xfrm>
            <a:off x="2074615" y="1825625"/>
            <a:ext cx="6143110" cy="4187952"/>
          </a:xfrm>
        </p:spPr>
        <p:txBody>
          <a:bodyPr>
            <a:normAutofit fontScale="55000" lnSpcReduction="20000"/>
          </a:bodyPr>
          <a:lstStyle/>
          <a:p>
            <a:pPr marL="0" indent="0" algn="ctr">
              <a:buNone/>
            </a:pPr>
            <a:r>
              <a:rPr lang="sr-Latn-RS" dirty="0" smtClean="0">
                <a:solidFill>
                  <a:srgbClr val="00B050"/>
                </a:solidFill>
              </a:rPr>
              <a:t>Zimska ljepotice, lijepo ti je lice,</a:t>
            </a:r>
          </a:p>
          <a:p>
            <a:pPr marL="0" indent="0" algn="ctr">
              <a:buNone/>
            </a:pPr>
            <a:r>
              <a:rPr lang="sr-Latn-RS" dirty="0" smtClean="0">
                <a:solidFill>
                  <a:srgbClr val="00B050"/>
                </a:solidFill>
              </a:rPr>
              <a:t>A krase ga zelene grančice</a:t>
            </a:r>
          </a:p>
          <a:p>
            <a:pPr marL="0" indent="0" algn="ctr">
              <a:buNone/>
            </a:pPr>
            <a:r>
              <a:rPr lang="sr-Latn-RS" dirty="0" smtClean="0">
                <a:solidFill>
                  <a:srgbClr val="00B050"/>
                </a:solidFill>
              </a:rPr>
              <a:t>I žute pahuljice.</a:t>
            </a:r>
          </a:p>
          <a:p>
            <a:pPr marL="0" indent="0" algn="ctr">
              <a:buNone/>
            </a:pPr>
            <a:endParaRPr lang="sr-Latn-RS" dirty="0">
              <a:solidFill>
                <a:srgbClr val="00B050"/>
              </a:solidFill>
            </a:endParaRPr>
          </a:p>
          <a:p>
            <a:pPr marL="0" indent="0" algn="ctr">
              <a:buNone/>
            </a:pPr>
            <a:r>
              <a:rPr lang="sr-Latn-RS" dirty="0" smtClean="0">
                <a:solidFill>
                  <a:srgbClr val="00B050"/>
                </a:solidFill>
              </a:rPr>
              <a:t>Dolaze ljudi da ti se dive,</a:t>
            </a:r>
          </a:p>
          <a:p>
            <a:pPr marL="0" indent="0" algn="ctr">
              <a:buNone/>
            </a:pPr>
            <a:r>
              <a:rPr lang="sr-Latn-RS" dirty="0" smtClean="0">
                <a:solidFill>
                  <a:srgbClr val="00B050"/>
                </a:solidFill>
              </a:rPr>
              <a:t>A vole te svi</a:t>
            </a:r>
          </a:p>
          <a:p>
            <a:pPr marL="0" indent="0" algn="ctr">
              <a:buNone/>
            </a:pPr>
            <a:r>
              <a:rPr lang="sr-Latn-RS" dirty="0" smtClean="0">
                <a:solidFill>
                  <a:srgbClr val="00B050"/>
                </a:solidFill>
              </a:rPr>
              <a:t>Koji ovdje žive.</a:t>
            </a:r>
          </a:p>
          <a:p>
            <a:pPr marL="0" indent="0" algn="ctr">
              <a:buNone/>
            </a:pPr>
            <a:endParaRPr lang="sr-Latn-RS" dirty="0">
              <a:solidFill>
                <a:srgbClr val="00B050"/>
              </a:solidFill>
            </a:endParaRPr>
          </a:p>
          <a:p>
            <a:pPr marL="0" indent="0" algn="ctr">
              <a:buNone/>
            </a:pPr>
            <a:r>
              <a:rPr lang="sr-Latn-RS" dirty="0" smtClean="0">
                <a:solidFill>
                  <a:srgbClr val="00B050"/>
                </a:solidFill>
              </a:rPr>
              <a:t>Ti si ukras našeg grada, </a:t>
            </a:r>
          </a:p>
          <a:p>
            <a:pPr marL="0" indent="0" algn="ctr">
              <a:buNone/>
            </a:pPr>
            <a:r>
              <a:rPr lang="sr-Latn-RS" dirty="0" smtClean="0">
                <a:solidFill>
                  <a:srgbClr val="00B050"/>
                </a:solidFill>
              </a:rPr>
              <a:t>Tebi u čast</a:t>
            </a:r>
          </a:p>
          <a:p>
            <a:pPr marL="0" indent="0" algn="ctr">
              <a:buNone/>
            </a:pPr>
            <a:r>
              <a:rPr lang="sr-Latn-RS" dirty="0" smtClean="0">
                <a:solidFill>
                  <a:srgbClr val="00B050"/>
                </a:solidFill>
              </a:rPr>
              <a:t>Nastaje parada.</a:t>
            </a:r>
            <a:endParaRPr lang="en-US" dirty="0">
              <a:solidFill>
                <a:srgbClr val="00B050"/>
              </a:solidFill>
            </a:endParaRPr>
          </a:p>
        </p:txBody>
      </p:sp>
      <p:sp>
        <p:nvSpPr>
          <p:cNvPr id="4" name="Content Placeholder 3"/>
          <p:cNvSpPr>
            <a:spLocks noGrp="1"/>
          </p:cNvSpPr>
          <p:nvPr>
            <p:ph sz="half" idx="2"/>
          </p:nvPr>
        </p:nvSpPr>
        <p:spPr>
          <a:xfrm>
            <a:off x="8585860" y="5260769"/>
            <a:ext cx="2537754" cy="752808"/>
          </a:xfrm>
        </p:spPr>
        <p:txBody>
          <a:bodyPr>
            <a:noAutofit/>
          </a:bodyPr>
          <a:lstStyle/>
          <a:p>
            <a:pPr marL="0" indent="0" algn="ctr">
              <a:buNone/>
            </a:pPr>
            <a:r>
              <a:rPr lang="sr-Latn-RS" sz="4800" dirty="0" smtClean="0">
                <a:solidFill>
                  <a:srgbClr val="00B050"/>
                </a:solidFill>
              </a:rPr>
              <a:t>. . . . . .</a:t>
            </a:r>
            <a:endParaRPr lang="en-US" sz="4800" dirty="0">
              <a:solidFill>
                <a:srgbClr val="00B050"/>
              </a:solidFill>
            </a:endParaRP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solidFill>
                  <a:srgbClr val="00B050"/>
                </a:solidFill>
              </a:rPr>
              <a:t>M</a:t>
            </a:r>
            <a:r>
              <a:rPr lang="sr-Latn-RS" dirty="0" smtClean="0">
                <a:solidFill>
                  <a:srgbClr val="FFFF00"/>
                </a:solidFill>
              </a:rPr>
              <a:t>i</a:t>
            </a:r>
            <a:r>
              <a:rPr lang="sr-Latn-RS" dirty="0" smtClean="0">
                <a:solidFill>
                  <a:srgbClr val="00B050"/>
                </a:solidFill>
              </a:rPr>
              <a:t>m</a:t>
            </a:r>
            <a:r>
              <a:rPr lang="sr-Latn-RS" dirty="0" smtClean="0">
                <a:solidFill>
                  <a:srgbClr val="FFFF00"/>
                </a:solidFill>
              </a:rPr>
              <a:t>o</a:t>
            </a:r>
            <a:r>
              <a:rPr lang="sr-Latn-RS" dirty="0" smtClean="0">
                <a:solidFill>
                  <a:srgbClr val="00B050"/>
                </a:solidFill>
              </a:rPr>
              <a:t>z</a:t>
            </a:r>
            <a:r>
              <a:rPr lang="sr-Latn-RS" dirty="0" smtClean="0">
                <a:solidFill>
                  <a:srgbClr val="FFFF00"/>
                </a:solidFill>
              </a:rPr>
              <a:t>a</a:t>
            </a:r>
            <a:r>
              <a:rPr lang="sr-Latn-RS" dirty="0" smtClean="0"/>
              <a:t> </a:t>
            </a:r>
            <a:endParaRPr lang="en-US" dirty="0"/>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1925792638"/>
              </p:ext>
            </p:extLst>
          </p:nvPr>
        </p:nvGraphicFramePr>
        <p:xfrm>
          <a:off x="6777843" y="1647496"/>
          <a:ext cx="715488" cy="62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7"/>
          <p:cNvPicPr>
            <a:picLocks noGrp="1" noChangeAspect="1"/>
          </p:cNvPicPr>
          <p:nvPr>
            <p:ph sz="half" idx="1"/>
          </p:nvPr>
        </p:nvPicPr>
        <p:blipFill>
          <a:blip r:embed="rId7"/>
          <a:stretch>
            <a:fillRect/>
          </a:stretch>
        </p:blipFill>
        <p:spPr>
          <a:xfrm>
            <a:off x="2276496" y="1753735"/>
            <a:ext cx="6915006" cy="4318566"/>
          </a:xfrm>
          <a:prstGeom prst="rect">
            <a:avLst/>
          </a:prstGeom>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8542</TotalTime>
  <Words>688</Words>
  <Application>Microsoft Office PowerPoint</Application>
  <PresentationFormat>Widescreen</PresentationFormat>
  <Paragraphs>165</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Cambria Math</vt:lpstr>
      <vt:lpstr>Segoe Print</vt:lpstr>
      <vt:lpstr>Symbol</vt:lpstr>
      <vt:lpstr>Times New Roman</vt:lpstr>
      <vt:lpstr>Nature Illustration 16x9</vt:lpstr>
      <vt:lpstr>Fešta</vt:lpstr>
      <vt:lpstr> I nastavna oblast: nastava jezika Obrazovno-vaspitni ishod 3</vt:lpstr>
      <vt:lpstr>Priča po slikama: poređaj po redu, docrtaj, oboji i ispričaj priču</vt:lpstr>
      <vt:lpstr>Mimoza</vt:lpstr>
      <vt:lpstr>Poruka vjerne ljubavi</vt:lpstr>
      <vt:lpstr>Aktivnosti učenika:</vt:lpstr>
      <vt:lpstr>II nastavna oblast: nastava književnosti Obrazovno-vaspitni ishod 1</vt:lpstr>
      <vt:lpstr>Zagonetka</vt:lpstr>
      <vt:lpstr>Mimoza </vt:lpstr>
      <vt:lpstr>Tu pored palme, mora i puta stoji jedna mimoza žuta. Opojne mirise ona širi  iz njenih grana svašta viril  Slavuji, vrabci, cucke i laste pevaju pesmu zbog male Vlaste, a ona suze poče da briše  i uze pesmu odmah da piše.  Drugari mali ma gde bili, ma kakvi da ste vi ste mi mili. Umesto čaše mleka od koze šaljem vam jednu granu mimoze.  Moliću goluba u kljunu svom da je donese u vaš dom. Grančicu malu mirisnu žutu poželeti mu sreću na putu...  Da ne posustane na putu tom unese radost u svaki dom. I dok se miris mimoze širi nek’ svako dete radosno živi.  Upravo odlete jedna lasta  da svije gnezdo kod malog hrasta. Neka vam srce lagano raste primite pozdrave od male Vlaste.                        VESNA BEĆIR LAJŠIĆ </vt:lpstr>
      <vt:lpstr>ASOCIJACIJA</vt:lpstr>
      <vt:lpstr>PowerPoint Presentation</vt:lpstr>
      <vt:lpstr>    Aktivnosti učenika: </vt:lpstr>
      <vt:lpstr>Skup kao objekat dečjeg posmatranja</vt:lpstr>
      <vt:lpstr>Obrazovno-vaspitni ishod 4</vt:lpstr>
      <vt:lpstr>PowerPoint Presentation</vt:lpstr>
      <vt:lpstr>PowerPoint Presentation</vt:lpstr>
      <vt:lpstr>PowerPoint Presentation</vt:lpstr>
      <vt:lpstr>PowerPoint Presentation</vt:lpstr>
      <vt:lpstr> </vt:lpstr>
      <vt:lpstr>INTERAKTIVNA IGRICA</vt:lpstr>
      <vt:lpstr>Muzički instrumenti</vt:lpstr>
      <vt:lpstr>Obrazovno-vaspitni ishod 7</vt:lpstr>
      <vt:lpstr>PowerPoint Presentation</vt:lpstr>
      <vt:lpstr>PowerPoint Presentation</vt:lpstr>
      <vt:lpstr>Aktivnosti učenika: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Fešta</dc:title>
  <dc:creator>Andrea Kovačević</dc:creator>
  <cp:lastModifiedBy>Andrea Kovačević</cp:lastModifiedBy>
  <cp:revision>113</cp:revision>
  <dcterms:created xsi:type="dcterms:W3CDTF">2021-03-16T10:53:05Z</dcterms:created>
  <dcterms:modified xsi:type="dcterms:W3CDTF">2021-04-27T19:50:51Z</dcterms:modified>
</cp:coreProperties>
</file>