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68" r:id="rId2"/>
    <p:sldId id="295" r:id="rId3"/>
    <p:sldId id="269" r:id="rId4"/>
    <p:sldId id="304" r:id="rId5"/>
    <p:sldId id="305" r:id="rId6"/>
    <p:sldId id="316" r:id="rId7"/>
    <p:sldId id="271" r:id="rId8"/>
    <p:sldId id="272" r:id="rId9"/>
    <p:sldId id="275" r:id="rId10"/>
    <p:sldId id="312" r:id="rId11"/>
    <p:sldId id="313" r:id="rId12"/>
    <p:sldId id="276" r:id="rId13"/>
    <p:sldId id="278" r:id="rId14"/>
    <p:sldId id="279" r:id="rId15"/>
    <p:sldId id="285" r:id="rId16"/>
    <p:sldId id="286" r:id="rId17"/>
    <p:sldId id="287" r:id="rId18"/>
    <p:sldId id="314" r:id="rId19"/>
    <p:sldId id="288" r:id="rId20"/>
    <p:sldId id="289" r:id="rId21"/>
    <p:sldId id="290" r:id="rId22"/>
    <p:sldId id="291" r:id="rId23"/>
    <p:sldId id="292" r:id="rId24"/>
    <p:sldId id="296" r:id="rId25"/>
    <p:sldId id="298" r:id="rId26"/>
    <p:sldId id="299" r:id="rId27"/>
    <p:sldId id="301" r:id="rId28"/>
    <p:sldId id="306" r:id="rId29"/>
    <p:sldId id="315" r:id="rId30"/>
    <p:sldId id="308" r:id="rId31"/>
    <p:sldId id="310" r:id="rId32"/>
    <p:sldId id="302" r:id="rId33"/>
  </p:sldIdLst>
  <p:sldSz cx="12192000" cy="6858000"/>
  <p:notesSz cx="6858000" cy="9144000"/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36" autoAdjust="0"/>
    <p:restoredTop sz="94374" autoAdjust="0"/>
  </p:normalViewPr>
  <p:slideViewPr>
    <p:cSldViewPr snapToGrid="0" showGuides="1">
      <p:cViewPr varScale="1">
        <p:scale>
          <a:sx n="89" d="100"/>
          <a:sy n="89" d="100"/>
        </p:scale>
        <p:origin x="475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07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Brojnost i gustina populacije šafrana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8136482939632551E-2"/>
          <c:y val="3.0057961504811898E-2"/>
          <c:w val="0.89019685039370078"/>
          <c:h val="0.767563392149656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Brojnost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Populacija 1</c:v>
                </c:pt>
                <c:pt idx="1">
                  <c:v>Populacija 2</c:v>
                </c:pt>
                <c:pt idx="2">
                  <c:v>Populacija3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708</c:v>
                </c:pt>
                <c:pt idx="1">
                  <c:v>179</c:v>
                </c:pt>
                <c:pt idx="2">
                  <c:v>218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Gustina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Populacija 1</c:v>
                </c:pt>
                <c:pt idx="1">
                  <c:v>Populacija 2</c:v>
                </c:pt>
                <c:pt idx="2">
                  <c:v>Populacija3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79</c:v>
                </c:pt>
                <c:pt idx="1">
                  <c:v>89</c:v>
                </c:pt>
                <c:pt idx="2">
                  <c:v>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35312400"/>
        <c:axId val="1735305872"/>
      </c:barChart>
      <c:catAx>
        <c:axId val="1735312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5305872"/>
        <c:crosses val="autoZero"/>
        <c:auto val="1"/>
        <c:lblAlgn val="ctr"/>
        <c:lblOffset val="100"/>
        <c:noMultiLvlLbl val="0"/>
      </c:catAx>
      <c:valAx>
        <c:axId val="1735305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5312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B5497DB-7D33-40FF-A342-B7618251708D}" type="datetime1">
              <a:rPr lang="hr-HR" smtClean="0"/>
              <a:t>24.4.2021.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63FFE7F-C917-439A-8026-3D301EB5CC28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527998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8978502-4670-42BD-96F2-8CBE4CE37555}" type="datetime1">
              <a:rPr lang="hr-HR" smtClean="0"/>
              <a:t>24.4.2021.</a:t>
            </a:fld>
            <a:endParaRPr lang="hr-HR" dirty="0"/>
          </a:p>
        </p:txBody>
      </p:sp>
      <p:sp>
        <p:nvSpPr>
          <p:cNvPr id="4" name="Rezervirano mjesto za sliku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dirty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dirty="0" smtClean="0"/>
              <a:t>Kliknite da biste uredili stilove teksta matrice</a:t>
            </a:r>
          </a:p>
          <a:p>
            <a:pPr lvl="1" rtl="0"/>
            <a:r>
              <a:rPr lang="hr-HR" dirty="0" smtClean="0"/>
              <a:t>Druga razina</a:t>
            </a:r>
          </a:p>
          <a:p>
            <a:pPr lvl="2" rtl="0"/>
            <a:r>
              <a:rPr lang="hr-HR" dirty="0" smtClean="0"/>
              <a:t>Treća razina</a:t>
            </a:r>
          </a:p>
          <a:p>
            <a:pPr lvl="3" rtl="0"/>
            <a:r>
              <a:rPr lang="hr-HR" dirty="0" smtClean="0"/>
              <a:t>Četvrta razina</a:t>
            </a:r>
          </a:p>
          <a:p>
            <a:pPr lvl="4" rtl="0"/>
            <a:r>
              <a:rPr lang="hr-HR" dirty="0" smtClean="0"/>
              <a:t>Peta razina</a:t>
            </a:r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EC0B30D-C07A-425B-A90C-BA7BEB191079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231904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hr-HR" smtClean="0"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1457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66800" y="4245434"/>
            <a:ext cx="8686800" cy="1464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r>
              <a:rPr lang="en-US" smtClean="0"/>
              <a:t>Click to edit Master title style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066800" y="5731795"/>
            <a:ext cx="8686800" cy="440405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smtClean="0"/>
              <a:t>Click to edit Master subtitle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smtClean="0"/>
              <a:t>Click to edit Master title style</a:t>
            </a:r>
            <a:endParaRPr lang="hr-HR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9D28E7-C276-4E55-B70E-DFBBAD57D0D8}" type="datetime1">
              <a:rPr lang="hr-HR" smtClean="0"/>
              <a:t>24.4.2021.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296400" y="457200"/>
            <a:ext cx="1828800" cy="5719762"/>
          </a:xfrm>
        </p:spPr>
        <p:txBody>
          <a:bodyPr vert="eaVert" rtlCol="0"/>
          <a:lstStyle/>
          <a:p>
            <a:pPr rtl="0"/>
            <a:r>
              <a:rPr lang="en-US" smtClean="0"/>
              <a:t>Click to edit Master title style</a:t>
            </a:r>
            <a:endParaRPr lang="hr-HR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7955280" cy="5719762"/>
          </a:xfrm>
        </p:spPr>
        <p:txBody>
          <a:bodyPr vert="eaVert"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773F51-65FE-441D-99DA-1676199D2542}" type="datetime1">
              <a:rPr lang="hr-HR" smtClean="0"/>
              <a:t>24.4.2021.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</p:spPr>
        <p:txBody>
          <a:bodyPr rtlCol="0"/>
          <a:lstStyle/>
          <a:p>
            <a:pPr rtl="0"/>
            <a:r>
              <a:rPr lang="en-US" smtClean="0"/>
              <a:t>Click to edit Master title style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1F89BD5-CE6A-429D-A0C2-1EA8ED962266}" type="datetime1">
              <a:rPr lang="hr-HR" smtClean="0"/>
              <a:t>24.4.2021.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9848" y="4242816"/>
            <a:ext cx="8686800" cy="1463040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en-US" smtClean="0"/>
              <a:t>Click to edit Master title style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66799" y="5733288"/>
            <a:ext cx="8686800" cy="438912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smtClean="0"/>
              <a:t>Click to edit Master title style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066800" y="1904999"/>
            <a:ext cx="480060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hr-HR" dirty="0"/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6324600" y="1904999"/>
            <a:ext cx="480060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FD039E-5C20-4CDD-A635-128B8831707D}" type="datetime1">
              <a:rPr lang="hr-HR" smtClean="0"/>
              <a:t>24.4.2021.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smtClean="0"/>
              <a:t>Click to edit Master title style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66800" y="1772815"/>
            <a:ext cx="480060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1066800" y="2509937"/>
            <a:ext cx="480060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hr-HR" dirty="0"/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6324600" y="1772815"/>
            <a:ext cx="480060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/>
          </p:nvPr>
        </p:nvSpPr>
        <p:spPr>
          <a:xfrm>
            <a:off x="6324600" y="2509937"/>
            <a:ext cx="480060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hr-HR" dirty="0"/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064C1B-8A37-4CA4-8BAD-8842030F2C10}" type="datetime1">
              <a:rPr lang="hr-HR" smtClean="0"/>
              <a:t>24.4.2021.</a:t>
            </a:fld>
            <a:endParaRPr lang="hr-HR" dirty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smtClean="0"/>
              <a:t>Click to edit Master title style</a:t>
            </a:r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0AC9C4-A6EB-44E9-B7BD-A302F131B8F4}" type="datetime1">
              <a:rPr lang="hr-HR" smtClean="0"/>
              <a:t>24.4.2021.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5ED222-8F68-4DB6-A508-564A6221206F}" type="datetime1">
              <a:rPr lang="hr-HR" smtClean="0"/>
              <a:t>24.4.2021.</a:t>
            </a:fld>
            <a:endParaRPr lang="hr-HR" dirty="0"/>
          </a:p>
        </p:txBody>
      </p:sp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42760" y="3090672"/>
            <a:ext cx="4663440" cy="182880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en-US" smtClean="0"/>
              <a:t>Click to edit Master title style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685799" y="457200"/>
            <a:ext cx="5410201" cy="57150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-US" smtClean="0"/>
              <a:t>Click to edit Master text styles</a:t>
            </a:r>
          </a:p>
          <a:p>
            <a:pPr lvl="1" rtl="0"/>
            <a:r>
              <a:rPr lang="en-US" smtClean="0"/>
              <a:t>Second level</a:t>
            </a:r>
          </a:p>
          <a:p>
            <a:pPr lvl="2" rtl="0"/>
            <a:r>
              <a:rPr lang="en-US" smtClean="0"/>
              <a:t>Third level</a:t>
            </a:r>
          </a:p>
          <a:p>
            <a:pPr lvl="3" rtl="0"/>
            <a:r>
              <a:rPr lang="en-US" smtClean="0"/>
              <a:t>Fourth level</a:t>
            </a:r>
          </a:p>
          <a:p>
            <a:pPr lvl="4" rtl="0"/>
            <a:r>
              <a:rPr lang="en-US" smtClean="0"/>
              <a:t>Fifth level</a:t>
            </a:r>
            <a:endParaRPr lang="hr-HR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B50B6C-6641-4E69-9C00-915732F6123B}" type="datetime1">
              <a:rPr lang="hr-HR" smtClean="0"/>
              <a:t>24.4.2021.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42760" y="3093099"/>
            <a:ext cx="4663440" cy="182880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en-US" smtClean="0"/>
              <a:t>Click to edit Master title style</a:t>
            </a:r>
            <a:endParaRPr lang="hr-HR" dirty="0"/>
          </a:p>
        </p:txBody>
      </p:sp>
      <p:sp>
        <p:nvSpPr>
          <p:cNvPr id="3" name="Rezervirano mjesto za sliku 2" descr="Prazno rezervirano mjesto za dodavanje slike. Kliknite rezervirano mjesto i odaberite sliku koju želite dodati.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smtClean="0"/>
              <a:t>Click icon to add picture</a:t>
            </a:r>
            <a:endParaRPr lang="hr-HR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r-HR" dirty="0" smtClean="0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66800" y="1905001"/>
            <a:ext cx="100584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-HR" dirty="0" smtClean="0"/>
              <a:t>Kliknite da biste uredili stilove teksta matrice</a:t>
            </a:r>
          </a:p>
          <a:p>
            <a:pPr lvl="1" rtl="0"/>
            <a:r>
              <a:rPr lang="hr-HR" dirty="0" smtClean="0"/>
              <a:t>Druga razina</a:t>
            </a:r>
          </a:p>
          <a:p>
            <a:pPr lvl="2" rtl="0"/>
            <a:r>
              <a:rPr lang="hr-HR" dirty="0" smtClean="0"/>
              <a:t>Treća razina</a:t>
            </a:r>
          </a:p>
          <a:p>
            <a:pPr lvl="3" rtl="0"/>
            <a:r>
              <a:rPr lang="hr-HR" dirty="0" smtClean="0"/>
              <a:t>Četvrta razina</a:t>
            </a:r>
          </a:p>
          <a:p>
            <a:pPr lvl="4" rtl="0"/>
            <a:r>
              <a:rPr lang="hr-HR" dirty="0" smtClean="0"/>
              <a:t>Peta razina</a:t>
            </a:r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106680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9BC29C29-995F-4D75-B4A8-96CD9309C61F}" type="datetime1">
              <a:rPr lang="hr-HR" smtClean="0"/>
              <a:t>24.4.2021.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2422849" y="6400800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1002792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31375A4-56A4-47D6-9801-1991572033F7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n-US" sz="6000" dirty="0" smtClean="0">
                <a:latin typeface="Comic Sans MS" panose="030F0702030302020204" pitchFamily="66" charset="0"/>
              </a:rPr>
              <a:t>CVIJET</a:t>
            </a:r>
            <a:endParaRPr lang="hr-HR" sz="6000" dirty="0">
              <a:latin typeface="Comic Sans MS" panose="030F0702030302020204" pitchFamily="66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 rtlCol="0">
            <a:noAutofit/>
          </a:bodyPr>
          <a:lstStyle/>
          <a:p>
            <a:pPr rtl="0"/>
            <a:r>
              <a:rPr lang="en-US" sz="3600" dirty="0" err="1" smtClean="0">
                <a:latin typeface="Comic Sans MS" panose="030F0702030302020204" pitchFamily="66" charset="0"/>
              </a:rPr>
              <a:t>Halilović</a:t>
            </a:r>
            <a:r>
              <a:rPr lang="en-US" sz="3600" dirty="0" smtClean="0"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latin typeface="Comic Sans MS" panose="030F0702030302020204" pitchFamily="66" charset="0"/>
              </a:rPr>
              <a:t>Mersiha</a:t>
            </a:r>
            <a:endParaRPr lang="hr-HR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11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1066800" y="248194"/>
            <a:ext cx="10058400" cy="20932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9048" y="529049"/>
            <a:ext cx="6714311" cy="5656216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1272" y="363587"/>
            <a:ext cx="6714312" cy="5987143"/>
          </a:xfrm>
        </p:spPr>
      </p:pic>
    </p:spTree>
    <p:extLst>
      <p:ext uri="{BB962C8B-B14F-4D97-AF65-F5344CB8AC3E}">
        <p14:creationId xmlns:p14="http://schemas.microsoft.com/office/powerpoint/2010/main" val="404792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2517" y="522515"/>
            <a:ext cx="6858001" cy="581297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6072" y="6534"/>
            <a:ext cx="6858001" cy="6844938"/>
          </a:xfrm>
        </p:spPr>
      </p:pic>
    </p:spTree>
    <p:extLst>
      <p:ext uri="{BB962C8B-B14F-4D97-AF65-F5344CB8AC3E}">
        <p14:creationId xmlns:p14="http://schemas.microsoft.com/office/powerpoint/2010/main" val="54117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365760"/>
            <a:ext cx="10058400" cy="2011998"/>
          </a:xfrm>
        </p:spPr>
        <p:txBody>
          <a:bodyPr>
            <a:normAutofit fontScale="9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Comic Sans MS" panose="030F0702030302020204" pitchFamily="66" charset="0"/>
              </a:rPr>
              <a:t>Cvijetna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drška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pričvršćuju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cvijet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za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stablo</a:t>
            </a:r>
            <a:r>
              <a:rPr lang="en-US" dirty="0" smtClean="0">
                <a:latin typeface="Comic Sans MS" panose="030F0702030302020204" pitchFamily="66" charset="0"/>
              </a:rPr>
              <a:t/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 err="1" smtClean="0">
                <a:latin typeface="Comic Sans MS" panose="030F0702030302020204" pitchFamily="66" charset="0"/>
              </a:rPr>
              <a:t>Cvijetna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loža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drži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na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okupu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sve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dijelove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cvijeta</a:t>
            </a:r>
            <a:r>
              <a:rPr lang="en-US" dirty="0" smtClean="0">
                <a:latin typeface="Comic Sans MS" panose="030F0702030302020204" pitchFamily="66" charset="0"/>
              </a:rPr>
              <a:t/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 err="1" smtClean="0">
                <a:latin typeface="Comic Sans MS" panose="030F0702030302020204" pitchFamily="66" charset="0"/>
              </a:rPr>
              <a:t>Cvijetni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omotač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čine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krunični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i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čašični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listići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6800" y="1905000"/>
            <a:ext cx="4800600" cy="4271963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88918" y="1905000"/>
            <a:ext cx="4536282" cy="427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3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760" y="1285875"/>
            <a:ext cx="4663440" cy="3633598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pc="-5" dirty="0" err="1">
                <a:solidFill>
                  <a:srgbClr val="345D00"/>
                </a:solidFill>
                <a:latin typeface="Comic Sans MS" panose="030F0702030302020204" pitchFamily="66" charset="0"/>
              </a:rPr>
              <a:t>Čašični</a:t>
            </a:r>
            <a:r>
              <a:rPr lang="en-US" spc="-5" dirty="0">
                <a:solidFill>
                  <a:srgbClr val="345D00"/>
                </a:solidFill>
                <a:latin typeface="Comic Sans MS" panose="030F0702030302020204" pitchFamily="66" charset="0"/>
              </a:rPr>
              <a:t> </a:t>
            </a:r>
            <a:r>
              <a:rPr lang="en-US" spc="-5" dirty="0" err="1">
                <a:solidFill>
                  <a:srgbClr val="345D00"/>
                </a:solidFill>
                <a:latin typeface="Comic Sans MS" panose="030F0702030302020204" pitchFamily="66" charset="0"/>
              </a:rPr>
              <a:t>listići</a:t>
            </a:r>
            <a:r>
              <a:rPr lang="en-US" spc="-5" dirty="0">
                <a:solidFill>
                  <a:srgbClr val="345D00"/>
                </a:solidFill>
                <a:latin typeface="Comic Sans MS" panose="030F0702030302020204" pitchFamily="66" charset="0"/>
              </a:rPr>
              <a:t> </a:t>
            </a:r>
            <a:r>
              <a:rPr lang="en-US" spc="-5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su</a:t>
            </a:r>
            <a:r>
              <a:rPr lang="en-US" spc="-5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pc="-10" dirty="0" err="1">
                <a:solidFill>
                  <a:srgbClr val="00AD00"/>
                </a:solidFill>
                <a:latin typeface="Comic Sans MS" panose="030F0702030302020204" pitchFamily="66" charset="0"/>
              </a:rPr>
              <a:t>zelene</a:t>
            </a:r>
            <a:r>
              <a:rPr lang="en-US" spc="-10" dirty="0">
                <a:solidFill>
                  <a:srgbClr val="00AD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boje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pc="-885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pc="-885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/>
            </a:r>
            <a:br>
              <a:rPr lang="en-US" spc="-885" dirty="0" smtClean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en-US" spc="-1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Štite</a:t>
            </a:r>
            <a:r>
              <a:rPr lang="en-US" spc="-25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pc="-5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cvijet</a:t>
            </a:r>
            <a:r>
              <a:rPr lang="en-US" spc="-1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pc="-5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dok</a:t>
            </a:r>
            <a:r>
              <a:rPr lang="en-US" spc="-15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je</a:t>
            </a:r>
            <a:r>
              <a:rPr lang="en-US" spc="-15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u</a:t>
            </a:r>
            <a:r>
              <a:rPr lang="en-US" spc="-1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pc="-5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pupoljku</a:t>
            </a:r>
            <a:r>
              <a:rPr lang="en-US" spc="-5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/>
            </a:r>
            <a:br>
              <a:rPr lang="en-US" spc="-5" dirty="0" smtClean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en-US" spc="-5" dirty="0">
                <a:solidFill>
                  <a:srgbClr val="000000"/>
                </a:solidFill>
                <a:latin typeface="Comic Sans MS" panose="030F0702030302020204" pitchFamily="66" charset="0"/>
              </a:rPr>
              <a:t/>
            </a:r>
            <a:br>
              <a:rPr lang="en-US" spc="-5" dirty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285874"/>
            <a:ext cx="5410200" cy="488632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8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30" y="0"/>
            <a:ext cx="12242072" cy="1646238"/>
          </a:xfrm>
        </p:spPr>
        <p:txBody>
          <a:bodyPr>
            <a:normAutofit/>
          </a:bodyPr>
          <a:lstStyle/>
          <a:p>
            <a:pPr marL="250190" marR="5080" indent="-237490">
              <a:lnSpc>
                <a:spcPts val="3829"/>
              </a:lnSpc>
              <a:spcBef>
                <a:spcPts val="235"/>
              </a:spcBef>
            </a:pPr>
            <a:r>
              <a:rPr lang="en-US" b="1" dirty="0" err="1">
                <a:solidFill>
                  <a:srgbClr val="DB2200"/>
                </a:solidFill>
                <a:latin typeface="Comic Sans MS" panose="030F0702030302020204" pitchFamily="66" charset="0"/>
                <a:cs typeface="Times New Roman"/>
              </a:rPr>
              <a:t>Krunični</a:t>
            </a:r>
            <a:r>
              <a:rPr lang="en-US" b="1" spc="-20" dirty="0">
                <a:solidFill>
                  <a:srgbClr val="DB2200"/>
                </a:solidFill>
                <a:latin typeface="Comic Sans MS" panose="030F0702030302020204" pitchFamily="66" charset="0"/>
                <a:cs typeface="Times New Roman"/>
              </a:rPr>
              <a:t> </a:t>
            </a:r>
            <a:r>
              <a:rPr lang="en-US" b="1" spc="-5" dirty="0" err="1">
                <a:solidFill>
                  <a:srgbClr val="DB2200"/>
                </a:solidFill>
                <a:latin typeface="Comic Sans MS" panose="030F0702030302020204" pitchFamily="66" charset="0"/>
                <a:cs typeface="Times New Roman"/>
              </a:rPr>
              <a:t>listići</a:t>
            </a:r>
            <a:r>
              <a:rPr lang="en-US" b="1" spc="40" dirty="0">
                <a:solidFill>
                  <a:srgbClr val="DB2200"/>
                </a:solidFill>
                <a:latin typeface="Comic Sans MS" panose="030F0702030302020204" pitchFamily="66" charset="0"/>
                <a:cs typeface="Times New Roman"/>
              </a:rPr>
              <a:t> </a:t>
            </a:r>
            <a:r>
              <a:rPr lang="en-US" b="1" dirty="0">
                <a:latin typeface="Comic Sans MS" panose="030F0702030302020204" pitchFamily="66" charset="0"/>
                <a:cs typeface="Times New Roman"/>
              </a:rPr>
              <a:t>(</a:t>
            </a:r>
            <a:r>
              <a:rPr lang="en-US" b="1" dirty="0" err="1">
                <a:solidFill>
                  <a:srgbClr val="DB2200"/>
                </a:solidFill>
                <a:latin typeface="Comic Sans MS" panose="030F0702030302020204" pitchFamily="66" charset="0"/>
                <a:cs typeface="Times New Roman"/>
              </a:rPr>
              <a:t>latice</a:t>
            </a:r>
            <a:r>
              <a:rPr lang="en-US" b="1" dirty="0">
                <a:latin typeface="Comic Sans MS" panose="030F0702030302020204" pitchFamily="66" charset="0"/>
                <a:cs typeface="Times New Roman"/>
              </a:rPr>
              <a:t>)</a:t>
            </a:r>
            <a:r>
              <a:rPr lang="en-US" b="1" spc="-5" dirty="0">
                <a:latin typeface="Comic Sans MS" panose="030F0702030302020204" pitchFamily="66" charset="0"/>
                <a:cs typeface="Times New Roman"/>
              </a:rPr>
              <a:t> </a:t>
            </a:r>
            <a:r>
              <a:rPr lang="en-US" b="1" dirty="0" err="1">
                <a:latin typeface="Comic Sans MS" panose="030F0702030302020204" pitchFamily="66" charset="0"/>
                <a:cs typeface="Times New Roman"/>
              </a:rPr>
              <a:t>su</a:t>
            </a:r>
            <a:r>
              <a:rPr lang="en-US" b="1" spc="10" dirty="0">
                <a:latin typeface="Comic Sans MS" panose="030F0702030302020204" pitchFamily="66" charset="0"/>
                <a:cs typeface="Times New Roman"/>
              </a:rPr>
              <a:t> </a:t>
            </a:r>
            <a:r>
              <a:rPr lang="en-US" b="1" dirty="0" err="1">
                <a:solidFill>
                  <a:srgbClr val="C4000A"/>
                </a:solidFill>
                <a:latin typeface="Comic Sans MS" panose="030F0702030302020204" pitchFamily="66" charset="0"/>
                <a:cs typeface="Times New Roman"/>
              </a:rPr>
              <a:t>obojeni</a:t>
            </a:r>
            <a:r>
              <a:rPr lang="en-US" b="1" dirty="0">
                <a:latin typeface="Comic Sans MS" panose="030F0702030302020204" pitchFamily="66" charset="0"/>
                <a:cs typeface="Times New Roman"/>
              </a:rPr>
              <a:t>, </a:t>
            </a:r>
            <a:r>
              <a:rPr lang="en-US" b="1" dirty="0" err="1">
                <a:latin typeface="Comic Sans MS" panose="030F0702030302020204" pitchFamily="66" charset="0"/>
                <a:cs typeface="Times New Roman"/>
              </a:rPr>
              <a:t>prijatnog</a:t>
            </a:r>
            <a:r>
              <a:rPr lang="en-US" b="1" dirty="0">
                <a:latin typeface="Comic Sans MS" panose="030F0702030302020204" pitchFamily="66" charset="0"/>
                <a:cs typeface="Times New Roman"/>
              </a:rPr>
              <a:t> </a:t>
            </a:r>
            <a:r>
              <a:rPr lang="en-US" b="1" spc="-785" dirty="0">
                <a:latin typeface="Comic Sans MS" panose="030F0702030302020204" pitchFamily="66" charset="0"/>
                <a:cs typeface="Times New Roman"/>
              </a:rPr>
              <a:t> </a:t>
            </a:r>
            <a:r>
              <a:rPr lang="en-US" b="1" dirty="0" err="1">
                <a:latin typeface="Comic Sans MS" panose="030F0702030302020204" pitchFamily="66" charset="0"/>
                <a:cs typeface="Times New Roman"/>
              </a:rPr>
              <a:t>mirisa</a:t>
            </a:r>
            <a:r>
              <a:rPr lang="en-US" dirty="0">
                <a:latin typeface="Comic Sans MS" panose="030F0702030302020204" pitchFamily="66" charset="0"/>
                <a:cs typeface="Times New Roman"/>
              </a:rPr>
              <a:t/>
            </a:r>
            <a:br>
              <a:rPr lang="en-US" dirty="0">
                <a:latin typeface="Comic Sans MS" panose="030F0702030302020204" pitchFamily="66" charset="0"/>
                <a:cs typeface="Times New Roman"/>
              </a:rPr>
            </a:br>
            <a:r>
              <a:rPr lang="en-US" b="1" spc="-5" dirty="0" err="1">
                <a:latin typeface="Comic Sans MS" panose="030F0702030302020204" pitchFamily="66" charset="0"/>
                <a:cs typeface="Times New Roman"/>
              </a:rPr>
              <a:t>Privlače</a:t>
            </a:r>
            <a:r>
              <a:rPr lang="en-US" b="1" spc="-5" dirty="0">
                <a:latin typeface="Comic Sans MS" panose="030F0702030302020204" pitchFamily="66" charset="0"/>
                <a:cs typeface="Times New Roman"/>
              </a:rPr>
              <a:t> </a:t>
            </a:r>
            <a:r>
              <a:rPr lang="en-US" b="1" spc="-5" dirty="0" err="1">
                <a:latin typeface="Comic Sans MS" panose="030F0702030302020204" pitchFamily="66" charset="0"/>
                <a:cs typeface="Times New Roman"/>
              </a:rPr>
              <a:t>insekte</a:t>
            </a:r>
            <a:r>
              <a:rPr lang="en-US" b="1" dirty="0">
                <a:latin typeface="Comic Sans MS" panose="030F0702030302020204" pitchFamily="66" charset="0"/>
                <a:cs typeface="Times New Roman"/>
              </a:rPr>
              <a:t> </a:t>
            </a:r>
            <a:r>
              <a:rPr lang="en-US" b="1" spc="-5" dirty="0" err="1">
                <a:latin typeface="Comic Sans MS" panose="030F0702030302020204" pitchFamily="66" charset="0"/>
                <a:cs typeface="Times New Roman"/>
              </a:rPr>
              <a:t>koji</a:t>
            </a:r>
            <a:r>
              <a:rPr lang="en-US" b="1" spc="-15" dirty="0">
                <a:latin typeface="Comic Sans MS" panose="030F0702030302020204" pitchFamily="66" charset="0"/>
                <a:cs typeface="Times New Roman"/>
              </a:rPr>
              <a:t> </a:t>
            </a:r>
            <a:r>
              <a:rPr lang="en-US" b="1" spc="-5" dirty="0" err="1">
                <a:latin typeface="Comic Sans MS" panose="030F0702030302020204" pitchFamily="66" charset="0"/>
                <a:cs typeface="Times New Roman"/>
              </a:rPr>
              <a:t>ih</a:t>
            </a:r>
            <a:r>
              <a:rPr lang="en-US" b="1" spc="-5" dirty="0">
                <a:latin typeface="Comic Sans MS" panose="030F0702030302020204" pitchFamily="66" charset="0"/>
                <a:cs typeface="Times New Roman"/>
              </a:rPr>
              <a:t> </a:t>
            </a:r>
            <a:r>
              <a:rPr lang="en-US" b="1" dirty="0" err="1">
                <a:latin typeface="Comic Sans MS" panose="030F0702030302020204" pitchFamily="66" charset="0"/>
                <a:cs typeface="Times New Roman"/>
              </a:rPr>
              <a:t>oprašuju</a:t>
            </a:r>
            <a:endParaRPr lang="en-US" dirty="0">
              <a:latin typeface="Comic Sans MS" panose="030F0702030302020204" pitchFamily="66" charset="0"/>
              <a:cs typeface="Times New Roman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9817" y="1646238"/>
            <a:ext cx="5697583" cy="502888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82788" y="1646238"/>
            <a:ext cx="6209211" cy="502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6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8828" y="3090671"/>
            <a:ext cx="4793171" cy="3580051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Kod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cvijeta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lale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čašični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krunični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listići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se ne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razlikuju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po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boji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veličini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r>
              <a:rPr lang="en-US" dirty="0">
                <a:latin typeface="Comic Sans MS" panose="030F0702030302020204" pitchFamily="66" charset="0"/>
              </a:rPr>
              <a:t/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 smtClean="0">
                <a:latin typeface="Comic Sans MS" panose="030F0702030302020204" pitchFamily="66" charset="0"/>
              </a:rPr>
              <a:t/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Kod</a:t>
            </a:r>
            <a:r>
              <a:rPr lang="en-US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kukurijeka</a:t>
            </a:r>
            <a:r>
              <a:rPr lang="en-US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krunični</a:t>
            </a:r>
            <a:r>
              <a:rPr lang="en-US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listići</a:t>
            </a:r>
            <a:r>
              <a:rPr lang="en-US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su</a:t>
            </a:r>
            <a:r>
              <a:rPr lang="en-US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preobraženi</a:t>
            </a:r>
            <a:r>
              <a:rPr lang="en-US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u </a:t>
            </a:r>
            <a:r>
              <a:rPr lang="en-US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nektarije</a:t>
            </a:r>
            <a:r>
              <a:rPr lang="en-US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a </a:t>
            </a:r>
            <a:r>
              <a:rPr lang="en-US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časični</a:t>
            </a:r>
            <a:r>
              <a:rPr lang="en-US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izgledaju</a:t>
            </a:r>
            <a:r>
              <a:rPr lang="en-US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kao</a:t>
            </a:r>
            <a:r>
              <a:rPr lang="en-US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krunični</a:t>
            </a:r>
            <a:r>
              <a:rPr lang="en-US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  <a:r>
              <a:rPr lang="en-US" dirty="0" smtClean="0">
                <a:latin typeface="Comic Sans MS" panose="030F0702030302020204" pitchFamily="66" charset="0"/>
              </a:rPr>
              <a:t/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 smtClean="0">
                <a:latin typeface="Comic Sans MS" panose="030F0702030302020204" pitchFamily="66" charset="0"/>
              </a:rPr>
              <a:t/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/>
            </a:r>
            <a:br>
              <a:rPr lang="en-US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en-US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Cvijet</a:t>
            </a:r>
            <a:r>
              <a:rPr lang="en-US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vrbe</a:t>
            </a:r>
            <a:r>
              <a:rPr lang="en-US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nema</a:t>
            </a:r>
            <a:r>
              <a:rPr lang="en-US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ni</a:t>
            </a:r>
            <a:r>
              <a:rPr lang="en-US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krunične</a:t>
            </a:r>
            <a:r>
              <a:rPr lang="en-US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ni</a:t>
            </a:r>
            <a:r>
              <a:rPr lang="en-US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čašične</a:t>
            </a:r>
            <a:r>
              <a:rPr lang="en-US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listiće</a:t>
            </a:r>
            <a:r>
              <a:rPr lang="en-US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.</a:t>
            </a:r>
            <a:endParaRPr 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0034" y="0"/>
            <a:ext cx="3858794" cy="337448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8080" y="6727369"/>
            <a:ext cx="4833256" cy="483327"/>
          </a:xfrm>
        </p:spPr>
        <p:txBody>
          <a:bodyPr/>
          <a:lstStyle/>
          <a:p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3129"/>
            <a:ext cx="3657600" cy="37493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9" y="3296236"/>
            <a:ext cx="7370989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1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spc="-5" dirty="0" smtClean="0">
                <a:solidFill>
                  <a:srgbClr val="0066CC"/>
                </a:solidFill>
                <a:latin typeface="Comic Sans MS" panose="030F0702030302020204" pitchFamily="66" charset="0"/>
                <a:cs typeface="Times New Roman"/>
              </a:rPr>
              <a:t> </a:t>
            </a:r>
            <a:r>
              <a:rPr lang="en-US" b="1" spc="-5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/>
              </a:rPr>
              <a:t>PRAŠNICI</a:t>
            </a:r>
            <a:br>
              <a:rPr lang="en-US" b="1" spc="-5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/>
              </a:rPr>
            </a:br>
            <a:r>
              <a:rPr lang="en-US" b="1" spc="-5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/>
              </a:rPr>
              <a:t>Muški</a:t>
            </a:r>
            <a:r>
              <a:rPr lang="en-US" b="1" spc="-15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/>
              </a:rPr>
              <a:t>reproduktivni</a:t>
            </a:r>
            <a:r>
              <a:rPr lang="en-US" b="1" spc="-30" dirty="0">
                <a:solidFill>
                  <a:schemeClr val="tx1"/>
                </a:solidFill>
                <a:latin typeface="Comic Sans MS" panose="030F0702030302020204" pitchFamily="66" charset="0"/>
                <a:cs typeface="Times New Roman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/>
              </a:rPr>
              <a:t>dijelovi</a:t>
            </a:r>
            <a:r>
              <a:rPr lang="en-US" b="1" spc="-20" dirty="0">
                <a:solidFill>
                  <a:schemeClr val="tx1"/>
                </a:solidFill>
                <a:latin typeface="Comic Sans MS" panose="030F0702030302020204" pitchFamily="66" charset="0"/>
                <a:cs typeface="Times New Roman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Times New Roman"/>
              </a:rPr>
              <a:t>cvijeta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905000"/>
            <a:ext cx="5394960" cy="427196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3200" b="1" spc="-5" dirty="0" err="1">
                <a:solidFill>
                  <a:srgbClr val="B70046"/>
                </a:solidFill>
                <a:latin typeface="Comic Sans MS" panose="030F0702030302020204" pitchFamily="66" charset="0"/>
                <a:cs typeface="Arial"/>
              </a:rPr>
              <a:t>Prašničke</a:t>
            </a:r>
            <a:r>
              <a:rPr lang="en-US" sz="3200" b="1" spc="-85" dirty="0">
                <a:solidFill>
                  <a:srgbClr val="B70046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3200" b="1" spc="-5" dirty="0" err="1">
                <a:solidFill>
                  <a:srgbClr val="B70046"/>
                </a:solidFill>
                <a:latin typeface="Comic Sans MS" panose="030F0702030302020204" pitchFamily="66" charset="0"/>
                <a:cs typeface="Arial"/>
              </a:rPr>
              <a:t>kesice</a:t>
            </a:r>
            <a:r>
              <a:rPr lang="en-US" sz="3200" b="1" spc="-5" dirty="0">
                <a:solidFill>
                  <a:srgbClr val="B70046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3200" b="1" spc="-765" dirty="0">
                <a:solidFill>
                  <a:srgbClr val="B70046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3200" b="1" spc="-5" dirty="0">
                <a:solidFill>
                  <a:srgbClr val="B70046"/>
                </a:solidFill>
                <a:latin typeface="Comic Sans MS" panose="030F0702030302020204" pitchFamily="66" charset="0"/>
                <a:cs typeface="Arial"/>
              </a:rPr>
              <a:t>(</a:t>
            </a:r>
            <a:r>
              <a:rPr lang="en-US" sz="3200" b="1" spc="-5" dirty="0" err="1">
                <a:solidFill>
                  <a:srgbClr val="B70046"/>
                </a:solidFill>
                <a:latin typeface="Comic Sans MS" panose="030F0702030302020204" pitchFamily="66" charset="0"/>
                <a:cs typeface="Arial"/>
              </a:rPr>
              <a:t>prašnice</a:t>
            </a:r>
            <a:r>
              <a:rPr lang="en-US" sz="3200" b="1" spc="-5" dirty="0">
                <a:solidFill>
                  <a:srgbClr val="B70046"/>
                </a:solidFill>
                <a:latin typeface="Comic Sans MS" panose="030F0702030302020204" pitchFamily="66" charset="0"/>
                <a:cs typeface="Arial"/>
              </a:rPr>
              <a:t>)</a:t>
            </a:r>
            <a:r>
              <a:rPr lang="en-US" sz="3200" b="1" dirty="0">
                <a:solidFill>
                  <a:srgbClr val="B70046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3200" b="1" dirty="0">
                <a:latin typeface="Comic Sans MS" panose="030F0702030302020204" pitchFamily="66" charset="0"/>
                <a:cs typeface="Arial"/>
              </a:rPr>
              <a:t>u </a:t>
            </a:r>
            <a:r>
              <a:rPr lang="en-US" sz="3200" b="1" spc="5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US" sz="3200" b="1" spc="-5" dirty="0" err="1">
                <a:latin typeface="Comic Sans MS" panose="030F0702030302020204" pitchFamily="66" charset="0"/>
                <a:cs typeface="Arial"/>
              </a:rPr>
              <a:t>kojima</a:t>
            </a:r>
            <a:r>
              <a:rPr lang="en-US" sz="3200" b="1" spc="-5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US" sz="3200" b="1" dirty="0">
                <a:latin typeface="Comic Sans MS" panose="030F0702030302020204" pitchFamily="66" charset="0"/>
                <a:cs typeface="Arial"/>
              </a:rPr>
              <a:t>je </a:t>
            </a:r>
            <a:r>
              <a:rPr lang="en-US" sz="3200" b="1" spc="-10" dirty="0">
                <a:solidFill>
                  <a:srgbClr val="C4000A"/>
                </a:solidFill>
                <a:latin typeface="Comic Sans MS" panose="030F0702030302020204" pitchFamily="66" charset="0"/>
                <a:cs typeface="Arial"/>
              </a:rPr>
              <a:t>POLEN </a:t>
            </a:r>
            <a:r>
              <a:rPr lang="en-US" sz="3200" b="1" spc="-765" dirty="0">
                <a:solidFill>
                  <a:srgbClr val="C4000A"/>
                </a:solidFill>
                <a:latin typeface="Comic Sans MS" panose="030F0702030302020204" pitchFamily="66" charset="0"/>
                <a:cs typeface="Arial"/>
              </a:rPr>
              <a:t> </a:t>
            </a:r>
            <a:endParaRPr lang="en-US" sz="3200" b="1" spc="-765" dirty="0" smtClean="0">
              <a:solidFill>
                <a:srgbClr val="C4000A"/>
              </a:solidFill>
              <a:latin typeface="Comic Sans MS" panose="030F0702030302020204" pitchFamily="66" charset="0"/>
              <a:cs typeface="Arial"/>
            </a:endParaRPr>
          </a:p>
          <a:p>
            <a:r>
              <a:rPr lang="en-US" sz="3200" b="1" spc="-10" dirty="0" err="1" smtClean="0">
                <a:latin typeface="Comic Sans MS" panose="030F0702030302020204" pitchFamily="66" charset="0"/>
                <a:cs typeface="Arial"/>
              </a:rPr>
              <a:t>Polenova</a:t>
            </a:r>
            <a:r>
              <a:rPr lang="en-US" sz="3200" b="1" spc="-10" dirty="0" smtClean="0">
                <a:latin typeface="Comic Sans MS" panose="030F0702030302020204" pitchFamily="66" charset="0"/>
                <a:cs typeface="Arial"/>
              </a:rPr>
              <a:t> </a:t>
            </a:r>
            <a:r>
              <a:rPr lang="en-US" sz="3200" b="1" spc="-5" dirty="0" err="1">
                <a:latin typeface="Comic Sans MS" panose="030F0702030302020204" pitchFamily="66" charset="0"/>
                <a:cs typeface="Arial"/>
              </a:rPr>
              <a:t>zrna</a:t>
            </a:r>
            <a:r>
              <a:rPr lang="en-US" sz="3200" b="1" spc="-5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US" sz="3200" b="1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US" sz="3200" b="1" spc="-5" dirty="0" err="1">
                <a:latin typeface="Comic Sans MS" panose="030F0702030302020204" pitchFamily="66" charset="0"/>
                <a:cs typeface="Arial"/>
              </a:rPr>
              <a:t>sadrže</a:t>
            </a:r>
            <a:r>
              <a:rPr lang="en-US" sz="3200" b="1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US" sz="3200" b="1" spc="-10" dirty="0" err="1">
                <a:solidFill>
                  <a:srgbClr val="B70046"/>
                </a:solidFill>
                <a:latin typeface="Comic Sans MS" panose="030F0702030302020204" pitchFamily="66" charset="0"/>
                <a:cs typeface="Arial"/>
              </a:rPr>
              <a:t>muške</a:t>
            </a:r>
            <a:r>
              <a:rPr lang="en-US" sz="3200" b="1" spc="-10" dirty="0">
                <a:solidFill>
                  <a:srgbClr val="B70046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3200" b="1" spc="-5" dirty="0">
                <a:solidFill>
                  <a:srgbClr val="B70046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3200" b="1" spc="-5" dirty="0" err="1">
                <a:solidFill>
                  <a:srgbClr val="B70046"/>
                </a:solidFill>
                <a:latin typeface="Comic Sans MS" panose="030F0702030302020204" pitchFamily="66" charset="0"/>
                <a:cs typeface="Arial"/>
              </a:rPr>
              <a:t>polne</a:t>
            </a:r>
            <a:r>
              <a:rPr lang="en-US" sz="3200" b="1" spc="-20" dirty="0">
                <a:solidFill>
                  <a:srgbClr val="B70046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3200" b="1" spc="-5" dirty="0" err="1" smtClean="0">
                <a:solidFill>
                  <a:srgbClr val="B70046"/>
                </a:solidFill>
                <a:latin typeface="Comic Sans MS" panose="030F0702030302020204" pitchFamily="66" charset="0"/>
                <a:cs typeface="Arial"/>
              </a:rPr>
              <a:t>ćelije</a:t>
            </a:r>
            <a:endParaRPr lang="en-US" sz="3200" b="1" spc="-5" dirty="0" smtClean="0">
              <a:solidFill>
                <a:srgbClr val="B70046"/>
              </a:solidFill>
              <a:latin typeface="Comic Sans MS" panose="030F0702030302020204" pitchFamily="66" charset="0"/>
              <a:cs typeface="Arial"/>
            </a:endParaRPr>
          </a:p>
          <a:p>
            <a:endParaRPr lang="en-US" sz="3200" dirty="0">
              <a:latin typeface="Comic Sans MS" panose="030F0702030302020204" pitchFamily="66" charset="0"/>
              <a:cs typeface="Arial"/>
            </a:endParaRPr>
          </a:p>
          <a:p>
            <a:r>
              <a:rPr lang="en-US" sz="3200" b="1" spc="-5" dirty="0" err="1">
                <a:latin typeface="Comic Sans MS" panose="030F0702030302020204" pitchFamily="66" charset="0"/>
                <a:cs typeface="Arial"/>
              </a:rPr>
              <a:t>Prašnički</a:t>
            </a:r>
            <a:r>
              <a:rPr lang="en-US" sz="3200" b="1" spc="-40" dirty="0">
                <a:latin typeface="Comic Sans MS" panose="030F0702030302020204" pitchFamily="66" charset="0"/>
                <a:cs typeface="Arial"/>
              </a:rPr>
              <a:t> </a:t>
            </a:r>
            <a:r>
              <a:rPr lang="en-US" sz="3200" b="1" spc="-10" dirty="0" err="1">
                <a:latin typeface="Comic Sans MS" panose="030F0702030302020204" pitchFamily="66" charset="0"/>
                <a:cs typeface="Arial"/>
              </a:rPr>
              <a:t>konac</a:t>
            </a:r>
            <a:endParaRPr lang="en-US" sz="3200" dirty="0">
              <a:latin typeface="Comic Sans MS" panose="030F0702030302020204" pitchFamily="66" charset="0"/>
              <a:cs typeface="Arial"/>
            </a:endParaRPr>
          </a:p>
          <a:p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028801" y="2155371"/>
            <a:ext cx="2463439" cy="730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670663" y="4543535"/>
            <a:ext cx="2821577" cy="694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32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744265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 smtClean="0">
                <a:latin typeface="Comic Sans MS" panose="030F0702030302020204" pitchFamily="66" charset="0"/>
              </a:rPr>
              <a:t>Tučak-ženski</a:t>
            </a:r>
            <a:r>
              <a:rPr lang="en-US" sz="4000" dirty="0" smtClean="0">
                <a:latin typeface="Comic Sans MS" panose="030F0702030302020204" pitchFamily="66" charset="0"/>
              </a:rPr>
              <a:t> </a:t>
            </a:r>
            <a:r>
              <a:rPr lang="en-US" sz="4000" dirty="0" err="1" smtClean="0">
                <a:latin typeface="Comic Sans MS" panose="030F0702030302020204" pitchFamily="66" charset="0"/>
              </a:rPr>
              <a:t>reproduktivni</a:t>
            </a:r>
            <a:r>
              <a:rPr lang="en-US" sz="4000" dirty="0" smtClean="0">
                <a:latin typeface="Comic Sans MS" panose="030F0702030302020204" pitchFamily="66" charset="0"/>
              </a:rPr>
              <a:t> </a:t>
            </a:r>
            <a:r>
              <a:rPr lang="en-US" sz="4000" dirty="0" err="1" smtClean="0">
                <a:latin typeface="Comic Sans MS" panose="030F0702030302020204" pitchFamily="66" charset="0"/>
              </a:rPr>
              <a:t>sistem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036525" y="1782907"/>
            <a:ext cx="2133367" cy="427196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1832" y="1904999"/>
            <a:ext cx="3200167" cy="4271963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latin typeface="Comic Sans MS" panose="030F0702030302020204" pitchFamily="66" charset="0"/>
              </a:rPr>
              <a:t>Žig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tučka</a:t>
            </a:r>
            <a:endParaRPr lang="en-US" dirty="0" smtClean="0">
              <a:latin typeface="Comic Sans MS" panose="030F0702030302020204" pitchFamily="66" charset="0"/>
            </a:endParaRPr>
          </a:p>
          <a:p>
            <a:r>
              <a:rPr lang="en-US" dirty="0" err="1" smtClean="0">
                <a:latin typeface="Comic Sans MS" panose="030F0702030302020204" pitchFamily="66" charset="0"/>
              </a:rPr>
              <a:t>Stubić</a:t>
            </a:r>
            <a:endParaRPr lang="en-US" dirty="0" smtClean="0">
              <a:latin typeface="Comic Sans MS" panose="030F0702030302020204" pitchFamily="66" charset="0"/>
            </a:endParaRPr>
          </a:p>
          <a:p>
            <a:endParaRPr lang="en-US" dirty="0">
              <a:latin typeface="Comic Sans MS" panose="030F0702030302020204" pitchFamily="66" charset="0"/>
            </a:endParaRPr>
          </a:p>
          <a:p>
            <a:endParaRPr lang="en-US" dirty="0" smtClean="0">
              <a:latin typeface="Comic Sans MS" panose="030F0702030302020204" pitchFamily="66" charset="0"/>
            </a:endParaRPr>
          </a:p>
          <a:p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 err="1" smtClean="0">
                <a:latin typeface="Comic Sans MS" panose="030F0702030302020204" pitchFamily="66" charset="0"/>
              </a:rPr>
              <a:t>Plodnik</a:t>
            </a:r>
            <a:r>
              <a:rPr lang="en-US" dirty="0" smtClean="0">
                <a:latin typeface="Comic Sans MS" panose="030F0702030302020204" pitchFamily="66" charset="0"/>
              </a:rPr>
              <a:t> u </a:t>
            </a:r>
            <a:r>
              <a:rPr lang="en-US" dirty="0" err="1" smtClean="0">
                <a:latin typeface="Comic Sans MS" panose="030F0702030302020204" pitchFamily="66" charset="0"/>
              </a:rPr>
              <a:t>kojima</a:t>
            </a:r>
            <a:r>
              <a:rPr lang="en-US" dirty="0" smtClean="0">
                <a:latin typeface="Comic Sans MS" panose="030F0702030302020204" pitchFamily="66" charset="0"/>
              </a:rPr>
              <a:t> se </a:t>
            </a:r>
            <a:r>
              <a:rPr lang="en-US" dirty="0" err="1" smtClean="0">
                <a:latin typeface="Comic Sans MS" panose="030F0702030302020204" pitchFamily="66" charset="0"/>
              </a:rPr>
              <a:t>razvija</a:t>
            </a:r>
            <a:r>
              <a:rPr lang="en-US" dirty="0" smtClean="0">
                <a:latin typeface="Comic Sans MS" panose="030F0702030302020204" pitchFamily="66" charset="0"/>
              </a:rPr>
              <a:t> 1 </a:t>
            </a:r>
            <a:r>
              <a:rPr lang="en-US" dirty="0" err="1" smtClean="0">
                <a:latin typeface="Comic Sans MS" panose="030F0702030302020204" pitchFamily="66" charset="0"/>
              </a:rPr>
              <a:t>ili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više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sjemenih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zametaka</a:t>
            </a:r>
            <a:r>
              <a:rPr lang="en-US" dirty="0" smtClean="0">
                <a:latin typeface="Comic Sans MS" panose="030F0702030302020204" pitchFamily="66" charset="0"/>
              </a:rPr>
              <a:t> u </a:t>
            </a:r>
            <a:r>
              <a:rPr lang="en-US" dirty="0" err="1" smtClean="0">
                <a:latin typeface="Comic Sans MS" panose="030F0702030302020204" pitchFamily="66" charset="0"/>
              </a:rPr>
              <a:t>kojima</a:t>
            </a:r>
            <a:r>
              <a:rPr lang="en-US" dirty="0" smtClean="0">
                <a:latin typeface="Comic Sans MS" panose="030F0702030302020204" pitchFamily="66" charset="0"/>
              </a:rPr>
              <a:t> se </a:t>
            </a:r>
            <a:r>
              <a:rPr lang="en-US" dirty="0" err="1" smtClean="0">
                <a:latin typeface="Comic Sans MS" panose="030F0702030302020204" pitchFamily="66" charset="0"/>
              </a:rPr>
              <a:t>razvija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jajna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ćelija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1201784"/>
            <a:ext cx="6557554" cy="581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1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9859" y="489858"/>
            <a:ext cx="6858001" cy="587828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0867" y="735878"/>
            <a:ext cx="7067007" cy="5595256"/>
          </a:xfrm>
        </p:spPr>
      </p:pic>
    </p:spTree>
    <p:extLst>
      <p:ext uri="{BB962C8B-B14F-4D97-AF65-F5344CB8AC3E}">
        <p14:creationId xmlns:p14="http://schemas.microsoft.com/office/powerpoint/2010/main" val="318667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613636"/>
          </a:xfrm>
        </p:spPr>
        <p:txBody>
          <a:bodyPr/>
          <a:lstStyle/>
          <a:p>
            <a:r>
              <a:rPr lang="en-US" dirty="0" err="1" smtClean="0">
                <a:latin typeface="Comic Sans MS" panose="030F0702030302020204" pitchFamily="66" charset="0"/>
              </a:rPr>
              <a:t>Jednodome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i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dvodome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biljke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071155"/>
            <a:ext cx="4800600" cy="1438782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Comic Sans MS" panose="030F0702030302020204" pitchFamily="66" charset="0"/>
              </a:rPr>
              <a:t>Cvijetovi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koji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imaju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ili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prašnike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ili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tučak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su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jednopolni</a:t>
            </a:r>
            <a:r>
              <a:rPr lang="en-US" dirty="0" smtClean="0">
                <a:latin typeface="Comic Sans MS" panose="030F0702030302020204" pitchFamily="66" charset="0"/>
              </a:rPr>
              <a:t>.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41788" y="2509837"/>
            <a:ext cx="4625612" cy="417834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93718" y="1071155"/>
            <a:ext cx="4231482" cy="1438782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Comic Sans MS" panose="030F0702030302020204" pitchFamily="66" charset="0"/>
              </a:rPr>
              <a:t>Cvjetovi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koji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imaju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i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prašnike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i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tučak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su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dvopolni</a:t>
            </a:r>
            <a:r>
              <a:rPr lang="en-US" sz="2800" dirty="0" smtClean="0">
                <a:latin typeface="Comic Sans MS" panose="030F0702030302020204" pitchFamily="66" charset="0"/>
              </a:rPr>
              <a:t>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893718" y="2509837"/>
            <a:ext cx="4967355" cy="417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1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875"/>
            <a:ext cx="12192000" cy="7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5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CVAST </a:t>
            </a:r>
            <a:r>
              <a:rPr lang="en-US" dirty="0" err="1" smtClean="0">
                <a:latin typeface="Comic Sans MS" panose="030F0702030302020204" pitchFamily="66" charset="0"/>
              </a:rPr>
              <a:t>predstavlja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skupinu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cvjetova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na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zajedničkoj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dršci</a:t>
            </a:r>
            <a:r>
              <a:rPr lang="en-US" dirty="0" smtClean="0">
                <a:latin typeface="Comic Sans MS" panose="030F0702030302020204" pitchFamily="66" charset="0"/>
              </a:rPr>
              <a:t>.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31118" y="1905000"/>
            <a:ext cx="4271963" cy="4271963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88918" y="1905000"/>
            <a:ext cx="4271963" cy="427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9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err="1" smtClean="0">
                <a:latin typeface="Comic Sans MS" panose="030F0702030302020204" pitchFamily="66" charset="0"/>
              </a:rPr>
              <a:t>Vrste</a:t>
            </a:r>
            <a:r>
              <a:rPr lang="en-US" sz="4400" dirty="0" smtClean="0">
                <a:latin typeface="Comic Sans MS" panose="030F0702030302020204" pitchFamily="66" charset="0"/>
              </a:rPr>
              <a:t> </a:t>
            </a:r>
            <a:r>
              <a:rPr lang="en-US" sz="4400" dirty="0" err="1" smtClean="0">
                <a:latin typeface="Comic Sans MS" panose="030F0702030302020204" pitchFamily="66" charset="0"/>
              </a:rPr>
              <a:t>cvasti</a:t>
            </a:r>
            <a:endParaRPr lang="en-US" sz="4400" dirty="0">
              <a:latin typeface="Comic Sans MS" panose="030F0702030302020204" pitchFamily="66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ŠTIT-</a:t>
            </a:r>
            <a:r>
              <a:rPr lang="en-US" sz="2800" dirty="0" err="1" smtClean="0">
                <a:latin typeface="Comic Sans MS" panose="030F0702030302020204" pitchFamily="66" charset="0"/>
              </a:rPr>
              <a:t>Hajdučka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trava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6800" y="2742419"/>
            <a:ext cx="4800600" cy="319719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GLAVICA –</a:t>
            </a:r>
            <a:r>
              <a:rPr lang="en-US" sz="2800" dirty="0" err="1" smtClean="0">
                <a:latin typeface="Comic Sans MS" panose="030F0702030302020204" pitchFamily="66" charset="0"/>
              </a:rPr>
              <a:t>Bijela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rada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24600" y="2742419"/>
            <a:ext cx="4800600" cy="319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7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>
                <a:latin typeface="Comic Sans MS" panose="030F0702030302020204" pitchFamily="66" charset="0"/>
              </a:rPr>
              <a:t>Vrste</a:t>
            </a:r>
            <a:r>
              <a:rPr lang="en-US" sz="4000" dirty="0" smtClean="0">
                <a:latin typeface="Comic Sans MS" panose="030F0702030302020204" pitchFamily="66" charset="0"/>
              </a:rPr>
              <a:t> </a:t>
            </a:r>
            <a:r>
              <a:rPr lang="en-US" sz="4000" dirty="0" err="1" smtClean="0">
                <a:latin typeface="Comic Sans MS" panose="030F0702030302020204" pitchFamily="66" charset="0"/>
              </a:rPr>
              <a:t>cvasti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GROZD-</a:t>
            </a:r>
            <a:r>
              <a:rPr lang="en-US" sz="2800" dirty="0" err="1" smtClean="0">
                <a:latin typeface="Comic Sans MS" panose="030F0702030302020204" pitchFamily="66" charset="0"/>
              </a:rPr>
              <a:t>Jorgovan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6800" y="2540794"/>
            <a:ext cx="4800600" cy="360045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RESA- </a:t>
            </a:r>
            <a:r>
              <a:rPr lang="en-US" sz="2800" dirty="0" err="1" smtClean="0">
                <a:latin typeface="Comic Sans MS" panose="030F0702030302020204" pitchFamily="66" charset="0"/>
              </a:rPr>
              <a:t>Breza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24600" y="2540794"/>
            <a:ext cx="48006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8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>
                <a:latin typeface="Comic Sans MS" panose="030F0702030302020204" pitchFamily="66" charset="0"/>
              </a:rPr>
              <a:t>Vrste</a:t>
            </a:r>
            <a:r>
              <a:rPr lang="en-US" sz="4000" dirty="0" smtClean="0">
                <a:latin typeface="Comic Sans MS" panose="030F0702030302020204" pitchFamily="66" charset="0"/>
              </a:rPr>
              <a:t> </a:t>
            </a:r>
            <a:r>
              <a:rPr lang="en-US" sz="4000" dirty="0" err="1" smtClean="0">
                <a:latin typeface="Comic Sans MS" panose="030F0702030302020204" pitchFamily="66" charset="0"/>
              </a:rPr>
              <a:t>cvasti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KLIP-</a:t>
            </a:r>
            <a:r>
              <a:rPr lang="en-US" sz="2800" dirty="0" err="1" smtClean="0">
                <a:latin typeface="Comic Sans MS" panose="030F0702030302020204" pitchFamily="66" charset="0"/>
              </a:rPr>
              <a:t>Kukuruz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6800" y="2509838"/>
            <a:ext cx="4800600" cy="366236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KLAS- </a:t>
            </a:r>
            <a:r>
              <a:rPr lang="en-US" sz="2800" dirty="0" err="1" smtClean="0">
                <a:latin typeface="Comic Sans MS" panose="030F0702030302020204" pitchFamily="66" charset="0"/>
              </a:rPr>
              <a:t>Bokvica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24600" y="2509838"/>
            <a:ext cx="4800600" cy="366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42816"/>
            <a:ext cx="12192000" cy="1463040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 smtClean="0">
                <a:latin typeface="Comic Sans MS" panose="030F0702030302020204" pitchFamily="66" charset="0"/>
              </a:rPr>
              <a:t>Zigomorfan</a:t>
            </a:r>
            <a:r>
              <a:rPr lang="en-US" sz="4000" dirty="0" smtClean="0">
                <a:latin typeface="Comic Sans MS" panose="030F0702030302020204" pitchFamily="66" charset="0"/>
              </a:rPr>
              <a:t>           </a:t>
            </a:r>
            <a:r>
              <a:rPr lang="en-US" sz="4000" dirty="0" err="1" smtClean="0">
                <a:latin typeface="Comic Sans MS" panose="030F0702030302020204" pitchFamily="66" charset="0"/>
              </a:rPr>
              <a:t>Aktinomorfan</a:t>
            </a:r>
            <a:r>
              <a:rPr lang="en-US" sz="4000" dirty="0" smtClean="0">
                <a:latin typeface="Comic Sans MS" panose="030F0702030302020204" pitchFamily="66" charset="0"/>
              </a:rPr>
              <a:t>   </a:t>
            </a:r>
            <a:r>
              <a:rPr lang="en-US" sz="4000" dirty="0" err="1">
                <a:latin typeface="Comic Sans MS" panose="030F0702030302020204" pitchFamily="66" charset="0"/>
              </a:rPr>
              <a:t>A</a:t>
            </a:r>
            <a:r>
              <a:rPr lang="en-US" sz="4000" dirty="0" err="1" smtClean="0">
                <a:latin typeface="Comic Sans MS" panose="030F0702030302020204" pitchFamily="66" charset="0"/>
              </a:rPr>
              <a:t>simetričan</a:t>
            </a:r>
            <a:r>
              <a:rPr lang="en-US" sz="4000" dirty="0" smtClean="0">
                <a:latin typeface="Comic Sans MS" panose="030F0702030302020204" pitchFamily="66" charset="0"/>
              </a:rPr>
              <a:t>               </a:t>
            </a:r>
            <a:r>
              <a:rPr lang="en-US" sz="4000" dirty="0" err="1" smtClean="0">
                <a:latin typeface="Comic Sans MS" panose="030F0702030302020204" pitchFamily="66" charset="0"/>
              </a:rPr>
              <a:t>cvijet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861" y="5705856"/>
            <a:ext cx="8686800" cy="111165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latin typeface="Comic Sans MS" panose="030F0702030302020204" pitchFamily="66" charset="0"/>
              </a:rPr>
              <a:t>SIMETRIJA CVIJETA</a:t>
            </a:r>
            <a:endParaRPr lang="en-US" sz="4400" b="1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545873" cy="4215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874" y="-27433"/>
            <a:ext cx="3657601" cy="4242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475" y="39629"/>
            <a:ext cx="3988526" cy="417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1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760" y="143691"/>
            <a:ext cx="4663440" cy="2834640"/>
          </a:xfrm>
        </p:spPr>
        <p:txBody>
          <a:bodyPr>
            <a:noAutofit/>
          </a:bodyPr>
          <a:lstStyle/>
          <a:p>
            <a:r>
              <a:rPr lang="en-US" sz="4000" dirty="0" err="1" smtClean="0">
                <a:latin typeface="Comic Sans MS" panose="030F0702030302020204" pitchFamily="66" charset="0"/>
              </a:rPr>
              <a:t>Industrija</a:t>
            </a:r>
            <a:r>
              <a:rPr lang="en-US" sz="4000" dirty="0" smtClean="0">
                <a:latin typeface="Comic Sans MS" panose="030F0702030302020204" pitchFamily="66" charset="0"/>
              </a:rPr>
              <a:t> </a:t>
            </a:r>
            <a:r>
              <a:rPr lang="en-US" sz="4000" dirty="0" err="1" smtClean="0">
                <a:latin typeface="Comic Sans MS" panose="030F0702030302020204" pitchFamily="66" charset="0"/>
              </a:rPr>
              <a:t>cvijeća</a:t>
            </a:r>
            <a:r>
              <a:rPr lang="en-US" sz="4000" dirty="0" smtClean="0">
                <a:latin typeface="Comic Sans MS" panose="030F0702030302020204" pitchFamily="66" charset="0"/>
              </a:rPr>
              <a:t> je grana </a:t>
            </a:r>
            <a:r>
              <a:rPr lang="en-US" sz="4000" dirty="0" err="1" smtClean="0">
                <a:latin typeface="Comic Sans MS" panose="030F0702030302020204" pitchFamily="66" charset="0"/>
              </a:rPr>
              <a:t>cvijeća</a:t>
            </a:r>
            <a:r>
              <a:rPr lang="en-US" sz="4000" dirty="0" smtClean="0">
                <a:latin typeface="Comic Sans MS" panose="030F0702030302020204" pitchFamily="66" charset="0"/>
              </a:rPr>
              <a:t> od 200 </a:t>
            </a:r>
            <a:r>
              <a:rPr lang="en-US" sz="4000" dirty="0" err="1" smtClean="0">
                <a:latin typeface="Comic Sans MS" panose="030F0702030302020204" pitchFamily="66" charset="0"/>
              </a:rPr>
              <a:t>milijardi</a:t>
            </a:r>
            <a:r>
              <a:rPr lang="en-US" sz="4000" dirty="0" smtClean="0">
                <a:latin typeface="Comic Sans MS" panose="030F0702030302020204" pitchFamily="66" charset="0"/>
              </a:rPr>
              <a:t> </a:t>
            </a:r>
            <a:r>
              <a:rPr lang="en-US" sz="4000" dirty="0" err="1" smtClean="0">
                <a:latin typeface="Comic Sans MS" panose="030F0702030302020204" pitchFamily="66" charset="0"/>
              </a:rPr>
              <a:t>dolara</a:t>
            </a:r>
            <a:r>
              <a:rPr lang="en-US" sz="4000" dirty="0" smtClean="0">
                <a:latin typeface="Comic Sans MS" panose="030F0702030302020204" pitchFamily="66" charset="0"/>
              </a:rPr>
              <a:t>, </a:t>
            </a:r>
            <a:r>
              <a:rPr lang="en-US" sz="4000" dirty="0" err="1" smtClean="0">
                <a:latin typeface="Comic Sans MS" panose="030F0702030302020204" pitchFamily="66" charset="0"/>
              </a:rPr>
              <a:t>sa</a:t>
            </a:r>
            <a:r>
              <a:rPr lang="en-US" sz="4000" dirty="0" smtClean="0">
                <a:latin typeface="Comic Sans MS" panose="030F0702030302020204" pitchFamily="66" charset="0"/>
              </a:rPr>
              <a:t> </a:t>
            </a:r>
            <a:r>
              <a:rPr lang="en-US" sz="4000" dirty="0" err="1" smtClean="0">
                <a:latin typeface="Comic Sans MS" panose="030F0702030302020204" pitchFamily="66" charset="0"/>
              </a:rPr>
              <a:t>stopom</a:t>
            </a:r>
            <a:r>
              <a:rPr lang="en-US" sz="4000" dirty="0" smtClean="0">
                <a:latin typeface="Comic Sans MS" panose="030F0702030302020204" pitchFamily="66" charset="0"/>
              </a:rPr>
              <a:t> </a:t>
            </a:r>
            <a:r>
              <a:rPr lang="en-US" sz="4000" dirty="0" err="1" smtClean="0">
                <a:latin typeface="Comic Sans MS" panose="030F0702030302020204" pitchFamily="66" charset="0"/>
              </a:rPr>
              <a:t>rasta</a:t>
            </a:r>
            <a:r>
              <a:rPr lang="en-US" sz="4000" dirty="0" smtClean="0">
                <a:latin typeface="Comic Sans MS" panose="030F0702030302020204" pitchFamily="66" charset="0"/>
              </a:rPr>
              <a:t> od 10%.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760" y="3200400"/>
            <a:ext cx="4663440" cy="2971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omic Sans MS" panose="030F0702030302020204" pitchFamily="66" charset="0"/>
              </a:rPr>
              <a:t>Izvoz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latin typeface="Comic Sans MS" panose="030F0702030302020204" pitchFamily="66" charset="0"/>
              </a:rPr>
              <a:t>lala</a:t>
            </a:r>
            <a:r>
              <a:rPr lang="en-US" sz="3600" dirty="0" smtClean="0">
                <a:latin typeface="Comic Sans MS" panose="030F0702030302020204" pitchFamily="66" charset="0"/>
              </a:rPr>
              <a:t> u </a:t>
            </a:r>
            <a:r>
              <a:rPr lang="en-US" sz="3600" dirty="0" err="1" smtClean="0">
                <a:latin typeface="Comic Sans MS" panose="030F0702030302020204" pitchFamily="66" charset="0"/>
              </a:rPr>
              <a:t>Holandiji</a:t>
            </a:r>
            <a:r>
              <a:rPr lang="en-US" sz="3600" dirty="0" smtClean="0">
                <a:latin typeface="Comic Sans MS" panose="030F0702030302020204" pitchFamily="66" charset="0"/>
              </a:rPr>
              <a:t> je u </a:t>
            </a:r>
            <a:r>
              <a:rPr lang="en-US" sz="3600" dirty="0" err="1" smtClean="0">
                <a:latin typeface="Comic Sans MS" panose="030F0702030302020204" pitchFamily="66" charset="0"/>
              </a:rPr>
              <a:t>vrijednosti</a:t>
            </a:r>
            <a:r>
              <a:rPr lang="en-US" sz="3600" dirty="0" smtClean="0">
                <a:latin typeface="Comic Sans MS" panose="030F0702030302020204" pitchFamily="66" charset="0"/>
              </a:rPr>
              <a:t> od 85 </a:t>
            </a:r>
            <a:r>
              <a:rPr lang="en-US" sz="3600" dirty="0" err="1" smtClean="0">
                <a:latin typeface="Comic Sans MS" panose="030F0702030302020204" pitchFamily="66" charset="0"/>
              </a:rPr>
              <a:t>milijardi</a:t>
            </a:r>
            <a:r>
              <a:rPr lang="en-US" sz="3600" dirty="0" smtClean="0"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latin typeface="Comic Sans MS" panose="030F0702030302020204" pitchFamily="66" charset="0"/>
              </a:rPr>
              <a:t>dolara</a:t>
            </a:r>
            <a:r>
              <a:rPr lang="en-US" sz="3600" dirty="0" smtClean="0"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latin typeface="Comic Sans MS" panose="030F0702030302020204" pitchFamily="66" charset="0"/>
              </a:rPr>
              <a:t>na</a:t>
            </a:r>
            <a:r>
              <a:rPr lang="en-US" sz="3600" dirty="0" smtClean="0"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latin typeface="Comic Sans MS" panose="030F0702030302020204" pitchFamily="66" charset="0"/>
              </a:rPr>
              <a:t>godišnjem</a:t>
            </a:r>
            <a:r>
              <a:rPr lang="en-US" sz="3600" dirty="0" smtClean="0"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latin typeface="Comic Sans MS" panose="030F0702030302020204" pitchFamily="66" charset="0"/>
              </a:rPr>
              <a:t>nivou</a:t>
            </a:r>
            <a:r>
              <a:rPr lang="en-US" sz="3600" dirty="0" smtClean="0">
                <a:latin typeface="Comic Sans MS" panose="030F0702030302020204" pitchFamily="66" charset="0"/>
              </a:rPr>
              <a:t>.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100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1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457518"/>
            <a:ext cx="11900263" cy="1188720"/>
          </a:xfrm>
        </p:spPr>
        <p:txBody>
          <a:bodyPr>
            <a:noAutofit/>
          </a:bodyPr>
          <a:lstStyle/>
          <a:p>
            <a:r>
              <a:rPr lang="en-US" dirty="0" err="1" smtClean="0">
                <a:latin typeface="Comic Sans MS" panose="030F0702030302020204" pitchFamily="66" charset="0"/>
              </a:rPr>
              <a:t>Crna</a:t>
            </a:r>
            <a:r>
              <a:rPr lang="en-US" dirty="0" smtClean="0">
                <a:latin typeface="Comic Sans MS" panose="030F0702030302020204" pitchFamily="66" charset="0"/>
              </a:rPr>
              <a:t> Gora </a:t>
            </a:r>
            <a:r>
              <a:rPr lang="en-US" dirty="0" err="1" smtClean="0">
                <a:latin typeface="Comic Sans MS" panose="030F0702030302020204" pitchFamily="66" charset="0"/>
              </a:rPr>
              <a:t>godišnje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uveze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cvijeća</a:t>
            </a:r>
            <a:r>
              <a:rPr lang="en-US" dirty="0" smtClean="0">
                <a:latin typeface="Comic Sans MS" panose="030F0702030302020204" pitchFamily="66" charset="0"/>
              </a:rPr>
              <a:t> u </a:t>
            </a:r>
            <a:r>
              <a:rPr lang="en-US" dirty="0" err="1" smtClean="0">
                <a:latin typeface="Comic Sans MS" panose="030F0702030302020204" pitchFamily="66" charset="0"/>
              </a:rPr>
              <a:t>vrijednosti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oko</a:t>
            </a:r>
            <a:r>
              <a:rPr lang="en-US" dirty="0" smtClean="0">
                <a:latin typeface="Comic Sans MS" panose="030F0702030302020204" pitchFamily="66" charset="0"/>
              </a:rPr>
              <a:t> 3,5 </a:t>
            </a:r>
            <a:r>
              <a:rPr lang="en-US" dirty="0" err="1" smtClean="0">
                <a:latin typeface="Comic Sans MS" panose="030F0702030302020204" pitchFamily="66" charset="0"/>
              </a:rPr>
              <a:t>miliona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eura</a:t>
            </a:r>
            <a:r>
              <a:rPr lang="en-US" dirty="0" smtClean="0">
                <a:latin typeface="Comic Sans MS" panose="030F0702030302020204" pitchFamily="66" charset="0"/>
              </a:rPr>
              <a:t>  </a:t>
            </a:r>
            <a:r>
              <a:rPr lang="en-US" dirty="0" err="1" smtClean="0">
                <a:latin typeface="Comic Sans MS" panose="030F0702030302020204" pitchFamily="66" charset="0"/>
              </a:rPr>
              <a:t>dok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ga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proizvede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daleko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manje</a:t>
            </a:r>
            <a:r>
              <a:rPr lang="en-US" dirty="0" smtClean="0">
                <a:latin typeface="Comic Sans MS" panose="030F0702030302020204" pitchFamily="66" charset="0"/>
              </a:rPr>
              <a:t>.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646238"/>
            <a:ext cx="5867400" cy="1475785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latin typeface="Comic Sans MS" panose="030F0702030302020204" pitchFamily="66" charset="0"/>
              </a:rPr>
              <a:t>Bugarska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ima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najveće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plantaže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ruža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na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svijetu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čak</a:t>
            </a:r>
            <a:r>
              <a:rPr lang="en-US" sz="2800" dirty="0" smtClean="0">
                <a:latin typeface="Comic Sans MS" panose="030F0702030302020204" pitchFamily="66" charset="0"/>
              </a:rPr>
              <a:t> 70% </a:t>
            </a:r>
            <a:r>
              <a:rPr lang="en-US" sz="2800" dirty="0" err="1" smtClean="0">
                <a:latin typeface="Comic Sans MS" panose="030F0702030302020204" pitchFamily="66" charset="0"/>
              </a:rPr>
              <a:t>količine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ružinog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ulja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potiče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iz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Bugraske</a:t>
            </a:r>
            <a:r>
              <a:rPr lang="en-US" sz="2800" dirty="0" smtClean="0">
                <a:latin typeface="Comic Sans MS" panose="030F0702030302020204" pitchFamily="66" charset="0"/>
              </a:rPr>
              <a:t>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" y="3122023"/>
            <a:ext cx="5329646" cy="3735977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646238"/>
            <a:ext cx="5867400" cy="1619477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latin typeface="Comic Sans MS" panose="030F0702030302020204" pitchFamily="66" charset="0"/>
              </a:rPr>
              <a:t>Potražnja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za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lavandom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na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svjetskom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tržištu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raste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za</a:t>
            </a:r>
            <a:r>
              <a:rPr lang="en-US" sz="2800" dirty="0" smtClean="0">
                <a:latin typeface="Comic Sans MS" panose="030F0702030302020204" pitchFamily="66" charset="0"/>
              </a:rPr>
              <a:t> 6% </a:t>
            </a:r>
            <a:r>
              <a:rPr lang="en-US" sz="2800" dirty="0" err="1" smtClean="0">
                <a:latin typeface="Comic Sans MS" panose="030F0702030302020204" pitchFamily="66" charset="0"/>
              </a:rPr>
              <a:t>godišnje</a:t>
            </a:r>
            <a:r>
              <a:rPr lang="en-US" sz="2800" dirty="0" smtClean="0">
                <a:latin typeface="Comic Sans MS" panose="030F0702030302020204" pitchFamily="66" charset="0"/>
              </a:rPr>
              <a:t>, </a:t>
            </a:r>
            <a:r>
              <a:rPr lang="en-US" sz="2800" dirty="0" err="1" smtClean="0">
                <a:latin typeface="Comic Sans MS" panose="030F0702030302020204" pitchFamily="66" charset="0"/>
              </a:rPr>
              <a:t>trenutno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Francuska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ima</a:t>
            </a:r>
            <a:r>
              <a:rPr lang="en-US" sz="2800" dirty="0" smtClean="0">
                <a:latin typeface="Comic Sans MS" panose="030F0702030302020204" pitchFamily="66" charset="0"/>
              </a:rPr>
              <a:t> </a:t>
            </a:r>
            <a:r>
              <a:rPr lang="en-US" sz="2800" dirty="0" err="1" smtClean="0">
                <a:latin typeface="Comic Sans MS" panose="030F0702030302020204" pitchFamily="66" charset="0"/>
              </a:rPr>
              <a:t>primat</a:t>
            </a:r>
            <a:r>
              <a:rPr lang="en-US" sz="2800" dirty="0" smtClean="0">
                <a:latin typeface="Comic Sans MS" panose="030F0702030302020204" pitchFamily="66" charset="0"/>
              </a:rPr>
              <a:t> u </a:t>
            </a:r>
            <a:r>
              <a:rPr lang="en-US" sz="2800" dirty="0" err="1" smtClean="0">
                <a:latin typeface="Comic Sans MS" panose="030F0702030302020204" pitchFamily="66" charset="0"/>
              </a:rPr>
              <a:t>proizvodnji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622868" y="3265715"/>
            <a:ext cx="5569132" cy="359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2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125200" cy="940526"/>
          </a:xfrm>
        </p:spPr>
        <p:txBody>
          <a:bodyPr>
            <a:normAutofit/>
          </a:bodyPr>
          <a:lstStyle/>
          <a:p>
            <a:r>
              <a:rPr lang="en-US" sz="5400" dirty="0" err="1" smtClean="0">
                <a:latin typeface="Comic Sans MS" panose="030F0702030302020204" pitchFamily="66" charset="0"/>
              </a:rPr>
              <a:t>Značaj</a:t>
            </a:r>
            <a:r>
              <a:rPr lang="en-US" sz="5400" dirty="0" smtClean="0">
                <a:latin typeface="Comic Sans MS" panose="030F0702030302020204" pitchFamily="66" charset="0"/>
              </a:rPr>
              <a:t> </a:t>
            </a:r>
            <a:r>
              <a:rPr lang="en-US" sz="5400" dirty="0" err="1" smtClean="0">
                <a:latin typeface="Comic Sans MS" panose="030F0702030302020204" pitchFamily="66" charset="0"/>
              </a:rPr>
              <a:t>cvijeta</a:t>
            </a:r>
            <a:endParaRPr lang="en-US" sz="54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49086"/>
            <a:ext cx="12192000" cy="6126480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 err="1" smtClean="0">
                <a:latin typeface="Comic Sans MS" panose="030F0702030302020204" pitchFamily="66" charset="0"/>
              </a:rPr>
              <a:t>Razmnožavanje</a:t>
            </a:r>
            <a:r>
              <a:rPr lang="en-US" sz="3600" dirty="0" smtClean="0"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latin typeface="Comic Sans MS" panose="030F0702030302020204" pitchFamily="66" charset="0"/>
              </a:rPr>
              <a:t>biljke</a:t>
            </a:r>
            <a:endParaRPr lang="en-US" sz="3600" dirty="0" smtClean="0">
              <a:latin typeface="Comic Sans MS" panose="030F0702030302020204" pitchFamily="66" charset="0"/>
            </a:endParaRPr>
          </a:p>
          <a:p>
            <a:r>
              <a:rPr lang="en-US" sz="3600" dirty="0" err="1" smtClean="0">
                <a:latin typeface="Comic Sans MS" panose="030F0702030302020204" pitchFamily="66" charset="0"/>
              </a:rPr>
              <a:t>Ishrana</a:t>
            </a:r>
            <a:endParaRPr lang="en-US" sz="3600" dirty="0" smtClean="0">
              <a:latin typeface="Comic Sans MS" panose="030F0702030302020204" pitchFamily="66" charset="0"/>
            </a:endParaRPr>
          </a:p>
          <a:p>
            <a:r>
              <a:rPr lang="en-US" sz="3600" dirty="0" err="1" smtClean="0">
                <a:latin typeface="Comic Sans MS" panose="030F0702030302020204" pitchFamily="66" charset="0"/>
              </a:rPr>
              <a:t>Medicina</a:t>
            </a:r>
            <a:endParaRPr lang="en-US" sz="3600" dirty="0" smtClean="0">
              <a:latin typeface="Comic Sans MS" panose="030F0702030302020204" pitchFamily="66" charset="0"/>
            </a:endParaRPr>
          </a:p>
          <a:p>
            <a:r>
              <a:rPr lang="en-US" sz="3600" dirty="0" err="1" smtClean="0">
                <a:latin typeface="Comic Sans MS" panose="030F0702030302020204" pitchFamily="66" charset="0"/>
              </a:rPr>
              <a:t>Farmacija</a:t>
            </a:r>
            <a:endParaRPr lang="en-US" sz="3600" dirty="0" smtClean="0">
              <a:latin typeface="Comic Sans MS" panose="030F0702030302020204" pitchFamily="66" charset="0"/>
            </a:endParaRPr>
          </a:p>
          <a:p>
            <a:r>
              <a:rPr lang="en-US" sz="3600" dirty="0" err="1" smtClean="0">
                <a:latin typeface="Comic Sans MS" panose="030F0702030302020204" pitchFamily="66" charset="0"/>
              </a:rPr>
              <a:t>Kozmetika</a:t>
            </a:r>
            <a:endParaRPr lang="en-US" sz="3600" dirty="0" smtClean="0">
              <a:latin typeface="Comic Sans MS" panose="030F0702030302020204" pitchFamily="66" charset="0"/>
            </a:endParaRPr>
          </a:p>
          <a:p>
            <a:r>
              <a:rPr lang="en-US" sz="3600" dirty="0" err="1" smtClean="0">
                <a:latin typeface="Comic Sans MS" panose="030F0702030302020204" pitchFamily="66" charset="0"/>
              </a:rPr>
              <a:t>Poljoprivreda</a:t>
            </a:r>
            <a:endParaRPr lang="en-US" sz="3600" dirty="0" smtClean="0">
              <a:latin typeface="Comic Sans MS" panose="030F0702030302020204" pitchFamily="66" charset="0"/>
            </a:endParaRPr>
          </a:p>
          <a:p>
            <a:r>
              <a:rPr lang="en-US" sz="3600" dirty="0" err="1" smtClean="0">
                <a:latin typeface="Comic Sans MS" panose="030F0702030302020204" pitchFamily="66" charset="0"/>
              </a:rPr>
              <a:t>Hortikultura</a:t>
            </a:r>
            <a:endParaRPr lang="en-US" sz="3600" dirty="0" smtClean="0">
              <a:latin typeface="Comic Sans MS" panose="030F0702030302020204" pitchFamily="66" charset="0"/>
            </a:endParaRPr>
          </a:p>
          <a:p>
            <a:r>
              <a:rPr lang="en-US" sz="3600" dirty="0" err="1" smtClean="0">
                <a:latin typeface="Comic Sans MS" panose="030F0702030302020204" pitchFamily="66" charset="0"/>
              </a:rPr>
              <a:t>Hemija</a:t>
            </a:r>
            <a:endParaRPr lang="en-US" sz="3600" dirty="0" smtClean="0">
              <a:latin typeface="Comic Sans MS" panose="030F0702030302020204" pitchFamily="66" charset="0"/>
            </a:endParaRPr>
          </a:p>
          <a:p>
            <a:r>
              <a:rPr lang="en-US" sz="3600" dirty="0" err="1" smtClean="0">
                <a:latin typeface="Comic Sans MS" panose="030F0702030302020204" pitchFamily="66" charset="0"/>
              </a:rPr>
              <a:t>Simbolika</a:t>
            </a:r>
            <a:endParaRPr lang="en-US" sz="3600" dirty="0" smtClean="0">
              <a:latin typeface="Comic Sans MS" panose="030F0702030302020204" pitchFamily="66" charset="0"/>
            </a:endParaRPr>
          </a:p>
          <a:p>
            <a:r>
              <a:rPr lang="en-US" sz="3600" dirty="0" err="1" smtClean="0">
                <a:latin typeface="Comic Sans MS" panose="030F0702030302020204" pitchFamily="66" charset="0"/>
              </a:rPr>
              <a:t>Motiv</a:t>
            </a:r>
            <a:r>
              <a:rPr lang="en-US" sz="3600" dirty="0" smtClean="0">
                <a:latin typeface="Comic Sans MS" panose="030F0702030302020204" pitchFamily="66" charset="0"/>
              </a:rPr>
              <a:t> u </a:t>
            </a:r>
            <a:r>
              <a:rPr lang="en-US" sz="3600" dirty="0" err="1" smtClean="0">
                <a:latin typeface="Comic Sans MS" panose="030F0702030302020204" pitchFamily="66" charset="0"/>
              </a:rPr>
              <a:t>umjetnosti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0"/>
            <a:ext cx="6629400" cy="3067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1" y="3067286"/>
            <a:ext cx="6629400" cy="402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2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862149"/>
          </a:xfrm>
        </p:spPr>
        <p:txBody>
          <a:bodyPr/>
          <a:lstStyle/>
          <a:p>
            <a:r>
              <a:rPr lang="en-US" dirty="0" err="1" smtClean="0">
                <a:latin typeface="Comic Sans MS" panose="030F0702030302020204" pitchFamily="66" charset="0"/>
              </a:rPr>
              <a:t>Radili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smo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mapu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uma</a:t>
            </a:r>
            <a:r>
              <a:rPr lang="en-US" dirty="0" smtClean="0">
                <a:latin typeface="Comic Sans MS" panose="030F0702030302020204" pitchFamily="66" charset="0"/>
              </a:rPr>
              <a:t>…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23" y="1423851"/>
            <a:ext cx="6156325" cy="543414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65011" y="1314144"/>
            <a:ext cx="4886801" cy="5367474"/>
          </a:xfrm>
        </p:spPr>
      </p:pic>
    </p:spTree>
    <p:extLst>
      <p:ext uri="{BB962C8B-B14F-4D97-AF65-F5344CB8AC3E}">
        <p14:creationId xmlns:p14="http://schemas.microsoft.com/office/powerpoint/2010/main" val="103820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"/>
            <a:ext cx="10058400" cy="666206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I </a:t>
            </a:r>
            <a:r>
              <a:rPr lang="en-US" dirty="0" err="1" smtClean="0">
                <a:latin typeface="Comic Sans MS" panose="030F0702030302020204" pitchFamily="66" charset="0"/>
              </a:rPr>
              <a:t>uradili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943" y="666207"/>
            <a:ext cx="12827726" cy="6191793"/>
          </a:xfrm>
        </p:spPr>
      </p:pic>
    </p:spTree>
    <p:extLst>
      <p:ext uri="{BB962C8B-B14F-4D97-AF65-F5344CB8AC3E}">
        <p14:creationId xmlns:p14="http://schemas.microsoft.com/office/powerpoint/2010/main" val="279432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3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888274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Comic Sans MS" panose="030F0702030302020204" pitchFamily="66" charset="0"/>
              </a:rPr>
              <a:t>Brojali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smo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šafrane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i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računali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gustinu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populacije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" y="888274"/>
            <a:ext cx="4297679" cy="888275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Comic Sans MS" panose="030F0702030302020204" pitchFamily="66" charset="0"/>
              </a:rPr>
              <a:t>Tabelarno</a:t>
            </a:r>
            <a:r>
              <a:rPr lang="en-US" sz="3200" dirty="0" smtClean="0">
                <a:latin typeface="Comic Sans MS" panose="030F0702030302020204" pitchFamily="66" charset="0"/>
              </a:rPr>
              <a:t> </a:t>
            </a:r>
            <a:r>
              <a:rPr lang="en-US" sz="3200" dirty="0" err="1" smtClean="0">
                <a:latin typeface="Comic Sans MS" panose="030F0702030302020204" pitchFamily="66" charset="0"/>
              </a:rPr>
              <a:t>predstavili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03668000"/>
              </p:ext>
            </p:extLst>
          </p:nvPr>
        </p:nvGraphicFramePr>
        <p:xfrm>
          <a:off x="1" y="1776549"/>
          <a:ext cx="4023359" cy="4650376"/>
        </p:xfrm>
        <a:graphic>
          <a:graphicData uri="http://schemas.openxmlformats.org/drawingml/2006/table">
            <a:tbl>
              <a:tblPr firstRow="1" firstCol="1" bandRow="1"/>
              <a:tblGrid>
                <a:gridCol w="1645919"/>
                <a:gridCol w="1280160"/>
                <a:gridCol w="1097280"/>
              </a:tblGrid>
              <a:tr h="11625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Populacija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2" marR="65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Brojnost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2" marR="65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Gustina</a:t>
                      </a:r>
                    </a:p>
                  </a:txBody>
                  <a:tcPr marL="65962" marR="65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25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Populacija1</a:t>
                      </a:r>
                    </a:p>
                  </a:txBody>
                  <a:tcPr marL="65962" marR="65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708</a:t>
                      </a:r>
                    </a:p>
                  </a:txBody>
                  <a:tcPr marL="65962" marR="65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65962" marR="65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25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Populacija 2 </a:t>
                      </a:r>
                    </a:p>
                  </a:txBody>
                  <a:tcPr marL="65962" marR="65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179</a:t>
                      </a:r>
                    </a:p>
                  </a:txBody>
                  <a:tcPr marL="65962" marR="65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</a:t>
                      </a:r>
                    </a:p>
                  </a:txBody>
                  <a:tcPr marL="65962" marR="65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25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Populacija3</a:t>
                      </a:r>
                    </a:p>
                  </a:txBody>
                  <a:tcPr marL="65962" marR="65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218</a:t>
                      </a:r>
                    </a:p>
                  </a:txBody>
                  <a:tcPr marL="65962" marR="65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65962" marR="65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888275"/>
            <a:ext cx="4800600" cy="888274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Comic Sans MS" panose="030F0702030302020204" pitchFamily="66" charset="0"/>
              </a:rPr>
              <a:t>Grafički</a:t>
            </a:r>
            <a:r>
              <a:rPr lang="en-US" sz="3200" dirty="0" smtClean="0">
                <a:latin typeface="Comic Sans MS" panose="030F0702030302020204" pitchFamily="66" charset="0"/>
              </a:rPr>
              <a:t> </a:t>
            </a:r>
            <a:r>
              <a:rPr lang="en-US" sz="3200" dirty="0" err="1" smtClean="0">
                <a:latin typeface="Comic Sans MS" panose="030F0702030302020204" pitchFamily="66" charset="0"/>
              </a:rPr>
              <a:t>predstavili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251332210"/>
              </p:ext>
            </p:extLst>
          </p:nvPr>
        </p:nvGraphicFramePr>
        <p:xfrm>
          <a:off x="4036423" y="1554480"/>
          <a:ext cx="8155577" cy="5212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670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074229" cy="757646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AKTERI ČASA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57646"/>
            <a:ext cx="6324600" cy="6100353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dirty="0">
                <a:latin typeface="Comic Sans MS" panose="030F0702030302020204" pitchFamily="66" charset="0"/>
              </a:rPr>
              <a:t>Na </a:t>
            </a:r>
            <a:r>
              <a:rPr lang="en-US" dirty="0" err="1">
                <a:latin typeface="Comic Sans MS" panose="030F0702030302020204" pitchFamily="66" charset="0"/>
              </a:rPr>
              <a:t>terenu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bili</a:t>
            </a:r>
            <a:r>
              <a:rPr lang="en-US" dirty="0">
                <a:latin typeface="Comic Sans MS" panose="030F0702030302020204" pitchFamily="66" charset="0"/>
              </a:rPr>
              <a:t> Ahmed </a:t>
            </a:r>
            <a:r>
              <a:rPr lang="en-US" dirty="0" err="1">
                <a:latin typeface="Comic Sans MS" panose="030F0702030302020204" pitchFamily="66" charset="0"/>
              </a:rPr>
              <a:t>Halilović</a:t>
            </a:r>
            <a:r>
              <a:rPr lang="en-US" dirty="0">
                <a:latin typeface="Comic Sans MS" panose="030F0702030302020204" pitchFamily="66" charset="0"/>
              </a:rPr>
              <a:t>, </a:t>
            </a:r>
            <a:r>
              <a:rPr lang="en-US" dirty="0" err="1">
                <a:latin typeface="Comic Sans MS" panose="030F0702030302020204" pitchFamily="66" charset="0"/>
              </a:rPr>
              <a:t>Edvin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Škrijelj</a:t>
            </a:r>
            <a:r>
              <a:rPr lang="en-US" dirty="0">
                <a:latin typeface="Comic Sans MS" panose="030F0702030302020204" pitchFamily="66" charset="0"/>
              </a:rPr>
              <a:t>, </a:t>
            </a:r>
            <a:r>
              <a:rPr lang="en-US" dirty="0" err="1">
                <a:latin typeface="Comic Sans MS" panose="030F0702030302020204" pitchFamily="66" charset="0"/>
              </a:rPr>
              <a:t>Enes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Čolović</a:t>
            </a:r>
            <a:r>
              <a:rPr lang="en-US" dirty="0">
                <a:latin typeface="Comic Sans MS" panose="030F0702030302020204" pitchFamily="66" charset="0"/>
              </a:rPr>
              <a:t>, </a:t>
            </a:r>
            <a:r>
              <a:rPr lang="en-US" dirty="0" err="1">
                <a:latin typeface="Comic Sans MS" panose="030F0702030302020204" pitchFamily="66" charset="0"/>
              </a:rPr>
              <a:t>Faris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Hodžić</a:t>
            </a:r>
            <a:r>
              <a:rPr lang="en-US" dirty="0">
                <a:latin typeface="Comic Sans MS" panose="030F0702030302020204" pitchFamily="66" charset="0"/>
              </a:rPr>
              <a:t>, </a:t>
            </a:r>
            <a:r>
              <a:rPr lang="en-US" dirty="0" err="1">
                <a:latin typeface="Comic Sans MS" panose="030F0702030302020204" pitchFamily="66" charset="0"/>
              </a:rPr>
              <a:t>te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grafički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i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tabelarno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predstavili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brojnost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i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gustinu</a:t>
            </a:r>
            <a:r>
              <a:rPr lang="en-US" b="1" dirty="0">
                <a:latin typeface="Comic Sans MS" panose="030F0702030302020204" pitchFamily="66" charset="0"/>
              </a:rPr>
              <a:t>  </a:t>
            </a:r>
            <a:r>
              <a:rPr lang="en-US" b="1" dirty="0" err="1">
                <a:latin typeface="Comic Sans MS" panose="030F0702030302020204" pitchFamily="66" charset="0"/>
              </a:rPr>
              <a:t>poplacije</a:t>
            </a:r>
            <a:r>
              <a:rPr lang="en-US" b="1" dirty="0">
                <a:latin typeface="Comic Sans MS" panose="030F0702030302020204" pitchFamily="66" charset="0"/>
              </a:rPr>
              <a:t>.</a:t>
            </a:r>
          </a:p>
          <a:p>
            <a:pPr algn="just"/>
            <a:r>
              <a:rPr lang="en-US" b="1" dirty="0" err="1">
                <a:latin typeface="Comic Sans MS" panose="030F0702030302020204" pitchFamily="66" charset="0"/>
              </a:rPr>
              <a:t>Mapu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uma</a:t>
            </a:r>
            <a:r>
              <a:rPr lang="en-US" b="1" dirty="0">
                <a:latin typeface="Comic Sans MS" panose="030F0702030302020204" pitchFamily="66" charset="0"/>
              </a:rPr>
              <a:t>  ZNAČAJ CVIJETA </a:t>
            </a:r>
            <a:r>
              <a:rPr lang="en-US" dirty="0" err="1">
                <a:latin typeface="Comic Sans MS" panose="030F0702030302020204" pitchFamily="66" charset="0"/>
              </a:rPr>
              <a:t>radile</a:t>
            </a:r>
            <a:r>
              <a:rPr lang="en-US" dirty="0">
                <a:latin typeface="Comic Sans MS" panose="030F0702030302020204" pitchFamily="66" charset="0"/>
              </a:rPr>
              <a:t>: </a:t>
            </a:r>
            <a:r>
              <a:rPr lang="en-US" dirty="0" err="1">
                <a:latin typeface="Comic Sans MS" panose="030F0702030302020204" pitchFamily="66" charset="0"/>
              </a:rPr>
              <a:t>Bahta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Dacić</a:t>
            </a:r>
            <a:r>
              <a:rPr lang="en-US" dirty="0">
                <a:latin typeface="Comic Sans MS" panose="030F0702030302020204" pitchFamily="66" charset="0"/>
              </a:rPr>
              <a:t>, </a:t>
            </a:r>
            <a:r>
              <a:rPr lang="en-US" dirty="0" err="1">
                <a:latin typeface="Comic Sans MS" panose="030F0702030302020204" pitchFamily="66" charset="0"/>
              </a:rPr>
              <a:t>Baria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Mujević</a:t>
            </a:r>
            <a:r>
              <a:rPr lang="en-US" dirty="0">
                <a:latin typeface="Comic Sans MS" panose="030F0702030302020204" pitchFamily="66" charset="0"/>
              </a:rPr>
              <a:t>, </a:t>
            </a:r>
            <a:r>
              <a:rPr lang="en-US" dirty="0" err="1">
                <a:latin typeface="Comic Sans MS" panose="030F0702030302020204" pitchFamily="66" charset="0"/>
              </a:rPr>
              <a:t>Lahira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Halilović</a:t>
            </a:r>
            <a:r>
              <a:rPr lang="en-US" dirty="0">
                <a:latin typeface="Comic Sans MS" panose="030F0702030302020204" pitchFamily="66" charset="0"/>
              </a:rPr>
              <a:t>, </a:t>
            </a:r>
            <a:r>
              <a:rPr lang="en-US" dirty="0" err="1">
                <a:latin typeface="Comic Sans MS" panose="030F0702030302020204" pitchFamily="66" charset="0"/>
              </a:rPr>
              <a:t>Dželila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Hodžić</a:t>
            </a:r>
            <a:endParaRPr lang="en-US" dirty="0">
              <a:latin typeface="Comic Sans MS" panose="030F0702030302020204" pitchFamily="66" charset="0"/>
            </a:endParaRPr>
          </a:p>
          <a:p>
            <a:pPr algn="just"/>
            <a:r>
              <a:rPr lang="en-US" dirty="0">
                <a:latin typeface="Comic Sans MS" panose="030F0702030302020204" pitchFamily="66" charset="0"/>
              </a:rPr>
              <a:t>Na </a:t>
            </a:r>
            <a:r>
              <a:rPr lang="en-US" dirty="0" err="1">
                <a:latin typeface="Comic Sans MS" panose="030F0702030302020204" pitchFamily="66" charset="0"/>
              </a:rPr>
              <a:t>netu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istraživali</a:t>
            </a:r>
            <a:r>
              <a:rPr lang="en-US" dirty="0">
                <a:latin typeface="Comic Sans MS" panose="030F0702030302020204" pitchFamily="66" charset="0"/>
              </a:rPr>
              <a:t>: </a:t>
            </a:r>
            <a:r>
              <a:rPr lang="en-US" dirty="0" err="1">
                <a:latin typeface="Comic Sans MS" panose="030F0702030302020204" pitchFamily="66" charset="0"/>
              </a:rPr>
              <a:t>Dženana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Murić</a:t>
            </a:r>
            <a:r>
              <a:rPr lang="en-US" dirty="0">
                <a:latin typeface="Comic Sans MS" panose="030F0702030302020204" pitchFamily="66" charset="0"/>
              </a:rPr>
              <a:t>, Kemal </a:t>
            </a:r>
            <a:r>
              <a:rPr lang="en-US" dirty="0" err="1">
                <a:latin typeface="Comic Sans MS" panose="030F0702030302020204" pitchFamily="66" charset="0"/>
              </a:rPr>
              <a:t>Murić</a:t>
            </a:r>
            <a:r>
              <a:rPr lang="en-US" dirty="0">
                <a:latin typeface="Comic Sans MS" panose="030F0702030302020204" pitchFamily="66" charset="0"/>
              </a:rPr>
              <a:t>, , </a:t>
            </a:r>
            <a:r>
              <a:rPr lang="en-US" dirty="0" err="1">
                <a:latin typeface="Comic Sans MS" panose="030F0702030302020204" pitchFamily="66" charset="0"/>
              </a:rPr>
              <a:t>Abdulah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Huseinović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te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utvrdili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na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času</a:t>
            </a:r>
            <a:r>
              <a:rPr lang="en-US" b="1" dirty="0">
                <a:latin typeface="Comic Sans MS" panose="030F0702030302020204" pitchFamily="66" charset="0"/>
              </a:rPr>
              <a:t> tip </a:t>
            </a:r>
            <a:r>
              <a:rPr lang="en-US" b="1" dirty="0" err="1">
                <a:latin typeface="Comic Sans MS" panose="030F0702030302020204" pitchFamily="66" charset="0"/>
              </a:rPr>
              <a:t>simetrije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latin typeface="Comic Sans MS" panose="030F0702030302020204" pitchFamily="66" charset="0"/>
              </a:rPr>
              <a:t>cvijeta</a:t>
            </a:r>
            <a:r>
              <a:rPr lang="en-US" b="1" dirty="0" smtClean="0">
                <a:latin typeface="Comic Sans MS" panose="030F0702030302020204" pitchFamily="66" charset="0"/>
              </a:rPr>
              <a:t>, </a:t>
            </a:r>
            <a:r>
              <a:rPr lang="en-US" b="1" dirty="0" err="1" smtClean="0">
                <a:latin typeface="Comic Sans MS" panose="030F0702030302020204" pitchFamily="66" charset="0"/>
              </a:rPr>
              <a:t>i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en-US" b="1" dirty="0">
                <a:latin typeface="Comic Sans MS" panose="030F0702030302020204" pitchFamily="66" charset="0"/>
              </a:rPr>
              <a:t>tip </a:t>
            </a:r>
            <a:r>
              <a:rPr lang="en-US" b="1" dirty="0" err="1">
                <a:latin typeface="Comic Sans MS" panose="030F0702030302020204" pitchFamily="66" charset="0"/>
              </a:rPr>
              <a:t>cvasti</a:t>
            </a:r>
            <a:r>
              <a:rPr lang="en-US" b="1" dirty="0">
                <a:latin typeface="Comic Sans MS" panose="030F0702030302020204" pitchFamily="66" charset="0"/>
              </a:rPr>
              <a:t>, </a:t>
            </a:r>
            <a:r>
              <a:rPr lang="en-US" b="1" dirty="0" err="1">
                <a:latin typeface="Comic Sans MS" panose="030F0702030302020204" pitchFamily="66" charset="0"/>
              </a:rPr>
              <a:t>crtež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sa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cvastima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radila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Zejneb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Hadžić</a:t>
            </a:r>
            <a:endParaRPr lang="en-US" b="1" dirty="0">
              <a:latin typeface="Comic Sans MS" panose="030F0702030302020204" pitchFamily="66" charset="0"/>
            </a:endParaRPr>
          </a:p>
          <a:p>
            <a:pPr algn="just"/>
            <a:r>
              <a:rPr lang="en-US" b="1" dirty="0" err="1" smtClean="0">
                <a:latin typeface="Comic Sans MS" panose="030F0702030302020204" pitchFamily="66" charset="0"/>
              </a:rPr>
              <a:t>Dijelove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cvijeta</a:t>
            </a:r>
            <a:r>
              <a:rPr lang="en-US" b="1" dirty="0">
                <a:latin typeface="Comic Sans MS" panose="030F0702030302020204" pitchFamily="66" charset="0"/>
              </a:rPr>
              <a:t> (</a:t>
            </a:r>
            <a:r>
              <a:rPr lang="en-US" b="1" dirty="0" err="1">
                <a:latin typeface="Comic Sans MS" panose="030F0702030302020204" pitchFamily="66" charset="0"/>
              </a:rPr>
              <a:t>čašične</a:t>
            </a:r>
            <a:r>
              <a:rPr lang="en-US" b="1" dirty="0">
                <a:latin typeface="Comic Sans MS" panose="030F0702030302020204" pitchFamily="66" charset="0"/>
              </a:rPr>
              <a:t>, </a:t>
            </a:r>
            <a:r>
              <a:rPr lang="en-US" b="1" dirty="0" err="1">
                <a:latin typeface="Comic Sans MS" panose="030F0702030302020204" pitchFamily="66" charset="0"/>
              </a:rPr>
              <a:t>krunične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listiće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prašnik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i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tučak</a:t>
            </a:r>
            <a:r>
              <a:rPr lang="en-US" b="1" dirty="0">
                <a:latin typeface="Comic Sans MS" panose="030F0702030302020204" pitchFamily="66" charset="0"/>
              </a:rPr>
              <a:t> ) </a:t>
            </a:r>
            <a:r>
              <a:rPr lang="en-US" b="1" dirty="0" err="1">
                <a:latin typeface="Comic Sans MS" panose="030F0702030302020204" pitchFamily="66" charset="0"/>
              </a:rPr>
              <a:t>brojali</a:t>
            </a:r>
            <a:r>
              <a:rPr lang="en-US" b="1" dirty="0">
                <a:latin typeface="Comic Sans MS" panose="030F0702030302020204" pitchFamily="66" charset="0"/>
              </a:rPr>
              <a:t>: </a:t>
            </a:r>
            <a:r>
              <a:rPr lang="en-US" dirty="0" err="1">
                <a:latin typeface="Comic Sans MS" panose="030F0702030302020204" pitchFamily="66" charset="0"/>
              </a:rPr>
              <a:t>Emrah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Dedeić</a:t>
            </a:r>
            <a:r>
              <a:rPr lang="en-US" dirty="0">
                <a:latin typeface="Comic Sans MS" panose="030F0702030302020204" pitchFamily="66" charset="0"/>
              </a:rPr>
              <a:t>, </a:t>
            </a:r>
            <a:r>
              <a:rPr lang="en-US" dirty="0" err="1">
                <a:latin typeface="Comic Sans MS" panose="030F0702030302020204" pitchFamily="66" charset="0"/>
              </a:rPr>
              <a:t>Ramiz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Šutković</a:t>
            </a:r>
            <a:r>
              <a:rPr lang="en-US" dirty="0">
                <a:latin typeface="Comic Sans MS" panose="030F0702030302020204" pitchFamily="66" charset="0"/>
              </a:rPr>
              <a:t>, </a:t>
            </a:r>
            <a:r>
              <a:rPr lang="en-US" dirty="0" err="1">
                <a:latin typeface="Comic Sans MS" panose="030F0702030302020204" pitchFamily="66" charset="0"/>
              </a:rPr>
              <a:t>Samina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Pepić</a:t>
            </a:r>
            <a:r>
              <a:rPr lang="en-US" dirty="0">
                <a:latin typeface="Comic Sans MS" panose="030F0702030302020204" pitchFamily="66" charset="0"/>
              </a:rPr>
              <a:t>, </a:t>
            </a:r>
            <a:r>
              <a:rPr lang="en-US" dirty="0" err="1">
                <a:latin typeface="Comic Sans MS" panose="030F0702030302020204" pitchFamily="66" charset="0"/>
              </a:rPr>
              <a:t>Daris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Muratović</a:t>
            </a:r>
            <a:r>
              <a:rPr lang="en-US" dirty="0">
                <a:latin typeface="Comic Sans MS" panose="030F0702030302020204" pitchFamily="66" charset="0"/>
              </a:rPr>
              <a:t>.</a:t>
            </a:r>
          </a:p>
          <a:p>
            <a:pPr algn="just"/>
            <a:r>
              <a:rPr lang="en-US" dirty="0">
                <a:latin typeface="Comic Sans MS" panose="030F0702030302020204" pitchFamily="66" charset="0"/>
              </a:rPr>
              <a:t> </a:t>
            </a:r>
            <a:r>
              <a:rPr lang="en-US" dirty="0" err="1">
                <a:latin typeface="Comic Sans MS" panose="030F0702030302020204" pitchFamily="66" charset="0"/>
              </a:rPr>
              <a:t>Čas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organizovala</a:t>
            </a:r>
            <a:r>
              <a:rPr lang="en-US" dirty="0" smtClean="0">
                <a:latin typeface="Comic Sans MS" panose="030F0702030302020204" pitchFamily="66" charset="0"/>
              </a:rPr>
              <a:t> prof. </a:t>
            </a:r>
            <a:r>
              <a:rPr lang="en-US" dirty="0" err="1">
                <a:latin typeface="Comic Sans MS" panose="030F0702030302020204" pitchFamily="66" charset="0"/>
              </a:rPr>
              <a:t>Halilović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Mersiha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7726" y="709752"/>
            <a:ext cx="8203474" cy="5765073"/>
          </a:xfrm>
        </p:spPr>
      </p:pic>
    </p:spTree>
    <p:extLst>
      <p:ext uri="{BB962C8B-B14F-4D97-AF65-F5344CB8AC3E}">
        <p14:creationId xmlns:p14="http://schemas.microsoft.com/office/powerpoint/2010/main" val="288043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0453" y="0"/>
            <a:ext cx="6661547" cy="370985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" y="0"/>
            <a:ext cx="542595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30453" y="3709852"/>
            <a:ext cx="6661547" cy="24623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loud 5"/>
          <p:cNvSpPr/>
          <p:nvPr/>
        </p:nvSpPr>
        <p:spPr>
          <a:xfrm>
            <a:off x="5904412" y="-1"/>
            <a:ext cx="6287588" cy="466344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71954" y="1169125"/>
            <a:ext cx="445443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chemeClr val="tx2"/>
                </a:solidFill>
                <a:latin typeface="Comic Sans MS" panose="030F0702030302020204" pitchFamily="66" charset="0"/>
              </a:rPr>
              <a:t>Čestitam</a:t>
            </a:r>
            <a:r>
              <a:rPr lang="en-US" sz="4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4400" dirty="0" err="1" smtClean="0">
                <a:solidFill>
                  <a:schemeClr val="tx2"/>
                </a:solidFill>
                <a:latin typeface="Comic Sans MS" panose="030F0702030302020204" pitchFamily="66" charset="0"/>
              </a:rPr>
              <a:t>na</a:t>
            </a:r>
            <a:r>
              <a:rPr lang="en-US" sz="4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4400" dirty="0" err="1" smtClean="0">
                <a:solidFill>
                  <a:schemeClr val="tx2"/>
                </a:solidFill>
                <a:latin typeface="Comic Sans MS" panose="030F0702030302020204" pitchFamily="66" charset="0"/>
              </a:rPr>
              <a:t>pokazanom</a:t>
            </a:r>
            <a:r>
              <a:rPr lang="en-US" sz="4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4400" dirty="0" err="1" smtClean="0">
                <a:solidFill>
                  <a:schemeClr val="tx2"/>
                </a:solidFill>
                <a:latin typeface="Comic Sans MS" panose="030F0702030302020204" pitchFamily="66" charset="0"/>
              </a:rPr>
              <a:t>znanju</a:t>
            </a:r>
            <a:r>
              <a:rPr lang="en-US" sz="4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4400" dirty="0" err="1" smtClean="0">
                <a:solidFill>
                  <a:schemeClr val="tx2"/>
                </a:solidFill>
                <a:latin typeface="Comic Sans MS" panose="030F0702030302020204" pitchFamily="66" charset="0"/>
              </a:rPr>
              <a:t>i</a:t>
            </a:r>
            <a:r>
              <a:rPr lang="en-US" sz="4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4400" dirty="0" err="1" smtClean="0">
                <a:solidFill>
                  <a:schemeClr val="tx2"/>
                </a:solidFill>
                <a:latin typeface="Comic Sans MS" panose="030F0702030302020204" pitchFamily="66" charset="0"/>
              </a:rPr>
              <a:t>hvala</a:t>
            </a:r>
            <a:r>
              <a:rPr lang="en-US" sz="4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4400" dirty="0" err="1" smtClean="0">
                <a:solidFill>
                  <a:schemeClr val="tx2"/>
                </a:solidFill>
                <a:latin typeface="Comic Sans MS" panose="030F0702030302020204" pitchFamily="66" charset="0"/>
              </a:rPr>
              <a:t>na</a:t>
            </a:r>
            <a:r>
              <a:rPr lang="en-US" sz="4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sz="4400" dirty="0" err="1" smtClean="0">
                <a:solidFill>
                  <a:schemeClr val="tx2"/>
                </a:solidFill>
                <a:latin typeface="Comic Sans MS" panose="030F0702030302020204" pitchFamily="66" charset="0"/>
              </a:rPr>
              <a:t>pažnji</a:t>
            </a:r>
            <a:r>
              <a:rPr lang="en-US" sz="4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!</a:t>
            </a:r>
            <a:endParaRPr lang="en-US" sz="44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Smiley Face 7"/>
          <p:cNvSpPr/>
          <p:nvPr/>
        </p:nvSpPr>
        <p:spPr>
          <a:xfrm>
            <a:off x="6113416" y="4402183"/>
            <a:ext cx="2599509" cy="1848396"/>
          </a:xfrm>
          <a:prstGeom prst="smileyFace">
            <a:avLst>
              <a:gd name="adj" fmla="val 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726393"/>
          </a:xfrm>
        </p:spPr>
        <p:txBody>
          <a:bodyPr/>
          <a:lstStyle/>
          <a:p>
            <a:r>
              <a:rPr lang="en-US" dirty="0" err="1" smtClean="0">
                <a:latin typeface="Comic Sans MS" panose="030F0702030302020204" pitchFamily="66" charset="0"/>
              </a:rPr>
              <a:t>Bili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smo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na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terenu</a:t>
            </a:r>
            <a:r>
              <a:rPr lang="en-US" dirty="0" smtClean="0">
                <a:latin typeface="Comic Sans MS" panose="030F0702030302020204" pitchFamily="66" charset="0"/>
              </a:rPr>
              <a:t>….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7884" y="734523"/>
            <a:ext cx="4867319" cy="560308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9" y="1102403"/>
            <a:ext cx="5771607" cy="4735803"/>
          </a:xfrm>
        </p:spPr>
      </p:pic>
    </p:spTree>
    <p:extLst>
      <p:ext uri="{BB962C8B-B14F-4D97-AF65-F5344CB8AC3E}">
        <p14:creationId xmlns:p14="http://schemas.microsoft.com/office/powerpoint/2010/main" val="423582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744583"/>
          </a:xfrm>
        </p:spPr>
        <p:txBody>
          <a:bodyPr/>
          <a:lstStyle/>
          <a:p>
            <a:r>
              <a:rPr lang="en-US" dirty="0" err="1" smtClean="0">
                <a:latin typeface="Comic Sans MS" panose="030F0702030302020204" pitchFamily="66" charset="0"/>
              </a:rPr>
              <a:t>Bili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smo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na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terenu</a:t>
            </a:r>
            <a:r>
              <a:rPr lang="en-US" dirty="0" smtClean="0">
                <a:latin typeface="Comic Sans MS" panose="030F0702030302020204" pitchFamily="66" charset="0"/>
              </a:rPr>
              <a:t>…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583"/>
            <a:ext cx="5786846" cy="611341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57" y="744583"/>
            <a:ext cx="5987143" cy="6113417"/>
          </a:xfrm>
        </p:spPr>
      </p:pic>
    </p:spTree>
    <p:extLst>
      <p:ext uri="{BB962C8B-B14F-4D97-AF65-F5344CB8AC3E}">
        <p14:creationId xmlns:p14="http://schemas.microsoft.com/office/powerpoint/2010/main" val="422335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3551" y="633549"/>
            <a:ext cx="6858001" cy="559090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417" y="0"/>
            <a:ext cx="6078583" cy="6858000"/>
          </a:xfrm>
        </p:spPr>
      </p:pic>
    </p:spTree>
    <p:extLst>
      <p:ext uri="{BB962C8B-B14F-4D97-AF65-F5344CB8AC3E}">
        <p14:creationId xmlns:p14="http://schemas.microsoft.com/office/powerpoint/2010/main" val="408375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Cvijet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je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reproduktivni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organ </a:t>
            </a:r>
            <a:r>
              <a:rPr lang="en-US" spc="-5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biljaka</a:t>
            </a:r>
            <a:r>
              <a:rPr lang="en-US" spc="-5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pc="-785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pc="-5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cvjetnica</a:t>
            </a:r>
            <a:r>
              <a:rPr lang="en-US" spc="-5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/>
            </a:r>
            <a:br>
              <a:rPr lang="en-US" spc="-5" dirty="0" smtClean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en-US" spc="-5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/>
            </a:r>
            <a:br>
              <a:rPr lang="en-US" spc="-5" dirty="0" smtClean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en-US" spc="5" dirty="0" err="1">
                <a:solidFill>
                  <a:srgbClr val="000000"/>
                </a:solidFill>
                <a:latin typeface="Comic Sans MS" panose="030F0702030302020204" pitchFamily="66" charset="0"/>
              </a:rPr>
              <a:t>Ima</a:t>
            </a:r>
            <a:r>
              <a:rPr lang="en-US" spc="-1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ulogu</a:t>
            </a:r>
            <a:r>
              <a:rPr lang="en-US" spc="-1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u</a:t>
            </a:r>
            <a:r>
              <a:rPr lang="en-US" spc="-1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razmnožavanju</a:t>
            </a:r>
            <a:r>
              <a:rPr lang="en-US" spc="-1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pc="-5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biljaka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11681"/>
            <a:ext cx="4800600" cy="401029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24600" y="2237006"/>
            <a:ext cx="4800600" cy="360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7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66800" y="-91440"/>
            <a:ext cx="10058400" cy="862149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Comic Sans MS" panose="030F0702030302020204" pitchFamily="66" charset="0"/>
              </a:rPr>
              <a:t>Cvijet</a:t>
            </a:r>
            <a:r>
              <a:rPr lang="en-US" dirty="0" smtClean="0">
                <a:latin typeface="Comic Sans MS" panose="030F0702030302020204" pitchFamily="66" charset="0"/>
              </a:rPr>
              <a:t> se </a:t>
            </a:r>
            <a:r>
              <a:rPr lang="en-US" dirty="0" err="1">
                <a:latin typeface="Comic Sans MS" panose="030F0702030302020204" pitchFamily="66" charset="0"/>
              </a:rPr>
              <a:t>r</a:t>
            </a:r>
            <a:r>
              <a:rPr lang="en-US" dirty="0" err="1" smtClean="0">
                <a:latin typeface="Comic Sans MS" panose="030F0702030302020204" pitchFamily="66" charset="0"/>
              </a:rPr>
              <a:t>azvija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iz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cvijetnog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pupoljka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42850"/>
            <a:ext cx="12043954" cy="581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6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err="1" smtClean="0">
                <a:latin typeface="Comic Sans MS" panose="030F0702030302020204" pitchFamily="66" charset="0"/>
              </a:rPr>
              <a:t>Građa</a:t>
            </a:r>
            <a:r>
              <a:rPr lang="en-US" sz="6000" dirty="0" smtClean="0">
                <a:latin typeface="Comic Sans MS" panose="030F0702030302020204" pitchFamily="66" charset="0"/>
              </a:rPr>
              <a:t> </a:t>
            </a:r>
            <a:r>
              <a:rPr lang="en-US" sz="6000" dirty="0" err="1" smtClean="0">
                <a:latin typeface="Comic Sans MS" panose="030F0702030302020204" pitchFamily="66" charset="0"/>
              </a:rPr>
              <a:t>cvijeta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515291"/>
            <a:ext cx="4800600" cy="4661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>
                <a:latin typeface="Comic Sans MS" panose="030F0702030302020204" pitchFamily="66" charset="0"/>
              </a:rPr>
              <a:t>Tučak</a:t>
            </a:r>
            <a:endParaRPr lang="en-US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Comic Sans MS" panose="030F0702030302020204" pitchFamily="66" charset="0"/>
              </a:rPr>
              <a:t>Prašnik</a:t>
            </a:r>
            <a:endParaRPr lang="en-US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Comic Sans MS" panose="030F0702030302020204" pitchFamily="66" charset="0"/>
              </a:rPr>
              <a:t>Krunični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listiić</a:t>
            </a:r>
            <a:endParaRPr lang="en-US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Comic Sans MS" panose="030F0702030302020204" pitchFamily="66" charset="0"/>
              </a:rPr>
              <a:t>Čašični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listić</a:t>
            </a:r>
            <a:endParaRPr lang="en-US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Comic Sans MS" panose="030F0702030302020204" pitchFamily="66" charset="0"/>
              </a:rPr>
              <a:t>Cvijetna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loža</a:t>
            </a:r>
            <a:endParaRPr lang="en-US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>
                <a:latin typeface="Comic Sans MS" panose="030F0702030302020204" pitchFamily="66" charset="0"/>
              </a:rPr>
              <a:t>Cvijetna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drška</a:t>
            </a:r>
            <a:endParaRPr lang="en-US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76921"/>
            <a:ext cx="5407621" cy="44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1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ešnjin cvijet 16 x 9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3344_TF03031002_TF03031002" id="{C34543D3-C9CE-4F6B-92CC-2E3C10F4BEF4}" vid="{73E21918-4396-4D1B-9933-5065F4246502}"/>
    </a:ext>
  </a:extLst>
</a:theme>
</file>

<file path=ppt/theme/theme2.xml><?xml version="1.0" encoding="utf-8"?>
<a:theme xmlns:a="http://schemas.openxmlformats.org/drawingml/2006/main" name="Tema sustava Offic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sustava Offic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tf03031002_win32</Template>
  <TotalTime>1128</TotalTime>
  <Words>415</Words>
  <Application>Microsoft Office PowerPoint</Application>
  <PresentationFormat>Widescreen</PresentationFormat>
  <Paragraphs>88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Cambria</vt:lpstr>
      <vt:lpstr>Comic Sans MS</vt:lpstr>
      <vt:lpstr>Times New Roman</vt:lpstr>
      <vt:lpstr>Trešnjin cvijet 16 x 9</vt:lpstr>
      <vt:lpstr>CVIJET</vt:lpstr>
      <vt:lpstr>PowerPoint Presentation</vt:lpstr>
      <vt:lpstr>PowerPoint Presentation</vt:lpstr>
      <vt:lpstr>Bili smo na terenu….</vt:lpstr>
      <vt:lpstr>Bili smo na terenu…</vt:lpstr>
      <vt:lpstr>PowerPoint Presentation</vt:lpstr>
      <vt:lpstr>Cvijet je reproduktivni organ biljaka  cvjetnica  Ima ulogu u razmnožavanju biljaka</vt:lpstr>
      <vt:lpstr>Cvijet se razvija iz cvijetnog pupoljka</vt:lpstr>
      <vt:lpstr>Građa cvijeta</vt:lpstr>
      <vt:lpstr>PowerPoint Presentation</vt:lpstr>
      <vt:lpstr>PowerPoint Presentation</vt:lpstr>
      <vt:lpstr>Cvijetna drška pričvršćuju cvijet za stablo Cvijetna loža drži na okupu sve dijelove cvijeta Cvijetni omotač čine krunični i čašični listići</vt:lpstr>
      <vt:lpstr>Čašični listići su zelene boje   Štite cvijet dok je u pupoljku  </vt:lpstr>
      <vt:lpstr>Krunični listići (latice) su obojeni, prijatnog  mirisa Privlače insekte koji ih oprašuju</vt:lpstr>
      <vt:lpstr>Kod cvijeta lale čašični i krunični listići se ne razlikuju po boji i veličini.  Kod kukurijeka krunični listići su preobraženi u nektarije a časični izgledaju kao krunični.   Cvijet vrbe nema ni krunične ni čašične listiće.</vt:lpstr>
      <vt:lpstr> PRAŠNICI Muški reproduktivni dijelovi cvijeta</vt:lpstr>
      <vt:lpstr>Tučak-ženski reproduktivni sistem</vt:lpstr>
      <vt:lpstr>PowerPoint Presentation</vt:lpstr>
      <vt:lpstr>Jednodome i dvodome biljke</vt:lpstr>
      <vt:lpstr>CVAST predstavlja skupinu cvjetova na zajedničkoj dršci.</vt:lpstr>
      <vt:lpstr>Vrste cvasti</vt:lpstr>
      <vt:lpstr>Vrste cvasti</vt:lpstr>
      <vt:lpstr>Vrste cvasti</vt:lpstr>
      <vt:lpstr>Zigomorfan           Aktinomorfan   Asimetričan               cvijet</vt:lpstr>
      <vt:lpstr>Industrija cvijeća je grana cvijeća od 200 milijardi dolara, sa stopom rasta od 10%.</vt:lpstr>
      <vt:lpstr>Crna Gora godišnje uveze cvijeća u vrijednosti oko 3,5 miliona eura  dok ga proizvede daleko manje.</vt:lpstr>
      <vt:lpstr>Značaj cvijeta</vt:lpstr>
      <vt:lpstr>Radili smo mapu uma…</vt:lpstr>
      <vt:lpstr>I uradili</vt:lpstr>
      <vt:lpstr>Brojali smo šafrane i računali gustinu populacije</vt:lpstr>
      <vt:lpstr>AKTERI ČASA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CVIJET</dc:title>
  <dc:creator>HP</dc:creator>
  <cp:lastModifiedBy>HP</cp:lastModifiedBy>
  <cp:revision>58</cp:revision>
  <dcterms:created xsi:type="dcterms:W3CDTF">2021-04-17T11:38:49Z</dcterms:created>
  <dcterms:modified xsi:type="dcterms:W3CDTF">2021-04-24T11:44:42Z</dcterms:modified>
</cp:coreProperties>
</file>