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Bezbjednost%20saobra&#263;aj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Bezbjednost%20saobra&#263;aj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Sheet1!$A$29:$B$29</c:f>
              <c:strCache>
                <c:ptCount val="2"/>
                <c:pt idx="0">
                  <c:v>Broj vozila</c:v>
                </c:pt>
                <c:pt idx="1">
                  <c:v>Upotreba dnevnih svjetala</c:v>
                </c:pt>
              </c:strCache>
            </c:strRef>
          </c:cat>
          <c:val>
            <c:numRef>
              <c:f>Sheet1!$A$30:$B$30</c:f>
              <c:numCache>
                <c:formatCode>General</c:formatCode>
                <c:ptCount val="2"/>
                <c:pt idx="0">
                  <c:v>300</c:v>
                </c:pt>
                <c:pt idx="1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2-480D-A161-7AAED5F8E8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728975632"/>
        <c:axId val="728972720"/>
      </c:barChart>
      <c:catAx>
        <c:axId val="728975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8972720"/>
        <c:crosses val="autoZero"/>
        <c:auto val="1"/>
        <c:lblAlgn val="ctr"/>
        <c:lblOffset val="100"/>
        <c:noMultiLvlLbl val="0"/>
      </c:catAx>
      <c:valAx>
        <c:axId val="728972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897563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5358705161854769E-2"/>
          <c:y val="2.5428331875182269E-2"/>
          <c:w val="0.89019685039370078"/>
          <c:h val="0.7357713619130942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 w="12700" cap="flat" cmpd="sng" algn="ctr">
              <a:solidFill>
                <a:schemeClr val="accent2">
                  <a:shade val="50000"/>
                </a:schemeClr>
              </a:solidFill>
              <a:prstDash val="solid"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Sheet1!$A$43:$A$44</c:f>
              <c:strCache>
                <c:ptCount val="2"/>
                <c:pt idx="0">
                  <c:v>Broj vozila</c:v>
                </c:pt>
                <c:pt idx="1">
                  <c:v>Stajanje na znak stop</c:v>
                </c:pt>
              </c:strCache>
            </c:strRef>
          </c:cat>
          <c:val>
            <c:numRef>
              <c:f>Sheet1!$B$43:$B$44</c:f>
              <c:numCache>
                <c:formatCode>General</c:formatCode>
                <c:ptCount val="2"/>
                <c:pt idx="0">
                  <c:v>300</c:v>
                </c:pt>
                <c:pt idx="1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A7-4CB2-A612-A33D3D05ED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80634112"/>
        <c:axId val="880643680"/>
      </c:barChart>
      <c:catAx>
        <c:axId val="88063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643680"/>
        <c:crosses val="autoZero"/>
        <c:auto val="1"/>
        <c:lblAlgn val="ctr"/>
        <c:lblOffset val="100"/>
        <c:noMultiLvlLbl val="0"/>
      </c:catAx>
      <c:valAx>
        <c:axId val="880643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63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accent2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0"/>
    </c:view3D>
    <c:floor>
      <c:thickness val="0"/>
      <c:spPr>
        <a:solidFill>
          <a:schemeClr val="accent1">
            <a:alpha val="30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Sheet1!$A$94:$A$95</c:f>
              <c:strCache>
                <c:ptCount val="2"/>
                <c:pt idx="0">
                  <c:v>Broj automobila</c:v>
                </c:pt>
                <c:pt idx="1">
                  <c:v>Stajanje na pješačkom prelazu</c:v>
                </c:pt>
              </c:strCache>
            </c:strRef>
          </c:cat>
          <c:val>
            <c:numRef>
              <c:f>Sheet1!$B$94:$B$95</c:f>
              <c:numCache>
                <c:formatCode>General</c:formatCode>
                <c:ptCount val="2"/>
                <c:pt idx="0">
                  <c:v>500</c:v>
                </c:pt>
                <c:pt idx="1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D7-418A-ADA2-E9E84F516A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4"/>
        <c:gapDepth val="0"/>
        <c:shape val="box"/>
        <c:axId val="890005296"/>
        <c:axId val="890011120"/>
        <c:axId val="0"/>
      </c:bar3DChart>
      <c:catAx>
        <c:axId val="890005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60000"/>
                  <a:lumOff val="4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011120"/>
        <c:crosses val="autoZero"/>
        <c:auto val="1"/>
        <c:lblAlgn val="ctr"/>
        <c:lblOffset val="100"/>
        <c:noMultiLvlLbl val="0"/>
      </c:catAx>
      <c:valAx>
        <c:axId val="890011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005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2"/>
    </a:solidFill>
    <a:ln w="12700" cap="flat" cmpd="sng" algn="ctr">
      <a:solidFill>
        <a:schemeClr val="accent2">
          <a:shade val="50000"/>
        </a:schemeClr>
      </a:solidFill>
      <a:prstDash val="solid"/>
      <a:miter lim="800000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5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defRPr sz="9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20000"/>
          <a:lumOff val="8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20000"/>
          <a:lumOff val="80000"/>
        </a:schemeClr>
      </a:solidFill>
      <a:sp3d/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>
      <cs:styleClr val="0"/>
    </cs:fillRef>
    <cs:effectRef idx="0"/>
    <cs:fontRef idx="minor">
      <a:schemeClr val="dk1"/>
    </cs:fontRef>
    <cs:spPr>
      <a:solidFill>
        <a:schemeClr val="phClr">
          <a:alpha val="30000"/>
        </a:schemeClr>
      </a:solidFill>
      <a:sp3d/>
    </cs:spPr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lumMod val="60000"/>
            <a:lumOff val="40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lumMod val="50000"/>
            <a:lumOff val="5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6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90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8215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17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1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02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15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5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7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1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7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9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4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5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E45A-C25B-4B4E-9D51-B1972F10209B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ABB0B-E59A-4BA1-852A-255F82BE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3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F7730-6068-4D11-8282-1D439B1CAB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/>
              <a:t>Bezbjednost u  saobraćaju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0111FF-C4E7-430A-8701-D46257C96A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sr-Latn-ME" dirty="0"/>
          </a:p>
          <a:p>
            <a:pPr algn="ctr"/>
            <a:r>
              <a:rPr lang="sr-Latn-ME" dirty="0"/>
              <a:t>dijagrami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95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29EA3-88EB-49E7-975B-97406FB2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Korišćenje  sigurnosnih pojaseva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D03C682-2119-4014-95D1-494C4B08CE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4464" y="1828800"/>
            <a:ext cx="6575899" cy="412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2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F9E24-0840-4544-8FC4-F7B6616D9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Upotreba  dnevnog svetla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582D32-B979-4DAC-8C42-AE93BE4B44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225296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053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40173-CA19-4FED-BB55-899BB338E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Stajanje na znak stop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5D369D-48F0-4C3D-A804-98B8500A4B0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2249488"/>
          <a:ext cx="9906000" cy="35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70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E8833-841B-42DA-A27B-16C460C0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Korišćenje mobilnih telefona u vožnji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918D43-4DD4-44AE-B1FE-ADA8AD8495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5818" y="2249487"/>
            <a:ext cx="6123709" cy="414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73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EEE22-ED27-45F7-B547-B7881967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Prvenstvo prolaza u raskrsnici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706A88-8A40-4F90-84EB-3875F70ABE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9855" y="2249488"/>
            <a:ext cx="6664036" cy="398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71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DCF1A-8806-4AFE-AC06-CA7E2E9B7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Stajanje na pješačkom prelazu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0D5632-2034-417A-91CC-766622EE8E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21244"/>
              </p:ext>
            </p:extLst>
          </p:nvPr>
        </p:nvGraphicFramePr>
        <p:xfrm>
          <a:off x="1141413" y="1856509"/>
          <a:ext cx="9906000" cy="3934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112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D328-8C7B-4CA3-94EF-7C7B56F9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Podatke  prikupili učenici  IIct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F9064-2408-46CE-BC8E-16693EEE5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r-Latn-ME" sz="3600" dirty="0"/>
              <a:t>Hvala na pažnji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56949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29</TotalTime>
  <Words>34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Circuit</vt:lpstr>
      <vt:lpstr>Bezbjednost u  saobraćaju</vt:lpstr>
      <vt:lpstr>Korišćenje  sigurnosnih pojaseva</vt:lpstr>
      <vt:lpstr>Upotreba  dnevnog svetla</vt:lpstr>
      <vt:lpstr>Stajanje na znak stop</vt:lpstr>
      <vt:lpstr>Korišćenje mobilnih telefona u vožnji</vt:lpstr>
      <vt:lpstr>Prvenstvo prolaza u raskrsnici</vt:lpstr>
      <vt:lpstr>Stajanje na pješačkom prelazu</vt:lpstr>
      <vt:lpstr>Podatke  prikupili učenici  IIct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Bezbjednost u  saobraćaju</dc:title>
  <dc:creator>Ljiljana Dubak</dc:creator>
  <cp:lastModifiedBy>Ljiljana Dubak</cp:lastModifiedBy>
  <cp:revision>5</cp:revision>
  <dcterms:created xsi:type="dcterms:W3CDTF">2021-03-09T19:02:47Z</dcterms:created>
  <dcterms:modified xsi:type="dcterms:W3CDTF">2021-03-09T19:31:57Z</dcterms:modified>
</cp:coreProperties>
</file>