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9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24.03.2021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qjbfR1vfuQ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z0arBeB_l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kGbeLz-48M" TargetMode="External"/><Relationship Id="rId2" Type="http://schemas.openxmlformats.org/officeDocument/2006/relationships/hyperlink" Target="https://youtu.be/lEd7Ovt4cW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B252-B157-47E3-8987-42523C0D5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Priprema</a:t>
            </a:r>
            <a:r>
              <a:rPr lang="en-US" dirty="0"/>
              <a:t> </a:t>
            </a:r>
            <a:r>
              <a:rPr lang="x-none" dirty="0"/>
              <a:t>za čas</a:t>
            </a:r>
            <a:br>
              <a:rPr lang="x-none" dirty="0"/>
            </a:br>
            <a:r>
              <a:rPr lang="x-none" dirty="0"/>
              <a:t>ključne kopentencije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34B7C-9F1F-4777-A423-135256FA7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x-none" sz="1100" dirty="0"/>
              <a:t>Tamara Jovićević,Vesna Daković,Vesna Vidaković,Daliborka Glišić, Zorica Gojković,Tamara Asanović,Biljana Vlahović, Marina Marković, Suzana Novićević, Svetlana Mugoša</a:t>
            </a:r>
            <a:r>
              <a:rPr lang="en-US" sz="1100" dirty="0"/>
              <a:t>,Marina Kapa</a:t>
            </a:r>
            <a:r>
              <a:rPr lang="x-none" sz="1100" dirty="0"/>
              <a:t>, Aleksandar Bjelajac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5896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90635"/>
              </p:ext>
            </p:extLst>
          </p:nvPr>
        </p:nvGraphicFramePr>
        <p:xfrm>
          <a:off x="674704" y="292964"/>
          <a:ext cx="11097086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596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50490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CSBHJK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</a:t>
                      </a:r>
                      <a:r>
                        <a:rPr lang="sr-Latn-C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ć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lektira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C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Doživljaji mačka Toše- Branko</a:t>
                      </a: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Ćopić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Razgovor počinjemo pitanjem –imate li kućnog ljubimca? Učenici pojedinačno odgovaraju. Najavljujem lektiru. Upoznajemo se sa piscem i njegovim djelom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-Uporedo sa čitanjem odgovaramo na pitanja , crtamo i bojamo u Dnevniku čitanja, od 30. do 35.strane.</a:t>
                      </a: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Prilog</a:t>
                      </a: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broj 1.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-Odgovaraju na pitanja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-Čitaju naglas,podvlače manje poznate riječi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-Iznose svoje stavove i poistovjećuju se sa glavnim likom</a:t>
                      </a: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-Prilog broj 2.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-Rad u grupi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-Biraju izvještača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-Rade u grupi tako što dijele zadatke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-Izvještavaju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-Slušaju jedni druge, komentarišu, iznose svoje stavove,daju sugestije</a:t>
                      </a: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A37C9A1-A97F-4784-8C83-C286523AA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031" y="1500327"/>
            <a:ext cx="1661656" cy="215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5D2EE-92DA-44AD-BA32-88D5FCCB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110" y="4314546"/>
            <a:ext cx="1494226" cy="1993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25FC9-104E-46BC-8888-0ACA1A675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882" y="4314546"/>
            <a:ext cx="1494226" cy="19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91600"/>
              </p:ext>
            </p:extLst>
          </p:nvPr>
        </p:nvGraphicFramePr>
        <p:xfrm>
          <a:off x="674704" y="292964"/>
          <a:ext cx="11026065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3258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02807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početku časa vodimo razgovor o omiljenim domaćim životinjama.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-Djevijčica Jana stoji ispred projektora.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-Pita drugare koje su im omiljene domaće životinje. Na  osnovu  odgovora napravila je grafikon.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osnovu grafikona  učenici odgovaraju na pitanja. Ima ih 6.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Kada odgovore na sva pitanja viđeće koju životinju đeca najviše vole.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dobijaju listić , analiziraju zadatke i  kreću sa rješavanjem.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1.zadatak u svom rješenju nosi pisanu poruku što kod učenika izaziva takmičarsi duh, ko će prvi riješiti.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Zatim,sljedeći se tiče obrade podataka  koji su dati u zadatku ,a predstavljaju se pomoću  grafikona.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-Rješavaju zadatak računsi.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Koliko je riba mačak ulovio prvog dana, koliko drugog, koliko trećeg?, koliko četvrtog, a  koliko petog?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Računaju  i rješenja unose kao stupce u grafikon.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sr-Latn-C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183F26A-9A81-477B-AADF-71CD1703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981" y="4190260"/>
            <a:ext cx="1624014" cy="216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2E64A-FD28-44A6-9BF5-9FFD60C8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682" y="1161310"/>
            <a:ext cx="1553592" cy="19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4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982057"/>
              </p:ext>
            </p:extLst>
          </p:nvPr>
        </p:nvGraphicFramePr>
        <p:xfrm>
          <a:off x="674704" y="292964"/>
          <a:ext cx="11052698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009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20689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Priroda</a:t>
                      </a:r>
                      <a:endParaRPr lang="sr-Latn-C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Čas počinjemo razgovorom o omiljenoj hrani.  Udžbenik, str.45.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Koje proizvode od domaćih životinja koristimo u sirovom stanju?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-Koje prerađevine od varenike dobijamo i u kom obliku ( sve popularnije mlijeko  i sirevi u prahu)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-Koje prerađevine dobijamo od mesa? Priroda,Radna sveska str.35.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-Čija jaja su danas najviše tražena i zbog čega?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-Savjeti veterinara.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D48A95-C215-4C4D-8BE9-F9218A3C0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604" y="2381459"/>
            <a:ext cx="2013020" cy="245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D3293-D06D-4DA2-A340-1A6B537F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82" y="2375671"/>
            <a:ext cx="2013019" cy="24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16203"/>
              </p:ext>
            </p:extLst>
          </p:nvPr>
        </p:nvGraphicFramePr>
        <p:xfrm>
          <a:off x="674704" y="292964"/>
          <a:ext cx="11097086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596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50490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r-Latn-C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uzička</a:t>
                      </a: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kultura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 počinjemo  podsjećanjem na lektiru “ Doživljaji mačka Toše”.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otvaraju Udžbenik,str.46.,  čitajiu pjesmicu - Pokraj peći maca prela-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Zatim slušaju zvučni zapis i pjevaju pjesmicu.</a:t>
                      </a: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https://youtu.be/Hg78FZyf7zU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Otvaraju notne sveske i prepisuju note i tekst pjesmice.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pjevaju pjesmicu pojedinačno, u paru i horski.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Likovna kultura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času učenici pomoću plastelina i gline vajaju omiljenu domaću životinju.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r-Latn-CS" sz="1100" b="0" i="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prvo oblikuju tri loptice. Od jedne oblikuju glavu, od druge trup , a od treće noge i rep.na kraju sastave i ostave na hladno mjesto. Dok rade slušaju kompoziciju K.M.Vebera “ Poziv na ples”</a:t>
                      </a: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sr-Latn-CS" sz="1100" b="0" i="0" u="none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AA4F65A-A399-4AD6-BD1E-BE35E2111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29049"/>
            <a:ext cx="2715131" cy="20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6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01771"/>
              </p:ext>
            </p:extLst>
          </p:nvPr>
        </p:nvGraphicFramePr>
        <p:xfrm>
          <a:off x="674704" y="292964"/>
          <a:ext cx="10963921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2836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361085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Fi</a:t>
                      </a:r>
                      <a:r>
                        <a:rPr lang="sr-Latn-M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zičko vaspitanje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M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Grupna igra „Koze i konjići“ igra se na otvorenom.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D1CB94-7B4D-445C-9EDC-4FD2A7CA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155" y="1533525"/>
            <a:ext cx="47580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1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4152"/>
              </p:ext>
            </p:extLst>
          </p:nvPr>
        </p:nvGraphicFramePr>
        <p:xfrm>
          <a:off x="674704" y="292964"/>
          <a:ext cx="11034943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6175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08768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40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08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60C095-BBEE-4D40-B88A-914480CF9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245194"/>
              </p:ext>
            </p:extLst>
          </p:nvPr>
        </p:nvGraphicFramePr>
        <p:xfrm>
          <a:off x="577049" y="514906"/>
          <a:ext cx="11017187" cy="5921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96">
                  <a:extLst>
                    <a:ext uri="{9D8B030D-6E8A-4147-A177-3AD203B41FA5}">
                      <a16:colId xmlns:a16="http://schemas.microsoft.com/office/drawing/2014/main" val="2559528602"/>
                    </a:ext>
                  </a:extLst>
                </a:gridCol>
                <a:gridCol w="7221291">
                  <a:extLst>
                    <a:ext uri="{9D8B030D-6E8A-4147-A177-3AD203B41FA5}">
                      <a16:colId xmlns:a16="http://schemas.microsoft.com/office/drawing/2014/main" val="622034096"/>
                    </a:ext>
                  </a:extLst>
                </a:gridCol>
              </a:tblGrid>
              <a:tr h="77028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u="sng" dirty="0">
                          <a:effectLst/>
                        </a:rPr>
                        <a:t>1. Predmet/predmeti:</a:t>
                      </a:r>
                      <a:r>
                        <a:rPr lang="en-US" sz="1100" u="sng" dirty="0">
                          <a:effectLst/>
                        </a:rPr>
                        <a:t> </a:t>
                      </a:r>
                      <a:endParaRPr lang="en-US" sz="11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 </a:t>
                      </a:r>
                      <a:r>
                        <a:rPr lang="hr-HR" sz="1100" u="sng" dirty="0">
                          <a:effectLst/>
                        </a:rPr>
                        <a:t>Integrisana nastava za učenike od 1. </a:t>
                      </a:r>
                      <a:r>
                        <a:rPr lang="en-US" sz="1100" u="sng" dirty="0" err="1">
                          <a:effectLst/>
                        </a:rPr>
                        <a:t>i</a:t>
                      </a:r>
                      <a:r>
                        <a:rPr lang="en-US" sz="1100" u="sng" dirty="0">
                          <a:effectLst/>
                        </a:rPr>
                        <a:t> 4. </a:t>
                      </a:r>
                      <a:r>
                        <a:rPr lang="hr-HR" sz="1100" u="sng" dirty="0">
                          <a:effectLst/>
                        </a:rPr>
                        <a:t> razreda: </a:t>
                      </a:r>
                      <a:r>
                        <a:rPr lang="en-US" sz="1100" u="sng" dirty="0" err="1">
                          <a:effectLst/>
                        </a:rPr>
                        <a:t>Priroda</a:t>
                      </a:r>
                      <a:r>
                        <a:rPr lang="en-US" sz="1100" u="sng" dirty="0">
                          <a:effectLst/>
                        </a:rPr>
                        <a:t> I </a:t>
                      </a:r>
                      <a:r>
                        <a:rPr lang="en-US" sz="1100" u="sng" dirty="0" err="1">
                          <a:effectLst/>
                        </a:rPr>
                        <a:t>dru</a:t>
                      </a:r>
                      <a:r>
                        <a:rPr lang="x-none" sz="1100" u="sng" dirty="0">
                          <a:effectLst/>
                        </a:rPr>
                        <a:t>štvo, Likovna kultura, Muzička kultura, CSHB jezik i  književnost, Matematika, Fizičko vaspitanje, Priroda</a:t>
                      </a:r>
                      <a:endParaRPr lang="en-US" sz="11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54553879"/>
                  </a:ext>
                </a:extLst>
              </a:tr>
              <a:tr h="43198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u="sng" dirty="0">
                          <a:effectLst/>
                        </a:rPr>
                        <a:t>2. Tema:</a:t>
                      </a:r>
                      <a:r>
                        <a:rPr lang="en-US" sz="1100" u="sng" dirty="0">
                          <a:effectLst/>
                        </a:rPr>
                        <a:t> </a:t>
                      </a:r>
                      <a:endParaRPr lang="en-US" sz="11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latin typeface="+mj-lt"/>
                        </a:rPr>
                        <a:t> </a:t>
                      </a:r>
                      <a:r>
                        <a:rPr lang="x-none" sz="1100" u="sng" dirty="0">
                          <a:effectLst/>
                          <a:latin typeface="+mj-lt"/>
                        </a:rPr>
                        <a:t>Domaće životinje</a:t>
                      </a:r>
                      <a:endParaRPr lang="en-US" sz="110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2613883"/>
                  </a:ext>
                </a:extLst>
              </a:tr>
              <a:tr h="1785565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u="sng" dirty="0">
                          <a:effectLst/>
                        </a:rPr>
                        <a:t>3. Ishodi učenja</a:t>
                      </a:r>
                      <a:r>
                        <a:rPr lang="en-US" sz="1100" u="sng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 </a:t>
                      </a:r>
                      <a:endParaRPr lang="en-US" sz="11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u="sng" dirty="0">
                          <a:effectLst/>
                          <a:latin typeface="+mj-lt"/>
                        </a:rPr>
                        <a:t> </a:t>
                      </a:r>
                      <a:r>
                        <a:rPr lang="x-none" sz="1050" u="sng" dirty="0">
                          <a:effectLst/>
                          <a:latin typeface="+mj-lt"/>
                        </a:rPr>
                        <a:t> Tokom učenja učenici će moći da: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Priroda i društvo: 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Prepoznaje, imenuje, opisuje izgled domačih životinja i povezuje vrijeme i odgovarajuću aktivnost</a:t>
                      </a: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(od 1. do 3. razreda)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Likovna kultura: - 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Kroz slikanje, crtanje i manipulativni rad prenose usvojena znanja. (</a:t>
                      </a:r>
                      <a:r>
                        <a:rPr lang="x-none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1. do 5. razreda)</a:t>
                      </a:r>
                      <a:endParaRPr lang="x-none" sz="105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Muzička kultura (</a:t>
                      </a:r>
                      <a:r>
                        <a:rPr lang="x-none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do 5. razreda)</a:t>
                      </a: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- 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Razvijaju muzički sluh, muzičku memoriju i muzikalnost uopšte. </a:t>
                      </a:r>
                      <a:r>
                        <a:rPr lang="x-none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</a:t>
                      </a: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CSBHJ i književnost (</a:t>
                      </a:r>
                      <a:r>
                        <a:rPr lang="x-none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1. do 5. razreda)</a:t>
                      </a: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- 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Povezuje sadržaj teksta sa sopstvenim iskustvom.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Matematika </a:t>
                      </a:r>
                      <a:r>
                        <a:rPr lang="x-none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od( 1. do 5. razreda)</a:t>
                      </a: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Analizira, pretpostavlja i diskutuje postavku i tok rješenja prostih zadataka.</a:t>
                      </a:r>
                      <a:endParaRPr lang="x-none" sz="105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Fizičko vaspitanje </a:t>
                      </a:r>
                      <a:r>
                        <a:rPr lang="x-none" sz="105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(1. do 5. razreda):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Uskladjuju pokrete prema ritmu muzike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Priroda: </a:t>
                      </a:r>
                      <a:r>
                        <a:rPr lang="x-none" sz="105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Pronalaze zanimljive tekstove o domaćim životinjama (4. i 5. razred)</a:t>
                      </a:r>
                      <a:endParaRPr lang="x-none" sz="105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05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0130202"/>
                  </a:ext>
                </a:extLst>
              </a:tr>
              <a:tr h="2933571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4. Ključne kompetencije i ishodi KK čijem se postizanju kod učenika doprinosi 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 </a:t>
                      </a:r>
                      <a:r>
                        <a:rPr lang="x-none" sz="1050" b="1" u="sng" dirty="0">
                          <a:effectLst/>
                          <a:latin typeface="+mj-lt"/>
                        </a:rPr>
                        <a:t>Kulturološke svijesti i izražavanja</a:t>
                      </a:r>
                      <a:r>
                        <a:rPr lang="x-none" sz="1050" b="0" u="none" dirty="0">
                          <a:effectLst/>
                          <a:latin typeface="+mj-lt"/>
                        </a:rPr>
                        <a:t>: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Izražava svoje ideje iosjećanja u stvaralačkom procesu kroz slikanje i crtanje domaćih životinja  (1.8.4.)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1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Kompentecija pismenosti: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1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x-none" sz="1050" b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Primjenjuje osnovne  standarde jezika u čitanju i pisanju ( 1.1.1.) </a:t>
                      </a:r>
                      <a:endParaRPr lang="x-none" sz="1050" b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Učesvuje aktivno u interpersonalnoj komunikaciji pripremom i izvođenjem lutkarske predstave  (1.1.3.)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Uporedjuje pojmove i podatke iz različitih izvora prilikom izrade preznetacije na temu …. (1.1.6.); (1.1.7.); ( 1.1.9.)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1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Preduzetnička k.</a:t>
                      </a: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Pokazuje posvećenost, upornost, inicaijativu za rješavanje problema (1.7.11.)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1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Matematička k.</a:t>
                      </a:r>
                      <a:endParaRPr lang="x-none" sz="1050" b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Čita, upredjuje i prikazuje podatke tabelarno i grafički koristeći po potrebi digitalne alate. (3.3.2)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Koristi osnovne računske operacije sa prirodnim brojevima, matematičke postupke i mjere za rješavanje problema u svakodnevnim životnim situacijama (3.3.2)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1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Digitalna k</a:t>
                      </a:r>
                      <a:endParaRPr lang="x-none" sz="1050" b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50" b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Pretražuje, čuva i koristi informacije i sadržaje u digitalnom obliku (3.4.2.)</a:t>
                      </a:r>
                      <a:endParaRPr lang="en-US" sz="1050" b="1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0929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5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6B8580-462B-47C3-A621-7D20B41D8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68980"/>
              </p:ext>
            </p:extLst>
          </p:nvPr>
        </p:nvGraphicFramePr>
        <p:xfrm>
          <a:off x="497150" y="497151"/>
          <a:ext cx="11114842" cy="5788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9543">
                  <a:extLst>
                    <a:ext uri="{9D8B030D-6E8A-4147-A177-3AD203B41FA5}">
                      <a16:colId xmlns:a16="http://schemas.microsoft.com/office/drawing/2014/main" val="3510686007"/>
                    </a:ext>
                  </a:extLst>
                </a:gridCol>
                <a:gridCol w="7285299">
                  <a:extLst>
                    <a:ext uri="{9D8B030D-6E8A-4147-A177-3AD203B41FA5}">
                      <a16:colId xmlns:a16="http://schemas.microsoft.com/office/drawing/2014/main" val="2318763374"/>
                    </a:ext>
                  </a:extLst>
                </a:gridCol>
              </a:tblGrid>
              <a:tr h="38477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6. Ciljna grupa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x-none" sz="1100" dirty="0">
                          <a:effectLst/>
                        </a:rPr>
                        <a:t>I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</a:t>
                      </a:r>
                      <a:r>
                        <a:rPr lang="x-none" sz="1100" dirty="0">
                          <a:effectLst/>
                        </a:rPr>
                        <a:t> IV,  razred osnovne škole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7566380"/>
                  </a:ext>
                </a:extLst>
              </a:tr>
              <a:tr h="368372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</a:rPr>
                        <a:t>7. Broj časova i vremenski period realizacije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 </a:t>
                      </a:r>
                      <a:r>
                        <a:rPr lang="x-none" sz="1100" dirty="0">
                          <a:effectLst/>
                          <a:latin typeface="+mj-lt"/>
                        </a:rPr>
                        <a:t>Tokom cijele sedmice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3079769"/>
                  </a:ext>
                </a:extLst>
              </a:tr>
              <a:tr h="5035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x-none" sz="1100" b="1" u="sng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CSHB JEZIK I KNJIŽEVNOST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1" u="sng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I – razred (2 časa)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u="non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Umjetnički tekst Patriša Andjelković „Ničija kuca“ </a:t>
                      </a:r>
                    </a:p>
                    <a:p>
                      <a:pPr marL="171450" indent="-17145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x-none" sz="1100" b="0" u="non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Slušanje i razumijevanje tekstulane stvarnosti</a:t>
                      </a:r>
                    </a:p>
                    <a:p>
                      <a:pPr marL="171450" indent="-17145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x-none" sz="1100" b="0" u="non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Ilustacija teksta</a:t>
                      </a: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x-none" sz="1100" b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x-none" sz="1100" b="1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razred (4 časa)</a:t>
                      </a: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x-none" sz="11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Domaća lektira Branko Ćopić „ Doživljaji Mačka Toše“</a:t>
                      </a:r>
                    </a:p>
                    <a:p>
                      <a:pPr marL="171450" indent="-17145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x-none" sz="11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Čitanje naglas, podvlačenje manje poznatih riječi </a:t>
                      </a:r>
                    </a:p>
                    <a:p>
                      <a:pPr marL="171450" indent="-17145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x-none" sz="11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Iznošenje svojih  stavova i poistovjećivanje sa omiljenim likom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220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25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39254"/>
              </p:ext>
            </p:extLst>
          </p:nvPr>
        </p:nvGraphicFramePr>
        <p:xfrm>
          <a:off x="479394" y="292964"/>
          <a:ext cx="11097088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6597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50491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x-none" sz="1200" b="1" u="sng" dirty="0">
                          <a:effectLst/>
                          <a:latin typeface="+mj-lt"/>
                        </a:rPr>
                        <a:t>MATEMATIKA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u="sng" dirty="0">
                          <a:effectLst/>
                          <a:latin typeface="+mj-lt"/>
                        </a:rPr>
                        <a:t>I razred (1 čas)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https://youtu.be/4qjbfR1vfuQ</a:t>
                      </a:r>
                      <a:endParaRPr lang="x-non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Učimo brojati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razred (1 čas)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Rješavanje tekstualnih zadatka pomoću dijagrama (na dijagramu domaće životinje)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PRIRODA I DRUŠTVO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x-none" sz="1200" b="0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ertikalno povezivanje sadržaja od 1. do 5. razreda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Počinjemo sa prepoznavanjem domaćih životinja preko njihovih mladunaca do prikupljanja tekstova i zanimljivosti uz pomoć enciklopedija ( papirnih i digitalnih)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sng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MUZIČKA I LIKOVNA KULTURA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Vertikalno povezivanje sadržaja od 1. do 5. ratreda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Učimo brojalice,  taktiranje i sviramo pomoću Orfovog instrumentarija, izvodimo  pjesme i  ilustruju svoj doživljaj odslušane kompozicije.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i="0" u="sng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FIZIČKO VASPITANJE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Vertikalno povezivanje sadržaja od 1. do 5. razreda.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Oponašanje kretanja životinja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Igra „Pantomima“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1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8384"/>
              </p:ext>
            </p:extLst>
          </p:nvPr>
        </p:nvGraphicFramePr>
        <p:xfrm>
          <a:off x="390617" y="292964"/>
          <a:ext cx="11327907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445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605462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CSHBJK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počinjemo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slušanjem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pjesme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Kućni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Ljubimac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https://youtu.be/pz0arBeB_l0</a:t>
                      </a: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odgovaraju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učieljicina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pitanja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sr-Latn-M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M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Za koju životinju kažemo da je kućni ljubimac?</a:t>
                      </a: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Ko se 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njemu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brine?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Da li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imaš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ljubimca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to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životinja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Otvaraju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udžbenik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može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strain 24.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Pažljivo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slušaju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čitanje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price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priče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Ničija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Patriše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Andjelković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Odgovraju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učiteljicina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pitanja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Da li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svidjela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priča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 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govori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ova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priča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živi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djevojčica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Kakvo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vrijeme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napolju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Koga je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djevojčica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ugledala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to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zatim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dogodilo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postala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udžbeniku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 24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prvi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zadatak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docrtavaju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započetu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zadatak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str. 25 I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potrebno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da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napišu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oglas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Udomimo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Ničiju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Da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obrazlože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znači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 je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nočija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postala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Nečija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73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54642"/>
              </p:ext>
            </p:extLst>
          </p:nvPr>
        </p:nvGraphicFramePr>
        <p:xfrm>
          <a:off x="532660" y="292964"/>
          <a:ext cx="11088210" cy="6466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3679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44531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MATEMATIKA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počinjemo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slušanjem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pjesme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“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brojimo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Zajedno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brojimo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10.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Zajedno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brojimo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10 do 0.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Jedan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10.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 10 do 0.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Treći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učenik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10 I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unazda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0.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Još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slušamo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pjesmu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svesku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lijepeNnastavni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listić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koji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rješavaju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Koliko 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svijetlo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plavom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zečeva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Prebrojavaju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svijetlo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plavombojom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kvadratića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ljubičastom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koliko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ježeva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– 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Prebrojavaju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ježa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ljubičastom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kvadratća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Koliko je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puževa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tamno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plavom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Prebrojavaju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puža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tamno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plavom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kvadratića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crvanom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Koliko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ovaca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Prebrojavaju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ovce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crvenom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kvadratića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Koliko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Prebrojavaju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kvadratića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28600" indent="-2286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zelenom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skupu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Koliko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vjeverica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Prebrojavaju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iznad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vjeverice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zelenom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boje</a:t>
                      </a:r>
                      <a:r>
                        <a:rPr lang="en-US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100" b="0" i="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kvadratić</a:t>
                      </a: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Na kraju časa za provjeru naučenog lijepe Nastavni listić koji samostalno rješavaju.</a:t>
                      </a: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Potrebno je odgovarajući broj povezati sa skupom.</a:t>
                      </a: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To nam je ujedno pokazatelj usvojenosti gradiva na ovom času.</a:t>
                      </a:r>
                    </a:p>
                    <a:p>
                      <a:pPr mar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FE103A-01F9-46EB-8523-B4A89D562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38" y="834960"/>
            <a:ext cx="2328874" cy="323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8A36B-E518-4B4B-855A-B9DD1B89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404" y="2361459"/>
            <a:ext cx="1766656" cy="2201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D3904-5D41-4919-9F9D-7E01ADF7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404" y="2339263"/>
            <a:ext cx="1960654" cy="22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7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3587"/>
              </p:ext>
            </p:extLst>
          </p:nvPr>
        </p:nvGraphicFramePr>
        <p:xfrm>
          <a:off x="506027" y="292964"/>
          <a:ext cx="11221375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438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533937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PRIRODA I DRUŠTVO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Dobijeni listić režu i u svesku lijepe dijelove i sastavljaju životinju koju su dobili na listiću.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 Govore koja to životinja.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 Kojoj grupi životinja pripada?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Ko o njoj brine i gdje boravi?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Koje sve koristi imamo od nje?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Nabrajaju koje sve domaće životinje znaju.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Kako se zovu njihovi mladinci?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Čime se hrane?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Koje koristi imamo od njih?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U svesku lijepe listić sa domaćim životinjama koje treba da povežu sa svojim mladuncima i oboje.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0ED2A6D-A4AA-4159-966C-53A1CC79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32" y="1633493"/>
            <a:ext cx="1508141" cy="198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376A3-7A1A-4A60-9BF4-EB95B9D8C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0" y="1633493"/>
            <a:ext cx="1508141" cy="198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0CD15-BBA6-472A-AF6D-318B41F1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442" y="1550332"/>
            <a:ext cx="2316868" cy="27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40624"/>
              </p:ext>
            </p:extLst>
          </p:nvPr>
        </p:nvGraphicFramePr>
        <p:xfrm>
          <a:off x="674704" y="292964"/>
          <a:ext cx="11141475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1182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80293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LIKOVNA KULTURA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Razgovramo o tome šta smo mi to radili na času crnogorskog jezika, sta smo brojili na času matematike, okoim životinjama smo pričali iz prirode i društva.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Vi ćete danas crtati kako ste išli kod babe i djeda na selo. Tamo sigurno ima veliko dvorište sa mnogo životinja, njihova kuća, raznih biljaka...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Na kraju časa ćemo napraviti malu izložbu radova, zato se potrudite da što ljepše dočarate vase dvorište na selu.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Biraju rad koji im se najviše svidja.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MUZIČKA KULTURA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Podsjećamo se o čemu smo razgovari na času prirode i društva.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Slušaju muzički odlomk od Kamija Sen-Sansa „karneval životinja – kokoške i magarci“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https://youtu.be/lEd7Ovt4cWE</a:t>
                      </a: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Otvaram digitalni udžbenik Muzička kultura na strani Zvuci u prirodi.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Učenici otvaraju svoje učbenike na strani 10 i 11.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Slušaju zvučne zapise oglašavanja životinja, prepoznaju koja je toživotinja, pronalaze stiker na kraju udzbenika i lijepe ga odgovarajuće mjesto.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Za kraj slušamo veselu dječiji pjesmu.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- </a:t>
                      </a: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https://youtu.be/akGbeLz-48M</a:t>
                      </a: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0" i="0" u="none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9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BD97FE-591F-42CD-9213-377081904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97852"/>
              </p:ext>
            </p:extLst>
          </p:nvPr>
        </p:nvGraphicFramePr>
        <p:xfrm>
          <a:off x="674704" y="292964"/>
          <a:ext cx="11079331" cy="6152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0761">
                  <a:extLst>
                    <a:ext uri="{9D8B030D-6E8A-4147-A177-3AD203B41FA5}">
                      <a16:colId xmlns:a16="http://schemas.microsoft.com/office/drawing/2014/main" val="338083489"/>
                    </a:ext>
                  </a:extLst>
                </a:gridCol>
                <a:gridCol w="7438570">
                  <a:extLst>
                    <a:ext uri="{9D8B030D-6E8A-4147-A177-3AD203B41FA5}">
                      <a16:colId xmlns:a16="http://schemas.microsoft.com/office/drawing/2014/main" val="116821413"/>
                    </a:ext>
                  </a:extLst>
                </a:gridCol>
              </a:tblGrid>
              <a:tr h="61522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</a:rPr>
                        <a:t>8. Scenario (strategije učenja i njihov slijed) te učenikove aktivnosti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x-none" sz="1200" b="0" i="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FIZIČKO VASPIANJE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sr-Latn-M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Grupna igra „Konji i jahači“ iga se na otvorenom.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ME" sz="1100" b="0" i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x-none" sz="1100" b="0" i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91138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FEE5D7-61B4-4566-A220-399A00F5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64" y="1387875"/>
            <a:ext cx="333916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3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712</TotalTime>
  <Words>2034</Words>
  <Application>Microsoft Office PowerPoint</Application>
  <PresentationFormat>Widescreen</PresentationFormat>
  <Paragraphs>300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Garamond</vt:lpstr>
      <vt:lpstr>Savon</vt:lpstr>
      <vt:lpstr>Priprema za čas ključne kopentencije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čas ključne kopentencije</dc:title>
  <dc:creator>Daliborka	 Glišić</dc:creator>
  <cp:lastModifiedBy>Daliborka	 Glišić</cp:lastModifiedBy>
  <cp:revision>65</cp:revision>
  <dcterms:created xsi:type="dcterms:W3CDTF">2021-03-12T18:51:32Z</dcterms:created>
  <dcterms:modified xsi:type="dcterms:W3CDTF">2021-03-24T17:46:40Z</dcterms:modified>
</cp:coreProperties>
</file>