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4" r:id="rId6"/>
    <p:sldId id="275" r:id="rId7"/>
    <p:sldId id="273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6" r:id="rId17"/>
    <p:sldId id="284" r:id="rId18"/>
    <p:sldId id="263" r:id="rId19"/>
    <p:sldId id="267" r:id="rId20"/>
    <p:sldId id="269" r:id="rId21"/>
    <p:sldId id="271" r:id="rId22"/>
    <p:sldId id="28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E0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92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E7-4847-9DBC-A60AC7C7C7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237-44C7-9133-ECA8E084BF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E7-4847-9DBC-A60AC7C7C7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E7-4847-9DBC-A60AC7C7C7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BE7-4847-9DBC-A60AC7C7C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7-44C7-9133-ECA8E084BF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5803845163325E-2"/>
          <c:y val="7.3293811293053124E-2"/>
          <c:w val="0.91565995682432555"/>
          <c:h val="0.72263910088852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0-47BC-A6AF-F5B62305A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678408"/>
        <c:axId val="1836748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Odlični</c:v>
                      </c:pt>
                      <c:pt idx="1">
                        <c:v>Vrlo dobri</c:v>
                      </c:pt>
                      <c:pt idx="2">
                        <c:v>Dobri</c:v>
                      </c:pt>
                      <c:pt idx="3">
                        <c:v>Dovoljni</c:v>
                      </c:pt>
                      <c:pt idx="4">
                        <c:v>Nedovoljni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6D0-47BC-A6AF-F5B62305AD2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Odlični</c:v>
                      </c:pt>
                      <c:pt idx="1">
                        <c:v>Vrlo dobri</c:v>
                      </c:pt>
                      <c:pt idx="2">
                        <c:v>Dobri</c:v>
                      </c:pt>
                      <c:pt idx="3">
                        <c:v>Dovoljni</c:v>
                      </c:pt>
                      <c:pt idx="4">
                        <c:v>Nedovoljni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6D0-47BC-A6AF-F5B62305AD2D}"/>
                  </c:ext>
                </c:extLst>
              </c15:ser>
            </c15:filteredBarSeries>
          </c:ext>
        </c:extLst>
      </c:barChart>
      <c:catAx>
        <c:axId val="18367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74880"/>
        <c:crosses val="autoZero"/>
        <c:auto val="1"/>
        <c:lblAlgn val="ctr"/>
        <c:lblOffset val="100"/>
        <c:noMultiLvlLbl val="0"/>
      </c:catAx>
      <c:valAx>
        <c:axId val="18367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7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56598045726206E-2"/>
          <c:y val="6.3665178476968315E-2"/>
          <c:w val="0.92943095215507698"/>
          <c:h val="0.75823843479119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Odlični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9-4FA9-A9AB-F94C7AF61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Vrlo dobri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9-4FA9-A9AB-F94C7AF61A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Dobri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9-4FA9-A9AB-F94C7AF61A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Dovoljni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9-4FA9-A9AB-F94C7AF61A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Nedovoljni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29-4FA9-A9AB-F94C7AF61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678800"/>
        <c:axId val="183679584"/>
      </c:barChart>
      <c:catAx>
        <c:axId val="18367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79584"/>
        <c:crosses val="autoZero"/>
        <c:auto val="1"/>
        <c:lblAlgn val="ctr"/>
        <c:lblOffset val="100"/>
        <c:noMultiLvlLbl val="0"/>
      </c:catAx>
      <c:valAx>
        <c:axId val="1836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67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1/29/2021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1/29/2021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1/29/2021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1/29/2021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1/29/2021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1/29/2021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1/29/2021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1/29/2021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1/29/2021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1/29/2021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1/29/2021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1/29/2021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1/29/2021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1/29/2021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3" y="304800"/>
            <a:ext cx="9141619" cy="1676400"/>
          </a:xfrm>
        </p:spPr>
        <p:txBody>
          <a:bodyPr/>
          <a:lstStyle/>
          <a:p>
            <a:r>
              <a:rPr lang="sr-Latn-ME" dirty="0"/>
              <a:t>ZDRAVA ISHRANA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3" y="1828800"/>
            <a:ext cx="9141619" cy="2729610"/>
          </a:xfrm>
        </p:spPr>
        <p:txBody>
          <a:bodyPr>
            <a:normAutofit/>
          </a:bodyPr>
          <a:lstStyle/>
          <a:p>
            <a:r>
              <a:rPr lang="sr-Latn-ME" dirty="0"/>
              <a:t>ISTRAŽIVAČKI ZADATAK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4AC7E-4891-445A-B5BF-D88ED35049AD}"/>
              </a:ext>
            </a:extLst>
          </p:cNvPr>
          <p:cNvSpPr txBox="1"/>
          <p:nvPr/>
        </p:nvSpPr>
        <p:spPr>
          <a:xfrm>
            <a:off x="1843300" y="2514600"/>
            <a:ext cx="215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dirty="0">
                <a:solidFill>
                  <a:schemeClr val="accent1">
                    <a:lumMod val="75000"/>
                  </a:schemeClr>
                </a:solidFill>
              </a:rPr>
              <a:t>OŠ „Meksiko“ Bar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5725-E035-42E4-96C0-3B09CAAB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142" y="762000"/>
            <a:ext cx="9751060" cy="1295400"/>
          </a:xfrm>
        </p:spPr>
        <p:txBody>
          <a:bodyPr/>
          <a:lstStyle/>
          <a:p>
            <a:r>
              <a:rPr lang="sr-Latn-M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KOJE NAMIRNICE SU NAJVIŠE BOGATE UGLJENIM HIDRATIMA I MASTIMA?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3048-6538-448C-970F-F7CE470B6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608" y="2590800"/>
            <a:ext cx="9751060" cy="4572000"/>
          </a:xfrm>
        </p:spPr>
        <p:txBody>
          <a:bodyPr/>
          <a:lstStyle/>
          <a:p>
            <a:r>
              <a:rPr lang="sr-Latn-ME" dirty="0"/>
              <a:t>Hleb i tijesto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E8B71-8C7B-445E-960B-450CA13E2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56429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ED3-50A1-417F-B850-F1E50638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671513"/>
            <a:ext cx="9751060" cy="12954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ŠTA JE KORISNO A ŠTA ŠTETNO ZA NAŠU ISHRANU?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470BB4-EB84-4EE1-9E4F-FE3AF7ECA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25" y="2895600"/>
            <a:ext cx="5286374" cy="2643187"/>
          </a:xfrm>
        </p:spPr>
      </p:pic>
    </p:spTree>
    <p:extLst>
      <p:ext uri="{BB962C8B-B14F-4D97-AF65-F5344CB8AC3E}">
        <p14:creationId xmlns:p14="http://schemas.microsoft.com/office/powerpoint/2010/main" val="23610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2042-1724-4973-942A-BE32107B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633" y="304800"/>
            <a:ext cx="5943600" cy="5105400"/>
          </a:xfrm>
        </p:spPr>
        <p:txBody>
          <a:bodyPr>
            <a:normAutofit fontScale="90000"/>
          </a:bodyPr>
          <a:lstStyle/>
          <a:p>
            <a:r>
              <a:rPr lang="sr-Latn-ME" sz="2800" dirty="0">
                <a:solidFill>
                  <a:srgbClr val="EE6E04"/>
                </a:solidFill>
              </a:rPr>
              <a:t>NEZDRAVO JE:</a:t>
            </a:r>
            <a:br>
              <a:rPr lang="sr-Latn-ME" sz="2800" dirty="0">
                <a:solidFill>
                  <a:srgbClr val="EE6E04"/>
                </a:solidFill>
              </a:rPr>
            </a:br>
            <a:br>
              <a:rPr lang="sr-Latn-ME" sz="2800" dirty="0">
                <a:solidFill>
                  <a:srgbClr val="EE6E04"/>
                </a:solidFill>
              </a:rPr>
            </a:br>
            <a:r>
              <a:rPr lang="sr-Latn-ME" sz="2800" dirty="0">
                <a:solidFill>
                  <a:srgbClr val="EE6E04"/>
                </a:solidFill>
              </a:rPr>
              <a:t>- Jesti mnogo masne, slane i ljute hrane</a:t>
            </a:r>
            <a:br>
              <a:rPr lang="sr-Latn-ME" sz="2800" dirty="0">
                <a:solidFill>
                  <a:srgbClr val="EE6E04"/>
                </a:solidFill>
              </a:rPr>
            </a:br>
            <a:br>
              <a:rPr lang="sr-Latn-ME" sz="2800" dirty="0">
                <a:solidFill>
                  <a:srgbClr val="EE6E04"/>
                </a:solidFill>
              </a:rPr>
            </a:br>
            <a:r>
              <a:rPr lang="sr-Latn-ME" sz="2800" dirty="0">
                <a:solidFill>
                  <a:srgbClr val="EE6E04"/>
                </a:solidFill>
              </a:rPr>
              <a:t>- Dugo ne uzimati hranu</a:t>
            </a:r>
            <a:br>
              <a:rPr lang="sr-Latn-ME" sz="2800" dirty="0">
                <a:solidFill>
                  <a:srgbClr val="EE6E04"/>
                </a:solidFill>
              </a:rPr>
            </a:br>
            <a:br>
              <a:rPr lang="sr-Latn-ME" dirty="0">
                <a:solidFill>
                  <a:srgbClr val="EE6E04"/>
                </a:solidFill>
              </a:rPr>
            </a:br>
            <a:r>
              <a:rPr lang="sr-Latn-ME" sz="2800" dirty="0">
                <a:solidFill>
                  <a:srgbClr val="EE6E04"/>
                </a:solidFill>
              </a:rPr>
              <a:t>- Jesti mnogo slatkiša</a:t>
            </a:r>
            <a:br>
              <a:rPr lang="sr-Latn-ME" sz="2800" dirty="0">
                <a:solidFill>
                  <a:srgbClr val="EE6E04"/>
                </a:solidFill>
              </a:rPr>
            </a:br>
            <a:br>
              <a:rPr lang="sr-Latn-ME" sz="2800" dirty="0">
                <a:solidFill>
                  <a:srgbClr val="EE6E04"/>
                </a:solidFill>
              </a:rPr>
            </a:br>
            <a:r>
              <a:rPr lang="sr-Latn-ME" sz="2800" dirty="0">
                <a:solidFill>
                  <a:srgbClr val="EE6E04"/>
                </a:solidFill>
              </a:rPr>
              <a:t>- Jesti mnogo grickalica</a:t>
            </a:r>
            <a:br>
              <a:rPr lang="sr-Latn-ME" sz="2800" dirty="0">
                <a:solidFill>
                  <a:srgbClr val="EE6E04"/>
                </a:solidFill>
              </a:rPr>
            </a:br>
            <a:br>
              <a:rPr lang="sr-Latn-ME" sz="2800" dirty="0">
                <a:solidFill>
                  <a:srgbClr val="EE6E04"/>
                </a:solidFill>
              </a:rPr>
            </a:br>
            <a:r>
              <a:rPr lang="sr-Latn-ME" sz="2800" dirty="0">
                <a:solidFill>
                  <a:srgbClr val="EE6E04"/>
                </a:solidFill>
              </a:rPr>
              <a:t>- Preskakati obroke</a:t>
            </a:r>
            <a:endParaRPr lang="en-US" sz="2800" dirty="0">
              <a:solidFill>
                <a:srgbClr val="EE6E0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E3C1-1A7C-471B-90D7-71A926BE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3" y="1143000"/>
            <a:ext cx="5029200" cy="5029200"/>
          </a:xfrm>
        </p:spPr>
        <p:txBody>
          <a:bodyPr/>
          <a:lstStyle/>
          <a:p>
            <a:pPr marL="0" indent="0">
              <a:buNone/>
            </a:pPr>
            <a:r>
              <a:rPr lang="sr-Latn-ME" dirty="0">
                <a:solidFill>
                  <a:srgbClr val="00B050"/>
                </a:solidFill>
              </a:rPr>
              <a:t>ZDRAVO JE:</a:t>
            </a:r>
          </a:p>
          <a:p>
            <a:pPr>
              <a:buFontTx/>
              <a:buChar char="-"/>
            </a:pPr>
            <a:r>
              <a:rPr lang="sr-Latn-ME" dirty="0">
                <a:solidFill>
                  <a:srgbClr val="00B050"/>
                </a:solidFill>
              </a:rPr>
              <a:t>Jesti zdravu a ne prženu hranu</a:t>
            </a:r>
          </a:p>
          <a:p>
            <a:pPr>
              <a:buFontTx/>
              <a:buChar char="-"/>
            </a:pPr>
            <a:r>
              <a:rPr lang="sr-Latn-ME" dirty="0">
                <a:solidFill>
                  <a:srgbClr val="00B050"/>
                </a:solidFill>
              </a:rPr>
              <a:t>Jesti voće i povrće</a:t>
            </a:r>
          </a:p>
          <a:p>
            <a:pPr>
              <a:buFontTx/>
              <a:buChar char="-"/>
            </a:pPr>
            <a:r>
              <a:rPr lang="sr-Latn-ME" dirty="0">
                <a:solidFill>
                  <a:srgbClr val="00B050"/>
                </a:solidFill>
              </a:rPr>
              <a:t>Piti dosta vode</a:t>
            </a:r>
          </a:p>
          <a:p>
            <a:pPr>
              <a:buFontTx/>
              <a:buChar char="-"/>
            </a:pPr>
            <a:r>
              <a:rPr lang="sr-Latn-ME" dirty="0">
                <a:solidFill>
                  <a:srgbClr val="00B050"/>
                </a:solidFill>
              </a:rPr>
              <a:t>Jesti manje, a češće</a:t>
            </a:r>
          </a:p>
          <a:p>
            <a:pPr>
              <a:buFontTx/>
              <a:buChar char="-"/>
            </a:pPr>
            <a:r>
              <a:rPr lang="sr-Latn-ME" dirty="0">
                <a:solidFill>
                  <a:srgbClr val="00B050"/>
                </a:solidFill>
              </a:rPr>
              <a:t>Imati bar pet obroka dnevno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EC9CA-8D7F-4635-AF6E-0E9AABF76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0"/>
            <a:ext cx="5254695" cy="6858000"/>
          </a:xfrm>
        </p:spPr>
      </p:pic>
    </p:spTree>
    <p:extLst>
      <p:ext uri="{BB962C8B-B14F-4D97-AF65-F5344CB8AC3E}">
        <p14:creationId xmlns:p14="http://schemas.microsoft.com/office/powerpoint/2010/main" val="10961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06A2-4614-4C98-97A9-FD551B56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DOMAĆI ZADATAK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399DE-F1DC-420C-B5D5-0F7ABB28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905000"/>
            <a:ext cx="9751060" cy="4572000"/>
          </a:xfrm>
        </p:spPr>
        <p:txBody>
          <a:bodyPr>
            <a:normAutofit/>
          </a:bodyPr>
          <a:lstStyle/>
          <a:p>
            <a:r>
              <a:rPr lang="sr-Latn-M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Izabrati pet omiljenih namirnica i pet namirnica neprerađene hrane, kojom bi zamijenili omiljenu. </a:t>
            </a:r>
          </a:p>
          <a:p>
            <a:r>
              <a:rPr lang="sr-Latn-M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Grafički prikazati i uporediti nutritivnu vrijednost i razlike, na 100g. </a:t>
            </a:r>
          </a:p>
          <a:p>
            <a:r>
              <a:rPr lang="sr-Latn-M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Prikazati kalorijsku vrijednost i u procentima, kroz kružni dijagram. </a:t>
            </a:r>
          </a:p>
          <a:p>
            <a:r>
              <a:rPr lang="sr-Latn-M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Cjelokupni domaći odraditi kroz PowerPoint prezentaciju.</a:t>
            </a:r>
            <a:endParaRPr lang="en-US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9E6C6-EEBC-46AB-9875-AC54AACFA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50" y="221974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0"/>
            <a:ext cx="9751060" cy="1295400"/>
          </a:xfrm>
        </p:spPr>
        <p:txBody>
          <a:bodyPr/>
          <a:lstStyle/>
          <a:p>
            <a:r>
              <a:rPr lang="sr-Latn-ME" b="1" dirty="0">
                <a:solidFill>
                  <a:srgbClr val="00B050"/>
                </a:solidFill>
              </a:rPr>
              <a:t>PRIKAZIVANJE PODATAKA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A9FBBCB-24FF-4FD0-A51B-5B86DDB3B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738623"/>
              </p:ext>
            </p:extLst>
          </p:nvPr>
        </p:nvGraphicFramePr>
        <p:xfrm>
          <a:off x="150812" y="2667000"/>
          <a:ext cx="6704327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761">
                  <a:extLst>
                    <a:ext uri="{9D8B030D-6E8A-4147-A177-3AD203B41FA5}">
                      <a16:colId xmlns:a16="http://schemas.microsoft.com/office/drawing/2014/main" val="830121252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3349990347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44650190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606831073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3049300416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460968514"/>
                    </a:ext>
                  </a:extLst>
                </a:gridCol>
                <a:gridCol w="957761">
                  <a:extLst>
                    <a:ext uri="{9D8B030D-6E8A-4147-A177-3AD203B41FA5}">
                      <a16:colId xmlns:a16="http://schemas.microsoft.com/office/drawing/2014/main" val="208880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ME" sz="1200" dirty="0"/>
                        <a:t>OCJENA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200" dirty="0"/>
                        <a:t>ukupno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1200" dirty="0"/>
                        <a:t>BROJ UČENIKA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20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1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ME" sz="1200" dirty="0"/>
                        <a:t>%</a:t>
                      </a:r>
                      <a:endParaRPr 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10%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20%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30%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25%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800" dirty="0"/>
                        <a:t>100%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407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0" y="2133600"/>
                <a:ext cx="10536813" cy="3103386"/>
              </a:xfrm>
            </p:spPr>
            <p:txBody>
              <a:bodyPr/>
              <a:lstStyle/>
              <a:p>
                <a:r>
                  <a:rPr lang="sr-Latn-ME" dirty="0">
                    <a:solidFill>
                      <a:schemeClr val="tx1"/>
                    </a:solidFill>
                  </a:rPr>
                  <a:t>Tabelarni prikaz                                                         Kružni dijagram</a:t>
                </a:r>
              </a:p>
              <a:p>
                <a:endParaRPr lang="sr-Latn-ME" dirty="0"/>
              </a:p>
              <a:p>
                <a:endParaRPr lang="sr-Latn-ME" dirty="0"/>
              </a:p>
              <a:p>
                <a:endParaRPr lang="sr-Latn-ME" dirty="0">
                  <a:solidFill>
                    <a:schemeClr val="tx1"/>
                  </a:solidFill>
                </a:endParaRPr>
              </a:p>
              <a:p>
                <a:r>
                  <a:rPr lang="sr-Latn-ME" sz="2000" dirty="0">
                    <a:solidFill>
                      <a:schemeClr val="tx1"/>
                    </a:solidFill>
                  </a:rPr>
                  <a:t>Primjer računanja %: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M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M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M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100=10%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0" y="2133600"/>
                <a:ext cx="10536813" cy="3103386"/>
              </a:xfrm>
              <a:blipFill>
                <a:blip r:embed="rId2"/>
                <a:stretch>
                  <a:fillRect l="-926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3ADFFF-95D1-4C8C-8BF9-164E1EA15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105767"/>
              </p:ext>
            </p:extLst>
          </p:nvPr>
        </p:nvGraphicFramePr>
        <p:xfrm>
          <a:off x="7169614" y="2686878"/>
          <a:ext cx="5208036" cy="343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1" y="49282"/>
            <a:ext cx="9751060" cy="1236796"/>
          </a:xfrm>
        </p:spPr>
        <p:txBody>
          <a:bodyPr/>
          <a:lstStyle/>
          <a:p>
            <a:r>
              <a:rPr lang="sr-Latn-ME" b="1" dirty="0">
                <a:solidFill>
                  <a:srgbClr val="00B050"/>
                </a:solidFill>
              </a:rPr>
              <a:t>PRIKAZIVANJE PODATAKA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012" y="2075451"/>
            <a:ext cx="9751059" cy="3759200"/>
          </a:xfrm>
        </p:spPr>
        <p:txBody>
          <a:bodyPr>
            <a:normAutofit/>
          </a:bodyPr>
          <a:lstStyle/>
          <a:p>
            <a:r>
              <a:rPr lang="sr-Latn-ME" dirty="0"/>
              <a:t> </a:t>
            </a:r>
            <a:r>
              <a:rPr lang="sr-Latn-ME" dirty="0">
                <a:solidFill>
                  <a:schemeClr val="tx1"/>
                </a:solidFill>
              </a:rPr>
              <a:t>Stubičasti dijagrami</a:t>
            </a: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71C052-AE0C-4C16-8B82-6F9E0B0D8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822639"/>
              </p:ext>
            </p:extLst>
          </p:nvPr>
        </p:nvGraphicFramePr>
        <p:xfrm>
          <a:off x="1192674" y="2766850"/>
          <a:ext cx="4189731" cy="282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C48A629-CA08-4D26-B1BE-A71C8DDFA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952829"/>
              </p:ext>
            </p:extLst>
          </p:nvPr>
        </p:nvGraphicFramePr>
        <p:xfrm>
          <a:off x="6094411" y="1868938"/>
          <a:ext cx="6324600" cy="354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rgbClr val="00B050"/>
                </a:solidFill>
              </a:rPr>
              <a:t>KREIRANJE STUBIČASTIH DIJAGRAMA U PROGRAMU PowerPoint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8225" lvl="1" indent="-457200">
              <a:buFont typeface="+mj-lt"/>
              <a:buAutoNum type="arabicPeriod"/>
            </a:pPr>
            <a:r>
              <a:rPr lang="sr-Latn-ME" dirty="0"/>
              <a:t>Kartica </a:t>
            </a:r>
            <a:r>
              <a:rPr lang="sr-Latn-ME" b="1" dirty="0">
                <a:solidFill>
                  <a:srgbClr val="00B050"/>
                </a:solidFill>
              </a:rPr>
              <a:t>Insert</a:t>
            </a:r>
          </a:p>
          <a:p>
            <a:pPr marL="908225" lvl="1" indent="-457200">
              <a:buFont typeface="+mj-lt"/>
              <a:buAutoNum type="arabicPeriod"/>
            </a:pPr>
            <a:r>
              <a:rPr lang="sr-Latn-ME" dirty="0"/>
              <a:t>Naredba </a:t>
            </a:r>
            <a:r>
              <a:rPr lang="sr-Latn-ME" b="1" dirty="0">
                <a:solidFill>
                  <a:srgbClr val="00B050"/>
                </a:solidFill>
              </a:rPr>
              <a:t>Charts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786" r="45533" b="54167"/>
          <a:stretch/>
        </p:blipFill>
        <p:spPr>
          <a:xfrm>
            <a:off x="1598612" y="2823692"/>
            <a:ext cx="6858000" cy="38686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038772" y="1981200"/>
            <a:ext cx="1693440" cy="1221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7012" y="2438400"/>
            <a:ext cx="10668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7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rgbClr val="00B050"/>
                </a:solidFill>
              </a:rPr>
              <a:t>KREIRANJE STUBIČASTIH DIJAGRAMA U PROGRAMU PowerPoint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37" y="1752600"/>
            <a:ext cx="9751060" cy="4572000"/>
          </a:xfrm>
        </p:spPr>
        <p:txBody>
          <a:bodyPr/>
          <a:lstStyle/>
          <a:p>
            <a:pPr marL="908225" lvl="1" indent="-457200">
              <a:buFont typeface="+mj-lt"/>
              <a:buAutoNum type="arabicPeriod" startAt="3"/>
            </a:pPr>
            <a:r>
              <a:rPr lang="sr-Latn-ME" dirty="0"/>
              <a:t>Tip </a:t>
            </a:r>
            <a:r>
              <a:rPr lang="sr-Latn-ME" b="1" dirty="0">
                <a:solidFill>
                  <a:srgbClr val="00B050"/>
                </a:solidFill>
              </a:rPr>
              <a:t>Clustered Column</a:t>
            </a:r>
          </a:p>
          <a:p>
            <a:pPr marL="908225" lvl="1" indent="-457200">
              <a:buFont typeface="+mj-lt"/>
              <a:buAutoNum type="arabicPeriod" startAt="3"/>
            </a:pPr>
            <a:r>
              <a:rPr lang="sr-Latn-ME" dirty="0"/>
              <a:t>Popunimo podatke u polja </a:t>
            </a:r>
            <a:r>
              <a:rPr lang="sr-Latn-ME" b="1" dirty="0">
                <a:solidFill>
                  <a:srgbClr val="00B050"/>
                </a:solidFill>
              </a:rPr>
              <a:t>radnog lista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673" t="16667" r="18960" b="54167"/>
          <a:stretch/>
        </p:blipFill>
        <p:spPr>
          <a:xfrm>
            <a:off x="55440" y="3733800"/>
            <a:ext cx="618508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58" y="3733800"/>
            <a:ext cx="577821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574" t="8334" r="45315" b="43750"/>
          <a:stretch/>
        </p:blipFill>
        <p:spPr>
          <a:xfrm>
            <a:off x="7770812" y="937475"/>
            <a:ext cx="3359756" cy="27963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484812" y="1905000"/>
            <a:ext cx="3505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0"/>
          </p:cNvCxnSpPr>
          <p:nvPr/>
        </p:nvCxnSpPr>
        <p:spPr>
          <a:xfrm flipH="1">
            <a:off x="3147984" y="2514600"/>
            <a:ext cx="3479828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54FA-2260-4FF6-BAA5-BE89017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768" y="762000"/>
            <a:ext cx="9751060" cy="12954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HVALA NA PAŽNJI 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4F23-75FE-4DD4-9EA3-6B948097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799" y="3124200"/>
            <a:ext cx="975106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sr-Latn-ME" dirty="0">
                <a:solidFill>
                  <a:srgbClr val="00B050"/>
                </a:solidFill>
              </a:rPr>
              <a:t>ENISA MUHOVIĆ</a:t>
            </a:r>
          </a:p>
          <a:p>
            <a:pPr marL="0" indent="0" algn="ctr">
              <a:buNone/>
            </a:pPr>
            <a:r>
              <a:rPr lang="sr-Latn-ME" dirty="0">
                <a:solidFill>
                  <a:srgbClr val="00B050"/>
                </a:solidFill>
              </a:rPr>
              <a:t>MARIJANA ĐURNIĆ</a:t>
            </a:r>
          </a:p>
          <a:p>
            <a:pPr marL="0" indent="0" algn="ctr">
              <a:buNone/>
            </a:pPr>
            <a:r>
              <a:rPr lang="sr-Latn-ME" dirty="0">
                <a:solidFill>
                  <a:srgbClr val="00B050"/>
                </a:solidFill>
              </a:rPr>
              <a:t>ĐOKO BURZANOVIĆ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AAA4-E115-47D8-AC10-A3430578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729849"/>
            <a:ext cx="9751060" cy="12954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ZAŠTO JE ORGANIZMU POTREBNA HRANA?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F689F-AE81-4425-B3D6-9DF6BE1D9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2895600"/>
            <a:ext cx="6196944" cy="2584851"/>
          </a:xfrm>
        </p:spPr>
      </p:pic>
    </p:spTree>
    <p:extLst>
      <p:ext uri="{BB962C8B-B14F-4D97-AF65-F5344CB8AC3E}">
        <p14:creationId xmlns:p14="http://schemas.microsoft.com/office/powerpoint/2010/main" val="24831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2A83-816D-4C0A-BBAF-941FE1E7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ZAŠTO JE ORGANIZMU POTREBNA HRANA?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E72D-FAF0-483C-8199-7FEED623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62200"/>
            <a:ext cx="9751060" cy="4572000"/>
          </a:xfrm>
        </p:spPr>
        <p:txBody>
          <a:bodyPr/>
          <a:lstStyle/>
          <a:p>
            <a:r>
              <a:rPr lang="sr-Latn-ME" dirty="0"/>
              <a:t>Za rast i razvoj organizma</a:t>
            </a:r>
          </a:p>
          <a:p>
            <a:r>
              <a:rPr lang="sr-Latn-ME" dirty="0"/>
              <a:t>Da bi se bolje osjećao/la</a:t>
            </a:r>
          </a:p>
          <a:p>
            <a:r>
              <a:rPr lang="sr-Latn-ME" dirty="0"/>
              <a:t>Za jačanje organizma i bolju izdržljivost</a:t>
            </a:r>
          </a:p>
          <a:p>
            <a:r>
              <a:rPr lang="sr-Latn-ME" dirty="0"/>
              <a:t>Za borbu protiv bolesti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498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DA01-C238-478B-8988-1A52C811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152400"/>
            <a:ext cx="9751060" cy="12954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ŠTA JE ZDRAVLJE 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B9B86-B95F-4A92-8FB9-14D5BE608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67" y="2267006"/>
            <a:ext cx="4226945" cy="3905193"/>
          </a:xfrm>
        </p:spPr>
      </p:pic>
    </p:spTree>
    <p:extLst>
      <p:ext uri="{BB962C8B-B14F-4D97-AF65-F5344CB8AC3E}">
        <p14:creationId xmlns:p14="http://schemas.microsoft.com/office/powerpoint/2010/main" val="28167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5565-286D-4348-B27A-AA69B490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ŠTA JE ZDRAVLJE?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E93A-7523-42AD-8A6B-720B57AFB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2438400"/>
            <a:ext cx="9751060" cy="4572000"/>
          </a:xfrm>
        </p:spPr>
        <p:txBody>
          <a:bodyPr/>
          <a:lstStyle/>
          <a:p>
            <a:r>
              <a:rPr lang="sr-Latn-ME" dirty="0"/>
              <a:t>Kada se zdravo hranimo</a:t>
            </a:r>
          </a:p>
          <a:p>
            <a:r>
              <a:rPr lang="sr-Latn-ME" dirty="0"/>
              <a:t>Kada održavamo ličnu higijenu</a:t>
            </a:r>
          </a:p>
          <a:p>
            <a:r>
              <a:rPr lang="sr-Latn-ME" dirty="0"/>
              <a:t>Kada pijemo dosta tečnosti</a:t>
            </a:r>
          </a:p>
          <a:p>
            <a:r>
              <a:rPr lang="sr-Latn-ME" dirty="0"/>
              <a:t>Kada se bavimo sportom</a:t>
            </a:r>
          </a:p>
          <a:p>
            <a:r>
              <a:rPr lang="sr-Latn-ME" dirty="0"/>
              <a:t>Kada spavamo 8 do 9 sati dnevno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D2BF9-91AB-4E10-9F48-279CD6F21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838200"/>
            <a:ext cx="9751060" cy="5334000"/>
          </a:xfrm>
        </p:spPr>
        <p:txBody>
          <a:bodyPr/>
          <a:lstStyle/>
          <a:p>
            <a:r>
              <a:rPr lang="sr-Latn-ME" dirty="0"/>
              <a:t>Hrana se sastoji od hranjivih materija koje su neophodne za rast i razvoj organizma.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Među njima su:</a:t>
            </a:r>
            <a:br>
              <a:rPr lang="sr-Latn-ME" dirty="0"/>
            </a:br>
            <a:br>
              <a:rPr lang="sr-Latn-ME" dirty="0"/>
            </a:br>
            <a:r>
              <a:rPr lang="sr-Latn-ME" dirty="0"/>
              <a:t>- proteini</a:t>
            </a:r>
            <a:br>
              <a:rPr lang="sr-Latn-ME" dirty="0"/>
            </a:br>
            <a:r>
              <a:rPr lang="sr-Latn-ME" dirty="0"/>
              <a:t>- masti</a:t>
            </a:r>
            <a:br>
              <a:rPr lang="sr-Latn-ME" dirty="0"/>
            </a:br>
            <a:r>
              <a:rPr lang="sr-Latn-ME" dirty="0"/>
              <a:t>- ugljeni hidrati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1E68D-BDDC-4F45-BD3B-5F38999A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676400"/>
            <a:ext cx="495357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B23B-2ADE-482F-9E3B-A46E31E3F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609600"/>
            <a:ext cx="9751060" cy="12954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KOJE NAMIRNICE IMAJU NAJVIŠE PROTEINA?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C2374-CCB7-41B4-9184-8F6B9C989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3075702"/>
            <a:ext cx="5196840" cy="2219484"/>
          </a:xfrm>
        </p:spPr>
      </p:pic>
    </p:spTree>
    <p:extLst>
      <p:ext uri="{BB962C8B-B14F-4D97-AF65-F5344CB8AC3E}">
        <p14:creationId xmlns:p14="http://schemas.microsoft.com/office/powerpoint/2010/main" val="29505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1082-39D7-43DD-9B30-70E11B71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533400"/>
            <a:ext cx="9751060" cy="1295400"/>
          </a:xfrm>
        </p:spPr>
        <p:txBody>
          <a:bodyPr/>
          <a:lstStyle/>
          <a:p>
            <a:r>
              <a:rPr lang="sr-Latn-M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KOJE NAMIRNICE IMAJU NAJVIŠE PROTEINA?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EE16-89BC-4A3F-9958-766247966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2590800"/>
            <a:ext cx="9751060" cy="4572000"/>
          </a:xfrm>
        </p:spPr>
        <p:txBody>
          <a:bodyPr/>
          <a:lstStyle/>
          <a:p>
            <a:r>
              <a:rPr lang="sr-Latn-ME" dirty="0"/>
              <a:t>Mlijeko i mliječni proizvodi</a:t>
            </a:r>
          </a:p>
          <a:p>
            <a:r>
              <a:rPr lang="sr-Latn-ME" dirty="0"/>
              <a:t>Meso</a:t>
            </a:r>
          </a:p>
          <a:p>
            <a:r>
              <a:rPr lang="sr-Latn-ME" dirty="0"/>
              <a:t>Jaja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246F9-7565-491F-B2E4-DE4730838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981200"/>
            <a:ext cx="5397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4778-C878-40CF-A752-C0318538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2438400"/>
            <a:ext cx="9751060" cy="12954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rgbClr val="00B050"/>
                </a:solidFill>
              </a:rPr>
              <a:t>KOJE NAMIRNICE SU BOGATE UGLJENIM HIDRATIMA I MASTIMA?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40262f94-9f35-4ac3-9a90-690165a166b7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183</TotalTime>
  <Words>347</Words>
  <Application>Microsoft Office PowerPoint</Application>
  <PresentationFormat>Custom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Constantia</vt:lpstr>
      <vt:lpstr>Cooking 16x9</vt:lpstr>
      <vt:lpstr>ZDRAVA ISHRANA</vt:lpstr>
      <vt:lpstr>ZAŠTO JE ORGANIZMU POTREBNA HRANA?</vt:lpstr>
      <vt:lpstr>ZAŠTO JE ORGANIZMU POTREBNA HRANA?</vt:lpstr>
      <vt:lpstr>ŠTA JE ZDRAVLJE ?</vt:lpstr>
      <vt:lpstr>ŠTA JE ZDRAVLJE?</vt:lpstr>
      <vt:lpstr>PowerPoint Presentation</vt:lpstr>
      <vt:lpstr>KOJE NAMIRNICE IMAJU NAJVIŠE PROTEINA?</vt:lpstr>
      <vt:lpstr>KOJE NAMIRNICE IMAJU NAJVIŠE PROTEINA?</vt:lpstr>
      <vt:lpstr>KOJE NAMIRNICE SU BOGATE UGLJENIM HIDRATIMA I MASTIMA?</vt:lpstr>
      <vt:lpstr>KOJE NAMIRNICE SU NAJVIŠE BOGATE UGLJENIM HIDRATIMA I MASTIMA?</vt:lpstr>
      <vt:lpstr>ŠTA JE KORISNO A ŠTA ŠTETNO ZA NAŠU ISHRANU?</vt:lpstr>
      <vt:lpstr>NEZDRAVO JE:  - Jesti mnogo masne, slane i ljute hrane  - Dugo ne uzimati hranu  - Jesti mnogo slatkiša  - Jesti mnogo grickalica  - Preskakati obroke</vt:lpstr>
      <vt:lpstr>PowerPoint Presentation</vt:lpstr>
      <vt:lpstr>DOMAĆI ZADATAK</vt:lpstr>
      <vt:lpstr>PRIKAZIVANJE PODATAKA</vt:lpstr>
      <vt:lpstr>PRIKAZIVANJE PODATAKA</vt:lpstr>
      <vt:lpstr>KREIRANJE STUBIČASTIH DIJAGRAMA U PROGRAMU PowerPoint</vt:lpstr>
      <vt:lpstr>KREIRANJE STUBIČASTIH DIJAGRAMA U PROGRAMU PowerPoint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ZDRAVA ISHRANA</dc:title>
  <dc:creator>Korisnik</dc:creator>
  <cp:lastModifiedBy>Korisnik</cp:lastModifiedBy>
  <cp:revision>21</cp:revision>
  <dcterms:created xsi:type="dcterms:W3CDTF">2021-01-28T19:54:02Z</dcterms:created>
  <dcterms:modified xsi:type="dcterms:W3CDTF">2021-01-29T21:40:20Z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