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46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D4-4035-860B-BBA5859936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D4-4035-860B-BBA58599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6880032"/>
        <c:axId val="266883560"/>
      </c:areaChart>
      <c:dateAx>
        <c:axId val="2668800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6883560"/>
        <c:crosses val="autoZero"/>
        <c:auto val="1"/>
        <c:lblOffset val="100"/>
        <c:baseTimeUnit val="months"/>
      </c:dateAx>
      <c:valAx>
        <c:axId val="266883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68800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7-4961-98B8-95F9CB9CDC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97-4961-98B8-95F9CB9CDC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97-4961-98B8-95F9CB9CD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79836264"/>
        <c:axId val="379833912"/>
      </c:barChart>
      <c:catAx>
        <c:axId val="379836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9833912"/>
        <c:crosses val="autoZero"/>
        <c:auto val="1"/>
        <c:lblAlgn val="ctr"/>
        <c:lblOffset val="100"/>
        <c:noMultiLvlLbl val="0"/>
      </c:catAx>
      <c:valAx>
        <c:axId val="379833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9836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D1-4E31-A1ED-143FBA30F7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D1-4E31-A1ED-143FBA30F72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D1-4E31-A1ED-143FBA30F7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725112"/>
        <c:axId val="378725504"/>
      </c:barChart>
      <c:catAx>
        <c:axId val="37872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8725504"/>
        <c:crosses val="autoZero"/>
        <c:auto val="1"/>
        <c:lblAlgn val="ctr"/>
        <c:lblOffset val="100"/>
        <c:noMultiLvlLbl val="0"/>
      </c:catAx>
      <c:valAx>
        <c:axId val="37872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872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C-41EE-8FC9-179D359114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C-41EE-8FC9-179D359114D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C-41EE-8FC9-179D35911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727464"/>
        <c:axId val="378727856"/>
      </c:lineChart>
      <c:catAx>
        <c:axId val="378727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8727856"/>
        <c:crosses val="autoZero"/>
        <c:auto val="1"/>
        <c:lblAlgn val="ctr"/>
        <c:lblOffset val="100"/>
        <c:noMultiLvlLbl val="0"/>
      </c:catAx>
      <c:valAx>
        <c:axId val="37872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8727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24-40D9-8021-00722609F8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24-40D9-8021-00722609F8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24-40D9-8021-00722609F8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24-40D9-8021-00722609F84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24-40D9-8021-00722609F8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C-4A83-99D0-D9468764E4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C-4A83-99D0-D9468764E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8725896"/>
        <c:axId val="378726680"/>
      </c:radarChart>
      <c:catAx>
        <c:axId val="378725896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8726680"/>
        <c:crosses val="autoZero"/>
        <c:auto val="1"/>
        <c:lblAlgn val="ctr"/>
        <c:lblOffset val="100"/>
        <c:noMultiLvlLbl val="0"/>
      </c:catAx>
      <c:valAx>
        <c:axId val="378726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8725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E62-4D94-9470-0C2F25C37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2939672"/>
        <c:axId val="382940064"/>
      </c:scatterChart>
      <c:valAx>
        <c:axId val="382939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2940064"/>
        <c:crosses val="autoZero"/>
        <c:crossBetween val="midCat"/>
      </c:valAx>
      <c:valAx>
        <c:axId val="38294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29396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numRef>
              <c:f>Sheet1!$A$2:$A$4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Sheet1!$C$2:$C$4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00-DC1E-45ED-8BB9-931FFE5B1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522404344"/>
        <c:axId val="522403952"/>
      </c:bubbleChart>
      <c:valAx>
        <c:axId val="522404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22403952"/>
        <c:crosses val="autoZero"/>
        <c:crossBetween val="midCat"/>
      </c:valAx>
      <c:valAx>
        <c:axId val="52240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224043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Open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</c:v>
                </c:pt>
                <c:pt idx="1">
                  <c:v>25</c:v>
                </c:pt>
                <c:pt idx="2">
                  <c:v>38</c:v>
                </c:pt>
                <c:pt idx="3">
                  <c:v>50</c:v>
                </c:pt>
                <c:pt idx="4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BA-4A8E-8863-8FB3753FA5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55</c:v>
                </c:pt>
                <c:pt idx="1">
                  <c:v>57</c:v>
                </c:pt>
                <c:pt idx="2">
                  <c:v>57</c:v>
                </c:pt>
                <c:pt idx="3">
                  <c:v>58</c:v>
                </c:pt>
                <c:pt idx="4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BA-4A8E-8863-8FB3753FA5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BA-4A8E-8863-8FB3753FA5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Close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25</c:v>
                </c:pt>
                <c:pt idx="1">
                  <c:v>38</c:v>
                </c:pt>
                <c:pt idx="2">
                  <c:v>50</c:v>
                </c:pt>
                <c:pt idx="3">
                  <c:v>34</c:v>
                </c:pt>
                <c:pt idx="4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BA-4A8E-8863-8FB3753FA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upDownBars>
          <c:gapWidth val="150"/>
          <c:upBars>
            <c:spPr>
              <a:solidFill>
                <a:schemeClr val="lt1"/>
              </a:solidFill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upBars>
          <c:downBars>
            <c:spPr>
              <a:solidFill>
                <a:schemeClr val="dk1">
                  <a:lumMod val="75000"/>
                  <a:lumOff val="25000"/>
                </a:schemeClr>
              </a:solidFill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downBars>
        </c:upDownBars>
        <c:axId val="327056328"/>
        <c:axId val="327053192"/>
      </c:stockChart>
      <c:dateAx>
        <c:axId val="32705632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27053192"/>
        <c:crosses val="autoZero"/>
        <c:auto val="1"/>
        <c:lblOffset val="100"/>
        <c:baseTimeUnit val="months"/>
      </c:dateAx>
      <c:valAx>
        <c:axId val="327053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27056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9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35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5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32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07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06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50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616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95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3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95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1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86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30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2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1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6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09369CB-A8FC-4539-B6DB-BA20BE50F683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B41CF42-E6F2-4602-B6D4-ED88960C8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6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767224"/>
            <a:ext cx="8825658" cy="2677648"/>
          </a:xfrm>
        </p:spPr>
        <p:txBody>
          <a:bodyPr>
            <a:normAutofit/>
          </a:bodyPr>
          <a:lstStyle/>
          <a:p>
            <a:r>
              <a:rPr lang="sr-Latn-ME" sz="3600" dirty="0"/>
              <a:t>Formira i obrađuje tabele u programu za tabelarnu obradu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2800" dirty="0"/>
              <a:t>dIJAGRAMI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3433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Pie(kružni) dijagrami-</a:t>
            </a:r>
            <a:r>
              <a:rPr lang="sr-Latn-ME" sz="2000" dirty="0"/>
              <a:t>prikazuju vrijednosti pomoću kružnog isječka veličine luka. Koristi se u marketinške svrhe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788682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18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Prstenasti dijagrami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-prikazuju više sreija podataka , gdje se vrijednosti pokazuju na uzastopnim koncentričnim krugovima</a:t>
            </a:r>
          </a:p>
          <a:p>
            <a:r>
              <a:rPr lang="sr-Latn-ME" dirty="0"/>
              <a:t>Svaka vrijednost je prezentovana prstenom određene veličine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532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Radar dijagrami </a:t>
            </a:r>
            <a:r>
              <a:rPr lang="sr-Latn-ME" sz="2000" dirty="0"/>
              <a:t>prikazuju vrijednosti dijagrama u obliku , razmešteno radijalno u odnosu na centarkoordinatnog sistema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105862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631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2000" dirty="0"/>
              <a:t>XY (Scatter) koordinatni dijagrami-prati i analizira relacije između dvije ili više serija podataka od kojih je jedna nezavisna a ostale zavisne serije podataka</a:t>
            </a:r>
            <a:endParaRPr lang="en-US" sz="20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279692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281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2000" dirty="0"/>
              <a:t>Bubble (mjehurasti) dijagrami-predtavljaju varijante XY dijagrama</a:t>
            </a:r>
            <a:endParaRPr lang="en-U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083919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8118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2000" dirty="0"/>
              <a:t>Stosk ( berzanski) dijagrami-prikazuju dnevne, početne, najviše, najniže i krajnje cijene</a:t>
            </a:r>
            <a:endParaRPr lang="en-U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165118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93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Cilindrični, konični i pirimidalni dijagrami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koriste pravougaone grafičke elemente (cilindre) za prikaz vrijednosti iz serija podataka</a:t>
            </a:r>
          </a:p>
          <a:p>
            <a:r>
              <a:rPr lang="sr-Latn-ME" dirty="0"/>
              <a:t>Koriste pravugaone grafičke elemente(Konuse) za prikaz vrijednosti iz serije podataka</a:t>
            </a:r>
          </a:p>
          <a:p>
            <a:r>
              <a:rPr lang="sr-Latn-ME" dirty="0"/>
              <a:t>Koriste pravougaone grafičke elemnte (piramide) za prikaz vrijednosti iz serije podataka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44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Logaritamski dijagrami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Služi za prikaz logaritamskih vrijednosti na osi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15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Custom tipovi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Lista specijalizovanih dijagrama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15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Zaključak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ME" dirty="0"/>
              <a:t>Zavisno od serije podataka koristimo različite tipove dijagrama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2800" dirty="0"/>
              <a:t>Serija podataka predstavlja skup vrijednosti koje se koriste u dijagramu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ME" sz="2800" dirty="0"/>
              <a:t>Kategorija podataka predstavlja organizaciju tačaka koje predstavljaju vrijednost unutar serije podataka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98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Kreiranje dijagrama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400" dirty="0"/>
              <a:t>Unesemo imena serijama posataka</a:t>
            </a:r>
          </a:p>
          <a:p>
            <a:r>
              <a:rPr lang="sr-Latn-ME" sz="2400" dirty="0"/>
              <a:t>Unesemo vrijednosti ili labele koje predstavljaju kategoriju podataka</a:t>
            </a:r>
          </a:p>
          <a:p>
            <a:r>
              <a:rPr lang="sr-Latn-ME" sz="2400" dirty="0"/>
              <a:t>Zatim je markiramo odnosno odredimo opseg koji sadrži informacije o sreijama i kategoriji podataka</a:t>
            </a:r>
          </a:p>
          <a:p>
            <a:r>
              <a:rPr lang="sr-Latn-ME" sz="2400" dirty="0"/>
              <a:t>Zatim iz menija Insert biramo Chart (odnosno određeni tip dijagrama)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435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Tip dijagrama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31136"/>
            <a:ext cx="8825659" cy="3788664"/>
          </a:xfrm>
        </p:spPr>
        <p:txBody>
          <a:bodyPr numCol="2">
            <a:normAutofit/>
          </a:bodyPr>
          <a:lstStyle/>
          <a:p>
            <a:r>
              <a:rPr lang="sr-Latn-ME" sz="2000" dirty="0"/>
              <a:t>Površinski (Area) dijagram			</a:t>
            </a:r>
          </a:p>
          <a:p>
            <a:r>
              <a:rPr lang="sr-Latn-ME" sz="2000" dirty="0"/>
              <a:t>Bar dijagram</a:t>
            </a:r>
          </a:p>
          <a:p>
            <a:r>
              <a:rPr lang="sr-Latn-ME" sz="2000" dirty="0"/>
              <a:t>Line (linijski) dijagram</a:t>
            </a:r>
          </a:p>
          <a:p>
            <a:r>
              <a:rPr lang="sr-Latn-ME" sz="2000" dirty="0"/>
              <a:t>Pie( Kružni) dijagram</a:t>
            </a:r>
          </a:p>
          <a:p>
            <a:r>
              <a:rPr lang="sr-Latn-ME" sz="2000" dirty="0"/>
              <a:t>Doughnut (Prstenasti) dijagram</a:t>
            </a:r>
          </a:p>
          <a:p>
            <a:r>
              <a:rPr lang="sr-Latn-ME" sz="2000" dirty="0"/>
              <a:t>Radar dijagram</a:t>
            </a:r>
          </a:p>
          <a:p>
            <a:r>
              <a:rPr lang="sr-Latn-ME" sz="2000" dirty="0"/>
              <a:t>XY(Scatter) –koordinatni dijagrami</a:t>
            </a:r>
          </a:p>
          <a:p>
            <a:r>
              <a:rPr lang="sr-Latn-ME" sz="2000" dirty="0"/>
              <a:t>Bubble(mjehurasti) dijagrami</a:t>
            </a:r>
          </a:p>
          <a:p>
            <a:r>
              <a:rPr lang="sr-Latn-ME" sz="2000" dirty="0"/>
              <a:t>Column(kolonski) dijagrami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686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Tip dijagrama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000" dirty="0"/>
              <a:t>Stosk (berzanski) dijagrami</a:t>
            </a:r>
          </a:p>
          <a:p>
            <a:r>
              <a:rPr lang="sr-Latn-ME" sz="2000" dirty="0"/>
              <a:t>Cilindrični (Cylinder)</a:t>
            </a:r>
          </a:p>
          <a:p>
            <a:r>
              <a:rPr lang="sr-Latn-ME" sz="2000" dirty="0"/>
              <a:t>Conični (Cone) dijagrami</a:t>
            </a:r>
          </a:p>
          <a:p>
            <a:r>
              <a:rPr lang="sr-Latn-ME" sz="2000" dirty="0"/>
              <a:t>Pirimidalni (Pyramid) dijagrami</a:t>
            </a:r>
          </a:p>
          <a:p>
            <a:r>
              <a:rPr lang="sr-Latn-ME" sz="2000" dirty="0"/>
              <a:t>Logaritamski dijagrami</a:t>
            </a:r>
          </a:p>
          <a:p>
            <a:r>
              <a:rPr lang="sr-Latn-ME" sz="2000" dirty="0"/>
              <a:t>Cstom tipovi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223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Area (Površinski) dijagrami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459969"/>
              </p:ext>
            </p:extLst>
          </p:nvPr>
        </p:nvGraphicFramePr>
        <p:xfrm>
          <a:off x="1155701" y="4206240"/>
          <a:ext cx="5940044" cy="181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794934" y="219017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dirty="0"/>
              <a:t>Objašnjavaju kako se kategorija podataka mijenja tokom vremena </a:t>
            </a:r>
          </a:p>
          <a:p>
            <a:r>
              <a:rPr lang="sr-Latn-ME" dirty="0"/>
              <a:t>On mijenja odnos pojedinačnih serija podatak u odnosu na sumu svih vrijednosti serija podataka</a:t>
            </a:r>
          </a:p>
          <a:p>
            <a:r>
              <a:rPr lang="sr-Latn-ME" dirty="0"/>
              <a:t>Excel unosi prvu seriju podataka i pravi liniju i boji je jednom bojom, </a:t>
            </a:r>
          </a:p>
          <a:p>
            <a:r>
              <a:rPr lang="sr-Latn-ME" dirty="0"/>
              <a:t>Zatim unosi promjenu sume vrijednosti prve i druge serije podataka i boji je drugom bojom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803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Bar dijagrami-</a:t>
            </a:r>
            <a:r>
              <a:rPr lang="sr-Latn-ME" sz="2000" dirty="0"/>
              <a:t>prikazuju vrijednosti iz serije podataka u obliku pojedinačnih horizontalnih pravougaonika</a:t>
            </a:r>
            <a:br>
              <a:rPr lang="sr-Latn-ME" sz="2000" dirty="0"/>
            </a:b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209829"/>
              </p:ext>
            </p:extLst>
          </p:nvPr>
        </p:nvGraphicFramePr>
        <p:xfrm>
          <a:off x="1519766" y="25781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046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Column (Kolonski ) dijagrami </a:t>
            </a:r>
            <a:r>
              <a:rPr lang="sr-Latn-ME" sz="2000" dirty="0"/>
              <a:t>prikazuju vrijednosti iz serije podataka putem vertikalnih pravougaonika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478147"/>
              </p:ext>
            </p:extLst>
          </p:nvPr>
        </p:nvGraphicFramePr>
        <p:xfrm>
          <a:off x="1155700" y="3166712"/>
          <a:ext cx="7247155" cy="285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52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Line(linijski dijagrami-</a:t>
            </a:r>
            <a:r>
              <a:rPr lang="sr-Latn-ME" sz="2000" dirty="0"/>
              <a:t>prikazuju trendove promjene vrijednosti serije podataka tokom vremena duž linije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361326"/>
              </p:ext>
            </p:extLst>
          </p:nvPr>
        </p:nvGraphicFramePr>
        <p:xfrm>
          <a:off x="1155700" y="3267986"/>
          <a:ext cx="7702053" cy="275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2266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82</TotalTime>
  <Words>425</Words>
  <Application>Microsoft Office PowerPoint</Application>
  <PresentationFormat>Widescreen</PresentationFormat>
  <Paragraphs>61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Ion Boardroom</vt:lpstr>
      <vt:lpstr>Formira i obrađuje tabele u programu za tabelarnu obradu</vt:lpstr>
      <vt:lpstr>Serija podataka predstavlja skup vrijednosti koje se koriste u dijagramu</vt:lpstr>
      <vt:lpstr>Kreiranje dijagrama</vt:lpstr>
      <vt:lpstr>Tip dijagrama</vt:lpstr>
      <vt:lpstr>Tip dijagrama</vt:lpstr>
      <vt:lpstr>Area (Površinski) dijagrami</vt:lpstr>
      <vt:lpstr>Bar dijagrami-prikazuju vrijednosti iz serije podataka u obliku pojedinačnih horizontalnih pravougaonika </vt:lpstr>
      <vt:lpstr>Column (Kolonski ) dijagrami prikazuju vrijednosti iz serije podataka putem vertikalnih pravougaonika</vt:lpstr>
      <vt:lpstr>Line(linijski dijagrami-prikazuju trendove promjene vrijednosti serije podataka tokom vremena duž linije</vt:lpstr>
      <vt:lpstr>Pie(kružni) dijagrami-prikazuju vrijednosti pomoću kružnog isječka veličine luka. Koristi se u marketinške svrhe</vt:lpstr>
      <vt:lpstr>Prstenasti dijagrami</vt:lpstr>
      <vt:lpstr>Radar dijagrami prikazuju vrijednosti dijagrama u obliku , razmešteno radijalno u odnosu na centarkoordinatnog sistema</vt:lpstr>
      <vt:lpstr>XY (Scatter) koordinatni dijagrami-prati i analizira relacije između dvije ili više serija podataka od kojih je jedna nezavisna a ostale zavisne serije podataka</vt:lpstr>
      <vt:lpstr>Bubble (mjehurasti) dijagrami-predtavljaju varijante XY dijagrama</vt:lpstr>
      <vt:lpstr>Stosk ( berzanski) dijagrami-prikazuju dnevne, početne, najviše, najniže i krajnje cijene</vt:lpstr>
      <vt:lpstr>Cilindrični, konični i pirimidalni dijagrami </vt:lpstr>
      <vt:lpstr>Logaritamski dijagrami</vt:lpstr>
      <vt:lpstr>Custom tipovi</vt:lpstr>
      <vt:lpstr>Zaključak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Kreira i formatira grafikon u programu za tabelarnu obradu podataka</dc:title>
  <dc:creator>Microsoft account</dc:creator>
  <cp:lastModifiedBy>Ljiljana Dubak</cp:lastModifiedBy>
  <cp:revision>10</cp:revision>
  <dcterms:created xsi:type="dcterms:W3CDTF">2020-03-22T20:10:14Z</dcterms:created>
  <dcterms:modified xsi:type="dcterms:W3CDTF">2020-03-24T18:03:59Z</dcterms:modified>
</cp:coreProperties>
</file>