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972" r:id="rId2"/>
  </p:sldMasterIdLst>
  <p:notesMasterIdLst>
    <p:notesMasterId r:id="rId31"/>
  </p:notesMasterIdLst>
  <p:sldIdLst>
    <p:sldId id="347" r:id="rId3"/>
    <p:sldId id="286" r:id="rId4"/>
    <p:sldId id="348" r:id="rId5"/>
    <p:sldId id="349" r:id="rId6"/>
    <p:sldId id="365" r:id="rId7"/>
    <p:sldId id="350" r:id="rId8"/>
    <p:sldId id="351" r:id="rId9"/>
    <p:sldId id="352" r:id="rId10"/>
    <p:sldId id="363" r:id="rId11"/>
    <p:sldId id="353" r:id="rId12"/>
    <p:sldId id="362" r:id="rId13"/>
    <p:sldId id="373" r:id="rId14"/>
    <p:sldId id="374" r:id="rId15"/>
    <p:sldId id="375" r:id="rId16"/>
    <p:sldId id="354" r:id="rId17"/>
    <p:sldId id="355" r:id="rId18"/>
    <p:sldId id="356" r:id="rId19"/>
    <p:sldId id="367" r:id="rId20"/>
    <p:sldId id="376" r:id="rId21"/>
    <p:sldId id="377" r:id="rId22"/>
    <p:sldId id="378" r:id="rId23"/>
    <p:sldId id="379" r:id="rId24"/>
    <p:sldId id="380" r:id="rId25"/>
    <p:sldId id="357" r:id="rId26"/>
    <p:sldId id="358" r:id="rId27"/>
    <p:sldId id="359" r:id="rId28"/>
    <p:sldId id="360" r:id="rId29"/>
    <p:sldId id="361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00B0F0"/>
    <a:srgbClr val="0091EA"/>
    <a:srgbClr val="FF0000"/>
    <a:srgbClr val="00B4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49" autoAdjust="0"/>
    <p:restoredTop sz="94660"/>
  </p:normalViewPr>
  <p:slideViewPr>
    <p:cSldViewPr>
      <p:cViewPr>
        <p:scale>
          <a:sx n="119" d="100"/>
          <a:sy n="119" d="100"/>
        </p:scale>
        <p:origin x="-1512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A6E38-82B1-47BB-A812-313B295FEFF2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089E94-532B-494D-AD7A-712B16D9F5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98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604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5317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057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4810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915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533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2574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638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6285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3774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613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B7A0F-5B99-4F35-9BDD-321CD3C098FF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60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381000" y="76200"/>
            <a:ext cx="8382000" cy="1066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000" b="1">
                <a:solidFill>
                  <a:schemeClr val="bg1"/>
                </a:solidFill>
              </a:rPr>
              <a:t>Implementacija ključnih</a:t>
            </a:r>
            <a:r>
              <a:rPr lang="sr-Latn-ME" sz="4000" b="1">
                <a:solidFill>
                  <a:schemeClr val="bg1"/>
                </a:solidFill>
              </a:rPr>
              <a:t> </a:t>
            </a:r>
            <a:r>
              <a:rPr lang="en-US" sz="4000" b="1">
                <a:solidFill>
                  <a:schemeClr val="bg1"/>
                </a:solidFill>
              </a:rPr>
              <a:t>kompetencija</a:t>
            </a:r>
            <a:endParaRPr lang="sr-Latn-ME" sz="4000" b="1">
              <a:solidFill>
                <a:schemeClr val="bg1"/>
              </a:solidFill>
            </a:endParaRPr>
          </a:p>
          <a:p>
            <a:pPr algn="r"/>
            <a:r>
              <a:rPr lang="sr-Latn-ME" sz="2400" b="1">
                <a:solidFill>
                  <a:schemeClr val="bg1"/>
                </a:solidFill>
              </a:rPr>
              <a:t>Rekonstrukcija električnih instalacija u računarskoj učionici</a:t>
            </a:r>
            <a:endParaRPr lang="ru-RU" sz="2400" b="1">
              <a:solidFill>
                <a:schemeClr val="bg1"/>
              </a:solidFill>
            </a:endParaRPr>
          </a:p>
        </p:txBody>
      </p:sp>
      <p:sp>
        <p:nvSpPr>
          <p:cNvPr id="9" name="Rectangle 8"/>
          <p:cNvSpPr txBox="1">
            <a:spLocks noChangeArrowheads="1"/>
          </p:cNvSpPr>
          <p:nvPr/>
        </p:nvSpPr>
        <p:spPr>
          <a:xfrm>
            <a:off x="3668973" y="1187491"/>
            <a:ext cx="5105400" cy="564039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itchFamily="34" charset="0"/>
              <a:buNone/>
            </a:pPr>
            <a:r>
              <a:rPr lang="en-US" sz="2400">
                <a:solidFill>
                  <a:schemeClr val="bg1"/>
                </a:solidFill>
              </a:rPr>
              <a:t>Grupa I – JUSEŠ „Vaso Aligrudić“</a:t>
            </a:r>
          </a:p>
        </p:txBody>
      </p:sp>
      <p:sp>
        <p:nvSpPr>
          <p:cNvPr id="2" name="Rectangle 8">
            <a:extLst>
              <a:ext uri="{FF2B5EF4-FFF2-40B4-BE49-F238E27FC236}">
                <a16:creationId xmlns:a16="http://schemas.microsoft.com/office/drawing/2014/main" xmlns="" id="{80AEFEC4-D687-460C-9B0C-7D3CD5717AEC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2360062"/>
            <a:ext cx="3962400" cy="3962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sr-Latn-ME" sz="1700" dirty="0">
                <a:solidFill>
                  <a:schemeClr val="bg1"/>
                </a:solidFill>
              </a:rPr>
              <a:t>Gordana Tasić</a:t>
            </a:r>
          </a:p>
          <a:p>
            <a:pPr marL="0" indent="0">
              <a:buFont typeface="Arial" pitchFamily="34" charset="0"/>
              <a:buNone/>
            </a:pPr>
            <a:r>
              <a:rPr lang="sr-Latn-ME" sz="1700" dirty="0">
                <a:solidFill>
                  <a:schemeClr val="bg1"/>
                </a:solidFill>
              </a:rPr>
              <a:t>Olivera Mandić</a:t>
            </a:r>
          </a:p>
          <a:p>
            <a:pPr marL="0" indent="0">
              <a:buFont typeface="Arial" pitchFamily="34" charset="0"/>
              <a:buNone/>
            </a:pPr>
            <a:r>
              <a:rPr lang="sr-Latn-ME" sz="1700" dirty="0">
                <a:solidFill>
                  <a:schemeClr val="bg1"/>
                </a:solidFill>
              </a:rPr>
              <a:t>Svetlana Knežević</a:t>
            </a:r>
          </a:p>
          <a:p>
            <a:pPr marL="0" indent="0">
              <a:buFont typeface="Arial" pitchFamily="34" charset="0"/>
              <a:buNone/>
            </a:pPr>
            <a:r>
              <a:rPr lang="sr-Latn-ME" sz="1700" dirty="0">
                <a:solidFill>
                  <a:schemeClr val="bg1"/>
                </a:solidFill>
              </a:rPr>
              <a:t>Milanka Stanišić</a:t>
            </a:r>
          </a:p>
          <a:p>
            <a:pPr marL="0" indent="0">
              <a:buFont typeface="Arial" pitchFamily="34" charset="0"/>
              <a:buNone/>
            </a:pPr>
            <a:r>
              <a:rPr lang="sr-Latn-ME" sz="1700" dirty="0">
                <a:solidFill>
                  <a:schemeClr val="bg1"/>
                </a:solidFill>
              </a:rPr>
              <a:t>Radomir Stanišić</a:t>
            </a:r>
          </a:p>
          <a:p>
            <a:pPr marL="0" indent="0">
              <a:buFont typeface="Arial" pitchFamily="34" charset="0"/>
              <a:buNone/>
            </a:pPr>
            <a:r>
              <a:rPr lang="sr-Latn-ME" sz="1700" dirty="0">
                <a:solidFill>
                  <a:schemeClr val="bg1"/>
                </a:solidFill>
              </a:rPr>
              <a:t>Emsada Bećirović</a:t>
            </a:r>
          </a:p>
          <a:p>
            <a:pPr marL="0" indent="0">
              <a:buFont typeface="Arial" pitchFamily="34" charset="0"/>
              <a:buNone/>
            </a:pPr>
            <a:r>
              <a:rPr lang="sr-Latn-ME" sz="1700" dirty="0">
                <a:solidFill>
                  <a:schemeClr val="bg1"/>
                </a:solidFill>
              </a:rPr>
              <a:t>Violeta Rašković</a:t>
            </a:r>
          </a:p>
          <a:p>
            <a:pPr marL="0" indent="0">
              <a:buFont typeface="Arial" pitchFamily="34" charset="0"/>
              <a:buNone/>
            </a:pPr>
            <a:r>
              <a:rPr lang="sr-Latn-ME" sz="1700" dirty="0">
                <a:solidFill>
                  <a:schemeClr val="bg1"/>
                </a:solidFill>
              </a:rPr>
              <a:t>Mirjana Stevović</a:t>
            </a:r>
          </a:p>
          <a:p>
            <a:pPr marL="0" indent="0">
              <a:buFont typeface="Arial" pitchFamily="34" charset="0"/>
              <a:buNone/>
            </a:pPr>
            <a:r>
              <a:rPr lang="sr-Latn-ME" sz="1700" dirty="0">
                <a:solidFill>
                  <a:schemeClr val="bg1"/>
                </a:solidFill>
              </a:rPr>
              <a:t>Aleksandar Obradović</a:t>
            </a:r>
          </a:p>
          <a:p>
            <a:pPr marL="0" indent="0">
              <a:buFont typeface="Arial" pitchFamily="34" charset="0"/>
              <a:buNone/>
            </a:pPr>
            <a:r>
              <a:rPr lang="sr-Latn-ME" sz="1700" dirty="0">
                <a:solidFill>
                  <a:schemeClr val="bg1"/>
                </a:solidFill>
              </a:rPr>
              <a:t>Radovan Božović</a:t>
            </a:r>
          </a:p>
          <a:p>
            <a:pPr marL="0" indent="0">
              <a:buFont typeface="Arial" pitchFamily="34" charset="0"/>
              <a:buNone/>
            </a:pPr>
            <a:r>
              <a:rPr lang="sr-Latn-ME" sz="1700" dirty="0">
                <a:solidFill>
                  <a:schemeClr val="bg1"/>
                </a:solidFill>
              </a:rPr>
              <a:t>Marija Žeželj</a:t>
            </a:r>
          </a:p>
          <a:p>
            <a:pPr marL="0" indent="0">
              <a:buFont typeface="Arial" pitchFamily="34" charset="0"/>
              <a:buNone/>
            </a:pPr>
            <a:r>
              <a:rPr lang="sr-Latn-ME" sz="1700" dirty="0">
                <a:solidFill>
                  <a:schemeClr val="bg1"/>
                </a:solidFill>
              </a:rPr>
              <a:t>Vladimir Kitaljević</a:t>
            </a:r>
          </a:p>
          <a:p>
            <a:pPr marL="0" indent="0">
              <a:buFont typeface="Arial" pitchFamily="34" charset="0"/>
              <a:buNone/>
            </a:pPr>
            <a:r>
              <a:rPr lang="sr-Latn-ME" sz="1700" dirty="0">
                <a:solidFill>
                  <a:schemeClr val="bg1"/>
                </a:solidFill>
              </a:rPr>
              <a:t>Marina Braletić</a:t>
            </a:r>
          </a:p>
          <a:p>
            <a:pPr marL="0" indent="0">
              <a:buFont typeface="Arial" pitchFamily="34" charset="0"/>
              <a:buNone/>
            </a:pPr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E5AB8CA3-778C-49D6-A38E-21C9438FC7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79763"/>
            <a:ext cx="1095238" cy="9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95627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Autofit/>
          </a:bodyPr>
          <a:lstStyle/>
          <a:p>
            <a:pPr algn="l"/>
            <a:r>
              <a:rPr lang="en-US" sz="2600" b="1">
                <a:solidFill>
                  <a:srgbClr val="4D4D4D"/>
                </a:solidFill>
              </a:rPr>
              <a:t>KLJUČNE KOMPETENCIJE KOJE SE RAZVIJAJU KROZ VANNASTAVNU AKTIVNOST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1752600"/>
            <a:ext cx="66294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Matematička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kompetencija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kompetencija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nauci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tehnologiji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inženjerstvu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sr-Latn-ME" sz="2200" dirty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Razvijanje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logičkog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načina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razmišljanja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donošenja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zaključaka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na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osnovu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analize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postojećeg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stanja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električnih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instalacija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 (3.3.1, 3.3.2, 3.3.6, 3.3.8.)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Razvijanje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prostornog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načina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razmišljanja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prilikom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izrade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priloga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softveru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za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projektovanje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 (3.3.2, 3.3.6, 3.3.7, 3.3.8, 3.3.10, 3.3.11.)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sr-Latn-ME" sz="2200" dirty="0" err="1">
                <a:solidFill>
                  <a:schemeClr val="bg1">
                    <a:lumMod val="50000"/>
                  </a:schemeClr>
                </a:solidFill>
              </a:rPr>
              <a:t>P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rilikom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postup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ka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montiranja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elemenata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električnih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instalacija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 korišćenjem električarskog alata (3.3.6, 3.3.7, 3.3.14.)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sr-Latn-ME" sz="2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356853"/>
      </p:ext>
    </p:extLst>
  </p:cSld>
  <p:clrMapOvr>
    <a:masterClrMapping/>
  </p:clrMapOvr>
  <p:transition spd="slow"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Autofit/>
          </a:bodyPr>
          <a:lstStyle/>
          <a:p>
            <a:pPr algn="l"/>
            <a:r>
              <a:rPr lang="en-US" sz="2600" b="1">
                <a:solidFill>
                  <a:srgbClr val="4D4D4D"/>
                </a:solidFill>
              </a:rPr>
              <a:t>KLJUČNE KOMPETENCIJE KOJE SE RAZVIJAJU KROZ VANNASTAVNU AKTIVNOST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1752600"/>
            <a:ext cx="66294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Digitalna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kompetencija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sr-Latn-ME" sz="2200" b="1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U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potreb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om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namjenskog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softvera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za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projeketovanje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 (3.4.2, 3.4.4, 3.4.5, 3.4.6, 3.4.7, 3.4.8, 3.4.9.)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Prilikom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korišćenj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informaciono-komunikacionih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tehnologija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radi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pretrage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prikupljanja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upotrebe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podataka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iz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oblasti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projektovanja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elektroenergetici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  (3.4.1, 3.4.3, 3.4.5, 3.4.7, 3.4.9, 3.4.10.)</a:t>
            </a:r>
          </a:p>
        </p:txBody>
      </p:sp>
    </p:spTree>
    <p:extLst>
      <p:ext uri="{BB962C8B-B14F-4D97-AF65-F5344CB8AC3E}">
        <p14:creationId xmlns:p14="http://schemas.microsoft.com/office/powerpoint/2010/main" val="4125850696"/>
      </p:ext>
    </p:extLst>
  </p:cSld>
  <p:clrMapOvr>
    <a:masterClrMapping/>
  </p:clrMapOvr>
  <p:transition spd="slow"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Autofit/>
          </a:bodyPr>
          <a:lstStyle/>
          <a:p>
            <a:pPr algn="l"/>
            <a:r>
              <a:rPr lang="en-US" sz="2600" b="1">
                <a:solidFill>
                  <a:srgbClr val="4D4D4D"/>
                </a:solidFill>
              </a:rPr>
              <a:t>KLJUČNE KOMPETENCIJE KOJE SE RAZVIJAJU KROZ VANNASTAVNU AKTIVNOST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1752600"/>
            <a:ext cx="66294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Lična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socijalna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kompetencija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učiti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kako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učiti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sr-Latn-ME" sz="22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R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azvijanje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m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tehnika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samostalnog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učenja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kao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učenja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timu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kroz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vršnjačku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edukaciju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diskusiju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 (3.5.1, 3.5.3, 3.5.4, 3.5.5, 3.5.8, 3.5.9, 3.5.12, 3.5.13, 3.5.14, 3.5.15, 3.5.16, 3.5.17, 3.5.18.)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R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azvijanje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m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tehnika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istraživanja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sistematizovanja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vrednovanja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informacija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(3.5.6,  3.5.7, 3.5.9.)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R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azvijanje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m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svijesti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o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značaju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učenja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kroz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praktičan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rad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 (3.5.9, 3.5.11, 3.5.12, 3.5.13, 3.5.14, 3.5.15, 3.5.16, 3.5.17, 3.5.18.)</a:t>
            </a:r>
          </a:p>
        </p:txBody>
      </p:sp>
    </p:spTree>
    <p:extLst>
      <p:ext uri="{BB962C8B-B14F-4D97-AF65-F5344CB8AC3E}">
        <p14:creationId xmlns:p14="http://schemas.microsoft.com/office/powerpoint/2010/main" val="156280027"/>
      </p:ext>
    </p:extLst>
  </p:cSld>
  <p:clrMapOvr>
    <a:masterClrMapping/>
  </p:clrMapOvr>
  <p:transition spd="slow">
    <p:randomBar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Autofit/>
          </a:bodyPr>
          <a:lstStyle/>
          <a:p>
            <a:pPr algn="l"/>
            <a:r>
              <a:rPr lang="en-US" sz="2600" b="1">
                <a:solidFill>
                  <a:srgbClr val="4D4D4D"/>
                </a:solidFill>
              </a:rPr>
              <a:t>KLJUČNE KOMPETENCIJE KOJE SE RAZVIJAJU KROZ VANNASTAVNU AKTIVNOST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1752600"/>
            <a:ext cx="66294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200" b="1" dirty="0">
                <a:solidFill>
                  <a:schemeClr val="bg1">
                    <a:lumMod val="50000"/>
                  </a:schemeClr>
                </a:solidFill>
              </a:rPr>
              <a:t>Građanska </a:t>
            </a:r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kompetencija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sr-Latn-ME" sz="22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Izražavanjem sopstvenog mišljenja u konstruktivnoj diskusiji sa uvažavanjem drugačijih stavova</a:t>
            </a:r>
            <a:r>
              <a:rPr lang="sr-Latn-ME" sz="2200" dirty="0">
                <a:solidFill>
                  <a:srgbClr val="FFFFFF">
                    <a:lumMod val="50000"/>
                  </a:srgbClr>
                </a:solidFill>
              </a:rPr>
              <a:t>(3.6.10, 3.6.13, 3.6.14, 3.6.15.)</a:t>
            </a:r>
            <a:endParaRPr lang="sr-Latn-ME" sz="22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Razvijanjem tolerancije, kulture dijaloga i saradnje prilikom realizacije praktičnih vježbi (3.6.10, 3.6.13, 3.6.14, 3.6.15.)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Poštovanjem pravila bezbijednosti i zaštite na radu prilikom izvođenja elektroinstalaterskih radova (3.6.16.)</a:t>
            </a:r>
            <a:endParaRPr lang="sr-Latn-ME" sz="2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39858"/>
      </p:ext>
    </p:extLst>
  </p:cSld>
  <p:clrMapOvr>
    <a:masterClrMapping/>
  </p:clrMapOvr>
  <p:transition spd="slow">
    <p:randomBar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Autofit/>
          </a:bodyPr>
          <a:lstStyle/>
          <a:p>
            <a:pPr algn="l"/>
            <a:r>
              <a:rPr lang="en-US" sz="2600" b="1">
                <a:solidFill>
                  <a:srgbClr val="4D4D4D"/>
                </a:solidFill>
              </a:rPr>
              <a:t>KLJUČNE KOMPETENCIJE KOJE SE RAZVIJAJU KROZ VANNASTAVNU AKTIVNOST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1752600"/>
            <a:ext cx="66294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Preduzetnička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kompetencija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sr-Latn-ME" sz="22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r-Latn-ME" sz="2200" dirty="0" err="1">
                <a:solidFill>
                  <a:schemeClr val="bg1">
                    <a:lumMod val="50000"/>
                  </a:schemeClr>
                </a:solidFill>
              </a:rPr>
              <a:t>R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azvijanje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m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sposobnosti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davanja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inicijative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procjene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pravilnog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određivanja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prioriteta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prilikom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rješavanja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problema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 (3.7.1, 3.7.4, 3.7.8, 3.7.12.)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R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azvijanje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m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kreativnosti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i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vještina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planiranja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upravljanja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vremenom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 (3.7.4, 3.7.5,  3.7.12.)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R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azvijanje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m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sposobnosti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finansijskog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planiranja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prilikom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izrade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specifikacije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predmjera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predračuna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projektu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 (3.7.3, 3.7.7.)</a:t>
            </a:r>
          </a:p>
        </p:txBody>
      </p:sp>
    </p:spTree>
    <p:extLst>
      <p:ext uri="{BB962C8B-B14F-4D97-AF65-F5344CB8AC3E}">
        <p14:creationId xmlns:p14="http://schemas.microsoft.com/office/powerpoint/2010/main" val="3073980146"/>
      </p:ext>
    </p:extLst>
  </p:cSld>
  <p:clrMapOvr>
    <a:masterClrMapping/>
  </p:clrMapOvr>
  <p:transition spd="slow">
    <p:randomBar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rmAutofit/>
          </a:bodyPr>
          <a:lstStyle/>
          <a:p>
            <a:pPr algn="l"/>
            <a:r>
              <a:rPr lang="en-US" sz="3600" b="1">
                <a:solidFill>
                  <a:srgbClr val="4D4D4D"/>
                </a:solidFill>
              </a:rPr>
              <a:t>CILJNA GRUPA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1752600"/>
            <a:ext cx="609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l-PL" sz="2400" dirty="0">
                <a:solidFill>
                  <a:schemeClr val="bg1">
                    <a:lumMod val="50000"/>
                  </a:schemeClr>
                </a:solidFill>
              </a:rPr>
              <a:t>12 učenika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sz="2400" dirty="0">
                <a:solidFill>
                  <a:schemeClr val="bg1">
                    <a:lumMod val="50000"/>
                  </a:schemeClr>
                </a:solidFill>
              </a:rPr>
              <a:t>Učenici od I do IV razreda</a:t>
            </a:r>
          </a:p>
        </p:txBody>
      </p:sp>
    </p:spTree>
    <p:extLst>
      <p:ext uri="{BB962C8B-B14F-4D97-AF65-F5344CB8AC3E}">
        <p14:creationId xmlns:p14="http://schemas.microsoft.com/office/powerpoint/2010/main" val="2374320128"/>
      </p:ext>
    </p:extLst>
  </p:cSld>
  <p:clrMapOvr>
    <a:masterClrMapping/>
  </p:clrMapOvr>
  <p:transition spd="slow">
    <p:randomBar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rmAutofit/>
          </a:bodyPr>
          <a:lstStyle/>
          <a:p>
            <a:pPr algn="l"/>
            <a:r>
              <a:rPr lang="en-US" sz="3600" b="1">
                <a:solidFill>
                  <a:srgbClr val="4D4D4D"/>
                </a:solidFill>
              </a:rPr>
              <a:t>VREMENSKI PERIOD REALIZACIJE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1752600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l-PL" sz="2400">
                <a:solidFill>
                  <a:schemeClr val="bg1">
                    <a:lumMod val="50000"/>
                  </a:schemeClr>
                </a:solidFill>
              </a:rPr>
              <a:t>Decembar, januar i februar </a:t>
            </a:r>
            <a:endParaRPr lang="pl-PL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997876"/>
      </p:ext>
    </p:extLst>
  </p:cSld>
  <p:clrMapOvr>
    <a:masterClrMapping/>
  </p:clrMapOvr>
  <p:transition spd="slow">
    <p:randomBar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311289"/>
            <a:ext cx="6553200" cy="603111"/>
          </a:xfrm>
        </p:spPr>
        <p:txBody>
          <a:bodyPr>
            <a:noAutofit/>
          </a:bodyPr>
          <a:lstStyle/>
          <a:p>
            <a:pPr algn="l"/>
            <a:r>
              <a:rPr lang="sr-Latn-ME" sz="4000" b="1" dirty="0">
                <a:solidFill>
                  <a:srgbClr val="FF0000"/>
                </a:solidFill>
              </a:rPr>
              <a:t>S</a:t>
            </a:r>
            <a:r>
              <a:rPr lang="en-US" sz="4000" b="1" dirty="0">
                <a:solidFill>
                  <a:srgbClr val="FF0000"/>
                </a:solidFill>
              </a:rPr>
              <a:t>CENARIO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57400" y="914400"/>
            <a:ext cx="6096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Koordinator vannastavne aktivnosti je nastavnik Projektovanja u elektroenergetici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12 učenika podijeliti u grupe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Učenici izvršavaju radni zadatak prema uputstvu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AKTIVNOSTI:</a:t>
            </a:r>
            <a:endParaRPr lang="en-US" sz="2200" dirty="0">
              <a:solidFill>
                <a:schemeClr val="bg1">
                  <a:lumMod val="50000"/>
                </a:schemeClr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MJERENJE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CRTANJE OSNOVE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 POMOĆU AutoCAD-a</a:t>
            </a:r>
            <a:endParaRPr lang="en-US" sz="2200" dirty="0">
              <a:solidFill>
                <a:schemeClr val="bg1">
                  <a:lumMod val="50000"/>
                </a:schemeClr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PROJEKTOVANJE</a:t>
            </a:r>
          </a:p>
          <a:p>
            <a:pPr marL="914400" lvl="1" indent="-457200">
              <a:buFont typeface="+mj-lt"/>
              <a:buAutoNum type="arabicPeriod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IZRADA TEKSTUALNOG DIJELA PROJEKTA</a:t>
            </a:r>
          </a:p>
          <a:p>
            <a:pPr marL="914400" lvl="1" indent="-457200">
              <a:buFont typeface="+mj-lt"/>
              <a:buAutoNum type="arabicPeriod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PREDMJER I PREDRAČUN</a:t>
            </a:r>
            <a:endParaRPr lang="en-US" sz="2200" dirty="0">
              <a:solidFill>
                <a:schemeClr val="bg1">
                  <a:lumMod val="50000"/>
                </a:schemeClr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IZVOĐENJE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Svaki tim nakon </a:t>
            </a:r>
            <a:r>
              <a:rPr lang="sr-Latn-ME" sz="2200">
                <a:solidFill>
                  <a:schemeClr val="bg1">
                    <a:lumMod val="50000"/>
                  </a:schemeClr>
                </a:solidFill>
              </a:rPr>
              <a:t>realizacije aktivnosti sastavlja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izvještaj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 o sprovedenim aktivnostima za </a:t>
            </a:r>
            <a:r>
              <a:rPr lang="sr-Latn-ME" sz="2200">
                <a:solidFill>
                  <a:schemeClr val="bg1">
                    <a:lumMod val="50000"/>
                  </a:schemeClr>
                </a:solidFill>
              </a:rPr>
              <a:t>ostvarivanje ciljeva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200">
                <a:solidFill>
                  <a:schemeClr val="bg1">
                    <a:lumMod val="50000"/>
                  </a:schemeClr>
                </a:solidFill>
              </a:rPr>
              <a:t>Svaki učenik na kraju realizacije projekta popunjava evaluacioni list</a:t>
            </a:r>
            <a:endParaRPr lang="en-US" sz="2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37498"/>
      </p:ext>
    </p:extLst>
  </p:cSld>
  <p:clrMapOvr>
    <a:masterClrMapping/>
  </p:clrMapOvr>
  <p:transition spd="slow">
    <p:randomBar dir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8661" y="3988902"/>
            <a:ext cx="6858000" cy="2819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r-Latn-ME" sz="2000" dirty="0">
                <a:solidFill>
                  <a:schemeClr val="accent1"/>
                </a:solidFill>
              </a:rPr>
              <a:t>Učenici u paru:</a:t>
            </a:r>
          </a:p>
          <a:p>
            <a:r>
              <a:rPr lang="sr-Latn-ME" sz="2000" dirty="0">
                <a:solidFill>
                  <a:schemeClr val="accent1"/>
                </a:solidFill>
              </a:rPr>
              <a:t>Snimaju postojeće stanje gabarita učionice</a:t>
            </a:r>
          </a:p>
          <a:p>
            <a:r>
              <a:rPr lang="sr-Latn-ME" sz="2000" dirty="0">
                <a:solidFill>
                  <a:schemeClr val="accent1"/>
                </a:solidFill>
              </a:rPr>
              <a:t>Snimaju postojeće stanje školskog inventara u učionici</a:t>
            </a:r>
          </a:p>
          <a:p>
            <a:r>
              <a:rPr lang="sr-Latn-ME" sz="2000" dirty="0">
                <a:solidFill>
                  <a:schemeClr val="accent1"/>
                </a:solidFill>
              </a:rPr>
              <a:t>Snimaju postojeće stanje električnih instalacija u učionici</a:t>
            </a:r>
          </a:p>
          <a:p>
            <a:r>
              <a:rPr lang="sr-Latn-ME" sz="2000" dirty="0">
                <a:solidFill>
                  <a:schemeClr val="accent1"/>
                </a:solidFill>
              </a:rPr>
              <a:t>Skiciraju postojeće stanje električnih instalacija u učionici na osnovu izvršenih mjerenja</a:t>
            </a:r>
          </a:p>
          <a:p>
            <a:pPr marL="0" indent="0">
              <a:buNone/>
            </a:pPr>
            <a:r>
              <a:rPr lang="sr-Latn-ME" sz="2000" b="1" dirty="0">
                <a:solidFill>
                  <a:schemeClr val="accent1"/>
                </a:solidFill>
              </a:rPr>
              <a:t>Nastavnici</a:t>
            </a:r>
            <a:r>
              <a:rPr lang="sr-Latn-ME" sz="2000" b="1">
                <a:solidFill>
                  <a:schemeClr val="accent1"/>
                </a:solidFill>
              </a:rPr>
              <a:t>: Matematika, Fizika, Električne </a:t>
            </a:r>
            <a:r>
              <a:rPr lang="sr-Latn-ME" sz="2000" b="1" dirty="0">
                <a:solidFill>
                  <a:schemeClr val="accent1"/>
                </a:solidFill>
              </a:rPr>
              <a:t>instalacije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sr-Latn-ME" sz="4000" b="1" dirty="0">
                <a:solidFill>
                  <a:srgbClr val="FF0000"/>
                </a:solidFill>
              </a:rPr>
              <a:t>MJERENJE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68661" y="1186934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Obrazovno-vaspitni ishodi: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107557" y="1572570"/>
            <a:ext cx="6324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Primijeni znanja o figurama u ravni i prostoru na rješavanje praktičnih zadataka (Matematika)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Izvrši osnovna mjerenja i predstavi rezultate mjerenja (Fizika)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07557" y="2869098"/>
            <a:ext cx="6324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Ishod</a:t>
            </a:r>
            <a:r>
              <a:rPr lang="sr-Latn-ME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učenja: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Protumači tehničku regulativu za izvođenje električnih instalacija (Električne instalacije)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30636318"/>
      </p:ext>
    </p:extLst>
  </p:cSld>
  <p:clrMapOvr>
    <a:masterClrMapping/>
  </p:clrMapOvr>
  <p:transition spd="slow">
    <p:randomBar dir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8660" y="3733800"/>
            <a:ext cx="6858000" cy="2971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r-Latn-ME" sz="2000" dirty="0">
                <a:solidFill>
                  <a:schemeClr val="accent1"/>
                </a:solidFill>
              </a:rPr>
              <a:t>Učenici u paru:</a:t>
            </a:r>
          </a:p>
          <a:p>
            <a:r>
              <a:rPr lang="sr-Latn-ME" sz="2000" dirty="0">
                <a:solidFill>
                  <a:schemeClr val="accent1"/>
                </a:solidFill>
              </a:rPr>
              <a:t>Podešavaju radno okruženje u AutoCAD-u</a:t>
            </a:r>
          </a:p>
          <a:p>
            <a:r>
              <a:rPr lang="sr-Latn-ME" sz="2000" dirty="0">
                <a:solidFill>
                  <a:schemeClr val="accent1"/>
                </a:solidFill>
              </a:rPr>
              <a:t>Crtaju osnovu učionice na osnovu skice</a:t>
            </a:r>
          </a:p>
          <a:p>
            <a:r>
              <a:rPr lang="sr-Latn-ME" sz="2000" dirty="0">
                <a:solidFill>
                  <a:schemeClr val="accent1"/>
                </a:solidFill>
              </a:rPr>
              <a:t>Crtaju školski inventar u postojećoj osnovi</a:t>
            </a:r>
          </a:p>
          <a:p>
            <a:r>
              <a:rPr lang="sr-Latn-ME" sz="2000" dirty="0">
                <a:solidFill>
                  <a:schemeClr val="accent1"/>
                </a:solidFill>
              </a:rPr>
              <a:t>Crtaju električne instalacije u postojećoj osnovi</a:t>
            </a:r>
          </a:p>
          <a:p>
            <a:r>
              <a:rPr lang="sr-Latn-ME" sz="2000" dirty="0">
                <a:solidFill>
                  <a:schemeClr val="accent1"/>
                </a:solidFill>
              </a:rPr>
              <a:t>Konvertuju fajl</a:t>
            </a:r>
          </a:p>
          <a:p>
            <a:pPr marL="0" indent="0">
              <a:buNone/>
            </a:pPr>
            <a:r>
              <a:rPr lang="sr-Latn-ME" sz="2000" b="1" dirty="0">
                <a:solidFill>
                  <a:schemeClr val="accent1"/>
                </a:solidFill>
              </a:rPr>
              <a:t>Nastavnici: </a:t>
            </a:r>
            <a:r>
              <a:rPr lang="pl-PL" sz="2000" b="1" dirty="0">
                <a:solidFill>
                  <a:schemeClr val="accent1"/>
                </a:solidFill>
              </a:rPr>
              <a:t>Softverski alati za projektovanje </a:t>
            </a:r>
            <a:r>
              <a:rPr lang="pl-PL" sz="2000" b="1">
                <a:solidFill>
                  <a:schemeClr val="accent1"/>
                </a:solidFill>
              </a:rPr>
              <a:t>u elektrotehnici, Informatika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68660" y="161778"/>
            <a:ext cx="6946740" cy="792162"/>
          </a:xfrm>
        </p:spPr>
        <p:txBody>
          <a:bodyPr>
            <a:noAutofit/>
          </a:bodyPr>
          <a:lstStyle/>
          <a:p>
            <a:r>
              <a:rPr lang="sr-Latn-ME" sz="3200" b="1" dirty="0">
                <a:solidFill>
                  <a:srgbClr val="FF0000"/>
                </a:solidFill>
              </a:rPr>
              <a:t>CRTANJE OSNOVE POMOĆU AutoCAD-a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1200" y="969139"/>
            <a:ext cx="6934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000">
                <a:solidFill>
                  <a:schemeClr val="bg1">
                    <a:lumMod val="50000"/>
                  </a:schemeClr>
                </a:solidFill>
              </a:rPr>
              <a:t>Obrazovno-vaspitni ishodi (Informatika):</a:t>
            </a:r>
            <a:endParaRPr lang="en-US" sz="20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r-Latn-ME" sz="2000">
                <a:solidFill>
                  <a:schemeClr val="bg1">
                    <a:lumMod val="50000"/>
                  </a:schemeClr>
                </a:solidFill>
              </a:rPr>
              <a:t>Koristi neke tipove uslužnih programa</a:t>
            </a:r>
          </a:p>
          <a:p>
            <a:r>
              <a:rPr lang="sr-Latn-ME" sz="2000">
                <a:solidFill>
                  <a:schemeClr val="bg1">
                    <a:lumMod val="50000"/>
                  </a:schemeClr>
                </a:solidFill>
              </a:rPr>
              <a:t>Ishodi</a:t>
            </a:r>
            <a:r>
              <a:rPr lang="sr-Latn-ME" sz="200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učenja (Softverski alati za projektovanje u elektrotehnici):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Prilagodi radno okruženje odgovarajućeg softvera za projektovanje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Primijeni softver za crtanje grafičkih simbola elemenata u elektrotehnici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Primijeni softver za crtanje električnih šema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Primijeni softver za proračune u elektrotehnici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02260430"/>
      </p:ext>
    </p:extLst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/>
          <a:lstStyle/>
          <a:p>
            <a:pPr algn="l"/>
            <a:r>
              <a:rPr lang="en-US" sz="3600" b="1">
                <a:solidFill>
                  <a:srgbClr val="4D4D4D"/>
                </a:solidFill>
              </a:rPr>
              <a:t>VANNASTAVNA AKTIVNOST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1752600"/>
            <a:ext cx="609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Izrada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projekta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„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Rekonstrukcija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postojećih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elektroinstalacija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računarskoj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učionici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1994737542"/>
      </p:ext>
    </p:extLst>
  </p:cSld>
  <p:clrMapOvr>
    <a:masterClrMapping/>
  </p:clrMapOvr>
  <p:transition spd="slow">
    <p:randomBar dir="vert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3030" y="2999839"/>
            <a:ext cx="6858000" cy="304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r-Latn-ME" sz="2000" dirty="0">
                <a:solidFill>
                  <a:schemeClr val="accent1"/>
                </a:solidFill>
              </a:rPr>
              <a:t>Učenici u paru:</a:t>
            </a:r>
          </a:p>
          <a:p>
            <a:r>
              <a:rPr lang="sr-Latn-ME" sz="2000" dirty="0">
                <a:solidFill>
                  <a:schemeClr val="accent1"/>
                </a:solidFill>
              </a:rPr>
              <a:t>Skiciraju predloženo novo stanje električnih instalacija na odštampanoj osnovi</a:t>
            </a:r>
          </a:p>
          <a:p>
            <a:r>
              <a:rPr lang="sr-Latn-ME" sz="2000" dirty="0">
                <a:solidFill>
                  <a:schemeClr val="accent1"/>
                </a:solidFill>
              </a:rPr>
              <a:t>Crtaju raspored novih električnih instalacija na postojećem crtežu u AutoCAD-u</a:t>
            </a:r>
          </a:p>
          <a:p>
            <a:r>
              <a:rPr lang="sr-Latn-ME" sz="2000" dirty="0">
                <a:solidFill>
                  <a:schemeClr val="accent1"/>
                </a:solidFill>
              </a:rPr>
              <a:t>Crtaju jednopolnu šemu u AutoCAD-u</a:t>
            </a:r>
          </a:p>
          <a:p>
            <a:pPr marL="0" indent="0">
              <a:buNone/>
            </a:pPr>
            <a:r>
              <a:rPr lang="sr-Latn-ME" sz="2000" b="1" dirty="0">
                <a:solidFill>
                  <a:schemeClr val="accent1"/>
                </a:solidFill>
              </a:rPr>
              <a:t>Nastavnici: </a:t>
            </a:r>
            <a:r>
              <a:rPr lang="pl-PL" sz="2000" b="1" dirty="0">
                <a:solidFill>
                  <a:schemeClr val="accent1"/>
                </a:solidFill>
              </a:rPr>
              <a:t>Projektovanje u elektroenergetici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68660" y="274638"/>
            <a:ext cx="6946740" cy="792162"/>
          </a:xfrm>
        </p:spPr>
        <p:txBody>
          <a:bodyPr>
            <a:noAutofit/>
          </a:bodyPr>
          <a:lstStyle/>
          <a:p>
            <a:r>
              <a:rPr lang="sr-Latn-ME" sz="3200" b="1" dirty="0">
                <a:solidFill>
                  <a:srgbClr val="FF0000"/>
                </a:solidFill>
              </a:rPr>
              <a:t>PROJEKTOVANJE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1200" y="1371600"/>
            <a:ext cx="6934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Ishodi</a:t>
            </a:r>
            <a:r>
              <a:rPr lang="sr-Latn-ME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učenja (Projektovanje u elektroenergetici):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vi-VN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Pripremi podatke i podloge za izradu projektnog zadatka i glavnog projekta </a:t>
            </a:r>
            <a:endParaRPr lang="sr-Latn-ME" sz="20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vi-VN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Izradi projekat električne instalacije priključnica i osvjetljenja </a:t>
            </a:r>
            <a:endParaRPr lang="sr-Latn-ME" sz="20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512257"/>
      </p:ext>
    </p:extLst>
  </p:cSld>
  <p:clrMapOvr>
    <a:masterClrMapping/>
  </p:clrMapOvr>
  <p:transition spd="slow">
    <p:randomBar dir="vert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3143339"/>
            <a:ext cx="6858000" cy="304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r-Latn-ME" sz="2100" dirty="0">
                <a:solidFill>
                  <a:schemeClr val="accent1"/>
                </a:solidFill>
              </a:rPr>
              <a:t>Učenici u paru:</a:t>
            </a:r>
          </a:p>
          <a:p>
            <a:r>
              <a:rPr lang="sr-Latn-ME" sz="2100">
                <a:solidFill>
                  <a:schemeClr val="accent1"/>
                </a:solidFill>
              </a:rPr>
              <a:t>Izrađuju </a:t>
            </a:r>
            <a:r>
              <a:rPr lang="sr-Latn-ME" sz="2100" dirty="0">
                <a:solidFill>
                  <a:schemeClr val="accent1"/>
                </a:solidFill>
              </a:rPr>
              <a:t>dio tehničkog opisa projekta električnih instalacija učionice</a:t>
            </a:r>
          </a:p>
          <a:p>
            <a:r>
              <a:rPr lang="sr-Latn-ME" sz="2100">
                <a:solidFill>
                  <a:schemeClr val="accent1"/>
                </a:solidFill>
              </a:rPr>
              <a:t>Izrađuju </a:t>
            </a:r>
            <a:r>
              <a:rPr lang="sr-Latn-ME" sz="2100" dirty="0">
                <a:solidFill>
                  <a:schemeClr val="accent1"/>
                </a:solidFill>
              </a:rPr>
              <a:t>dio tehničkog proračuna električnih instalacija</a:t>
            </a:r>
          </a:p>
          <a:p>
            <a:pPr marL="0" indent="0">
              <a:buNone/>
            </a:pPr>
            <a:r>
              <a:rPr lang="sr-Latn-ME" sz="2100" b="1" dirty="0">
                <a:solidFill>
                  <a:schemeClr val="accent1"/>
                </a:solidFill>
              </a:rPr>
              <a:t>Nastavnici: </a:t>
            </a:r>
            <a:r>
              <a:rPr lang="pl-PL" sz="2100" b="1" dirty="0">
                <a:solidFill>
                  <a:schemeClr val="accent1"/>
                </a:solidFill>
              </a:rPr>
              <a:t>Projektovanje u elektroenergetici</a:t>
            </a:r>
            <a:endParaRPr lang="en-US" sz="2100" b="1" dirty="0">
              <a:solidFill>
                <a:schemeClr val="accent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68660" y="274638"/>
            <a:ext cx="6946740" cy="792162"/>
          </a:xfrm>
        </p:spPr>
        <p:txBody>
          <a:bodyPr>
            <a:noAutofit/>
          </a:bodyPr>
          <a:lstStyle/>
          <a:p>
            <a:r>
              <a:rPr lang="sr-Latn-ME" sz="3000" b="1" dirty="0">
                <a:solidFill>
                  <a:srgbClr val="FF0000"/>
                </a:solidFill>
              </a:rPr>
              <a:t>IZRADA TEKSTUALNOG DIJELA PROJEKTA</a:t>
            </a:r>
            <a:endParaRPr lang="en-US" sz="30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68660" y="1472920"/>
            <a:ext cx="6934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Ishodi</a:t>
            </a:r>
            <a:r>
              <a:rPr lang="sr-Latn-ME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učenja (Projektovanje u elektroenergetici):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vi-VN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Pripremi podatke i podloge za izradu projektnog zadatka i glavnog projekta </a:t>
            </a:r>
            <a:endParaRPr lang="sr-Latn-ME" sz="20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vi-VN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Izradi projekat električne instalacije priključnica i osvjetljenja </a:t>
            </a:r>
            <a:endParaRPr lang="sr-Latn-ME" sz="20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251303"/>
      </p:ext>
    </p:extLst>
  </p:cSld>
  <p:clrMapOvr>
    <a:masterClrMapping/>
  </p:clrMapOvr>
  <p:transition spd="slow">
    <p:randomBar dir="vert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3030" y="4519979"/>
            <a:ext cx="6858000" cy="19282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r-Latn-ME" sz="2100" dirty="0">
                <a:solidFill>
                  <a:schemeClr val="accent1"/>
                </a:solidFill>
              </a:rPr>
              <a:t>Učenici u paru:</a:t>
            </a:r>
          </a:p>
          <a:p>
            <a:r>
              <a:rPr lang="sr-Latn-ME" sz="2100">
                <a:solidFill>
                  <a:schemeClr val="accent1"/>
                </a:solidFill>
              </a:rPr>
              <a:t>Izrađuju i popunjavaju tabelu za predmjer i predračun</a:t>
            </a:r>
            <a:endParaRPr lang="sr-Latn-ME" sz="2100" dirty="0">
              <a:solidFill>
                <a:schemeClr val="accent1"/>
              </a:solidFill>
            </a:endParaRPr>
          </a:p>
          <a:p>
            <a:r>
              <a:rPr lang="sr-Latn-ME" sz="2100">
                <a:solidFill>
                  <a:schemeClr val="accent1"/>
                </a:solidFill>
              </a:rPr>
              <a:t>Štampaju tehnički dio projekta i Predmjer i predračun</a:t>
            </a:r>
          </a:p>
          <a:p>
            <a:pPr marL="0" indent="0">
              <a:buNone/>
            </a:pPr>
            <a:r>
              <a:rPr lang="sr-Latn-ME" sz="2100" b="1">
                <a:solidFill>
                  <a:schemeClr val="accent1"/>
                </a:solidFill>
              </a:rPr>
              <a:t>Nastavnici: Informatika, Matematika, </a:t>
            </a:r>
            <a:r>
              <a:rPr lang="pl-PL" sz="2100" b="1">
                <a:solidFill>
                  <a:schemeClr val="accent1"/>
                </a:solidFill>
              </a:rPr>
              <a:t>Projektovanje u elektroenergetici</a:t>
            </a:r>
            <a:endParaRPr lang="en-US" sz="2100" b="1" dirty="0">
              <a:solidFill>
                <a:schemeClr val="accent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68660" y="274638"/>
            <a:ext cx="6946740" cy="792162"/>
          </a:xfrm>
        </p:spPr>
        <p:txBody>
          <a:bodyPr>
            <a:noAutofit/>
          </a:bodyPr>
          <a:lstStyle/>
          <a:p>
            <a:r>
              <a:rPr lang="sr-Latn-ME" sz="3000" b="1" dirty="0">
                <a:solidFill>
                  <a:srgbClr val="FF0000"/>
                </a:solidFill>
              </a:rPr>
              <a:t>PREDMJER I PREDRAČUN</a:t>
            </a:r>
            <a:endParaRPr lang="en-US" sz="30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05000" y="1373875"/>
            <a:ext cx="6934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000">
                <a:solidFill>
                  <a:schemeClr val="bg1">
                    <a:lumMod val="50000"/>
                  </a:schemeClr>
                </a:solidFill>
              </a:rPr>
              <a:t>Obrazovno-vaspitni ishod (Informatika i Matematika ):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r-Latn-ME" sz="2000">
                <a:solidFill>
                  <a:schemeClr val="bg1">
                    <a:lumMod val="50000"/>
                  </a:schemeClr>
                </a:solidFill>
              </a:rPr>
              <a:t>Primijeni procentni račun u zadacima iz svakodnevnog života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bg1">
                    <a:lumMod val="50000"/>
                  </a:schemeClr>
                </a:solidFill>
              </a:rPr>
              <a:t>Primijeni postupak formatiranja tabele u programu za tabelarnu obradu podataka</a:t>
            </a:r>
            <a:endParaRPr lang="sr-Latn-ME" sz="2000">
              <a:solidFill>
                <a:schemeClr val="bg1">
                  <a:lumMod val="50000"/>
                </a:schemeClr>
              </a:solidFill>
            </a:endParaRPr>
          </a:p>
          <a:p>
            <a:endParaRPr lang="sr-Latn-ME" sz="200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sr-Latn-ME" sz="2000">
                <a:solidFill>
                  <a:schemeClr val="bg1">
                    <a:lumMod val="50000"/>
                  </a:schemeClr>
                </a:solidFill>
              </a:rPr>
              <a:t>Ishodi</a:t>
            </a:r>
            <a:r>
              <a:rPr lang="sr-Latn-ME" sz="200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učenja (Projektovanje u elektroenergetici):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vi-VN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Pripremi podatke i podloge za izradu projektnog zadatka i glavnog projekta </a:t>
            </a:r>
            <a:endParaRPr lang="sr-Latn-ME" sz="20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vi-VN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Izradi projekat električne instalacije priključnica i osvjetljenja </a:t>
            </a:r>
            <a:endParaRPr lang="sr-Latn-ME" sz="20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244876"/>
      </p:ext>
    </p:extLst>
  </p:cSld>
  <p:clrMapOvr>
    <a:masterClrMapping/>
  </p:clrMapOvr>
  <p:transition spd="slow">
    <p:randomBar dir="vert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8709" y="5017950"/>
            <a:ext cx="6858000" cy="17567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r-Latn-ME" sz="2000" dirty="0">
                <a:solidFill>
                  <a:schemeClr val="accent1"/>
                </a:solidFill>
              </a:rPr>
              <a:t>Učenici u paru:</a:t>
            </a:r>
          </a:p>
          <a:p>
            <a:r>
              <a:rPr lang="sr-Latn-ME" sz="2000">
                <a:solidFill>
                  <a:schemeClr val="accent1"/>
                </a:solidFill>
              </a:rPr>
              <a:t>Izvode pripremne elektroinstalaterske radove</a:t>
            </a:r>
          </a:p>
          <a:p>
            <a:r>
              <a:rPr lang="sr-Latn-ME" sz="2000">
                <a:solidFill>
                  <a:schemeClr val="accent1"/>
                </a:solidFill>
              </a:rPr>
              <a:t>Izvode pripremne elektroinstalaterske radove</a:t>
            </a:r>
          </a:p>
          <a:p>
            <a:pPr marL="0" indent="0">
              <a:buNone/>
            </a:pPr>
            <a:r>
              <a:rPr lang="sr-Latn-ME" sz="2000" b="1">
                <a:solidFill>
                  <a:schemeClr val="accent1"/>
                </a:solidFill>
              </a:rPr>
              <a:t>Nastavnici: Električne instalacije, Izvođenje električnih instalacija, </a:t>
            </a:r>
            <a:r>
              <a:rPr lang="pl-PL" sz="2000" b="1">
                <a:solidFill>
                  <a:schemeClr val="accent1"/>
                </a:solidFill>
              </a:rPr>
              <a:t>Projektovanje u elektroenergetici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49610" y="83344"/>
            <a:ext cx="6946740" cy="514350"/>
          </a:xfrm>
        </p:spPr>
        <p:txBody>
          <a:bodyPr>
            <a:noAutofit/>
          </a:bodyPr>
          <a:lstStyle/>
          <a:p>
            <a:r>
              <a:rPr lang="sr-Latn-ME" sz="2800" b="1">
                <a:solidFill>
                  <a:srgbClr val="FF0000"/>
                </a:solidFill>
              </a:rPr>
              <a:t>IZVOĐENJE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68660" y="616745"/>
            <a:ext cx="694674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Ishodi</a:t>
            </a:r>
            <a:r>
              <a:rPr lang="sr-Latn-ME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sr-Latn-ME" sz="2000">
                <a:solidFill>
                  <a:schemeClr val="bg1">
                    <a:lumMod val="50000"/>
                  </a:schemeClr>
                </a:solidFill>
              </a:rPr>
              <a:t>učenja </a:t>
            </a:r>
            <a:r>
              <a:rPr lang="vi-VN" sz="200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(E</a:t>
            </a:r>
            <a:r>
              <a:rPr lang="sr-Latn-ME" sz="200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lektrične instalacije</a:t>
            </a:r>
            <a:r>
              <a:rPr lang="vi-VN" sz="200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)</a:t>
            </a:r>
            <a:r>
              <a:rPr lang="sr-Latn-ME" sz="2000">
                <a:solidFill>
                  <a:schemeClr val="bg1">
                    <a:lumMod val="50000"/>
                  </a:schemeClr>
                </a:solidFill>
              </a:rPr>
              <a:t>:</a:t>
            </a:r>
            <a:endParaRPr lang="sr-Latn-M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vi-VN" sz="200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Izvrši analizu karakteristika i pripremu provodnika i kablova za izvođenje električnih instalacija u objektima</a:t>
            </a:r>
            <a:endParaRPr lang="sr-Latn-ME" sz="200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vi-VN" sz="200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Poveže instalacione elemente u cilju formiranja instalacionih krugova</a:t>
            </a:r>
            <a:endParaRPr lang="sr-Latn-ME" sz="200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vi-VN" sz="200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Izvrši izbor elemenata za priključenje objekta na distributivnu mrežu i razvođenje električnih instalacija u objektu</a:t>
            </a:r>
            <a:endParaRPr lang="sr-Latn-ME" sz="200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vi-VN" sz="200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Protumači tehničku regulativu za izvođenje električnih instalacija</a:t>
            </a:r>
            <a:endParaRPr lang="sr-Latn-ME" sz="200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r>
              <a:rPr lang="sr-Latn-ME" sz="2000">
                <a:solidFill>
                  <a:schemeClr val="bg1">
                    <a:lumMod val="50000"/>
                  </a:schemeClr>
                </a:solidFill>
              </a:rPr>
              <a:t>Ishodi</a:t>
            </a:r>
            <a:r>
              <a:rPr lang="sr-Latn-ME" sz="200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sr-Latn-ME" sz="2000">
                <a:solidFill>
                  <a:schemeClr val="bg1">
                    <a:lumMod val="50000"/>
                  </a:schemeClr>
                </a:solidFill>
              </a:rPr>
              <a:t>učenja </a:t>
            </a:r>
            <a:r>
              <a:rPr lang="vi-VN" sz="200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(</a:t>
            </a:r>
            <a:r>
              <a:rPr lang="sr-Latn-ME" sz="200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Izvođenje električnih instalacija</a:t>
            </a:r>
            <a:r>
              <a:rPr lang="vi-VN" sz="200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)</a:t>
            </a:r>
            <a:r>
              <a:rPr lang="sr-Latn-ME" sz="2000">
                <a:solidFill>
                  <a:schemeClr val="bg1">
                    <a:lumMod val="50000"/>
                  </a:schemeClr>
                </a:solidFill>
              </a:rPr>
              <a:t>:</a:t>
            </a:r>
            <a:endParaRPr lang="sr-Latn-ME" sz="200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vi-VN" sz="200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Izabere vrstu zaštite od dodira djelova pod naponom u električnim instalacijama</a:t>
            </a:r>
            <a:endParaRPr lang="sr-Latn-ME" sz="200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vi-VN" sz="200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Primijeni postupak montiranja zaštitnih uređaja na razvodnoj tabli</a:t>
            </a:r>
            <a:endParaRPr lang="sr-Latn-ME" sz="20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346547"/>
      </p:ext>
    </p:extLst>
  </p:cSld>
  <p:clrMapOvr>
    <a:masterClrMapping/>
  </p:clrMapOvr>
  <p:transition spd="slow">
    <p:randomBar dir="vert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rmAutofit fontScale="90000"/>
          </a:bodyPr>
          <a:lstStyle/>
          <a:p>
            <a:pPr algn="l"/>
            <a:r>
              <a:rPr lang="pl-PL" sz="3600" b="1" dirty="0">
                <a:solidFill>
                  <a:srgbClr val="4D4D4D"/>
                </a:solidFill>
              </a:rPr>
              <a:t>NASTAVNI MATERIJALI ZA PODUČAVANJE I UČENJE</a:t>
            </a:r>
            <a:endParaRPr lang="en-US" sz="3600" b="1" dirty="0">
              <a:solidFill>
                <a:srgbClr val="4D4D4D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44615" y="2438400"/>
            <a:ext cx="6096000" cy="2846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sr-Latn-ME" sz="2000">
                <a:solidFill>
                  <a:schemeClr val="bg1">
                    <a:lumMod val="50000"/>
                  </a:schemeClr>
                </a:solidFill>
              </a:rPr>
              <a:t>Uputstvo za realizaciju aktivnosti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000">
                <a:solidFill>
                  <a:schemeClr val="bg1">
                    <a:lumMod val="50000"/>
                  </a:schemeClr>
                </a:solidFill>
              </a:rPr>
              <a:t>Radni listovi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000">
                <a:solidFill>
                  <a:schemeClr val="bg1">
                    <a:lumMod val="50000"/>
                  </a:schemeClr>
                </a:solidFill>
              </a:rPr>
              <a:t>Udžbenik</a:t>
            </a:r>
            <a:endParaRPr lang="sr-Latn-M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Katalog kablova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Tehnički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propisi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iz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oblasti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projektovanja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distributivnih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mreža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000" err="1">
                <a:solidFill>
                  <a:schemeClr val="bg1">
                    <a:lumMod val="50000"/>
                  </a:schemeClr>
                </a:solidFill>
              </a:rPr>
              <a:t>električnih</a:t>
            </a:r>
            <a:r>
              <a:rPr lang="en-US" sz="2000">
                <a:solidFill>
                  <a:schemeClr val="bg1">
                    <a:lumMod val="50000"/>
                  </a:schemeClr>
                </a:solidFill>
              </a:rPr>
              <a:t> instalacija</a:t>
            </a:r>
            <a:endParaRPr lang="sr-Latn-ME" sz="200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r-Latn-ME" sz="2000">
                <a:solidFill>
                  <a:schemeClr val="bg1">
                    <a:lumMod val="50000"/>
                  </a:schemeClr>
                </a:solidFill>
              </a:rPr>
              <a:t>Izvještaj o realizaciji aktivnosti</a:t>
            </a:r>
            <a:endParaRPr lang="hr-HR" sz="20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hr-HR" sz="2000">
                <a:solidFill>
                  <a:schemeClr val="bg1">
                    <a:lumMod val="50000"/>
                  </a:schemeClr>
                </a:solidFill>
              </a:rPr>
              <a:t>Evaluacioni listovi</a:t>
            </a:r>
            <a:endParaRPr lang="hr-HR" sz="20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19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294894"/>
      </p:ext>
    </p:extLst>
  </p:cSld>
  <p:clrMapOvr>
    <a:masterClrMapping/>
  </p:clrMapOvr>
  <p:transition spd="slow">
    <p:randomBar dir="vert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16708" y="204926"/>
            <a:ext cx="6553200" cy="715963"/>
          </a:xfrm>
        </p:spPr>
        <p:txBody>
          <a:bodyPr>
            <a:normAutofit fontScale="90000"/>
          </a:bodyPr>
          <a:lstStyle/>
          <a:p>
            <a:pPr algn="l"/>
            <a:r>
              <a:rPr lang="pl-PL" sz="3600" b="1">
                <a:solidFill>
                  <a:srgbClr val="4D4D4D"/>
                </a:solidFill>
              </a:rPr>
              <a:t>POTREBNA MATERIJALNA SREDSTVA</a:t>
            </a:r>
            <a:endParaRPr lang="en-US" sz="3600" b="1">
              <a:solidFill>
                <a:srgbClr val="4D4D4D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16708" y="1020763"/>
            <a:ext cx="6096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>
                <a:solidFill>
                  <a:schemeClr val="bg1">
                    <a:lumMod val="50000"/>
                  </a:schemeClr>
                </a:solidFill>
              </a:rPr>
              <a:t>Digitalna kamera/ mobilni telefon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>
                <a:solidFill>
                  <a:schemeClr val="bg1">
                    <a:lumMod val="50000"/>
                  </a:schemeClr>
                </a:solidFill>
              </a:rPr>
              <a:t>Metar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>
                <a:solidFill>
                  <a:schemeClr val="bg1">
                    <a:lumMod val="50000"/>
                  </a:schemeClr>
                </a:solidFill>
              </a:rPr>
              <a:t>Laserski metar</a:t>
            </a:r>
            <a:endParaRPr lang="sr-Latn-ME" sz="240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r-Latn-ME" sz="2400">
                <a:solidFill>
                  <a:schemeClr val="bg1">
                    <a:lumMod val="50000"/>
                  </a:schemeClr>
                </a:solidFill>
              </a:rPr>
              <a:t>Kalkulator</a:t>
            </a:r>
            <a:endParaRPr lang="en-US" sz="240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>
                <a:solidFill>
                  <a:schemeClr val="bg1">
                    <a:lumMod val="50000"/>
                  </a:schemeClr>
                </a:solidFill>
              </a:rPr>
              <a:t>Računar sa instaliranim namjenskim softverom (MSWord, MSExcel, AutoCad)</a:t>
            </a:r>
            <a:endParaRPr lang="sr-Latn-ME" sz="240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r-Latn-ME" sz="2400">
                <a:solidFill>
                  <a:schemeClr val="bg1">
                    <a:lumMod val="50000"/>
                  </a:schemeClr>
                </a:solidFill>
              </a:rPr>
              <a:t>Štampač</a:t>
            </a:r>
            <a:endParaRPr lang="en-US" sz="240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>
                <a:solidFill>
                  <a:schemeClr val="bg1">
                    <a:lumMod val="50000"/>
                  </a:schemeClr>
                </a:solidFill>
              </a:rPr>
              <a:t>Komplet alata za električare (</a:t>
            </a:r>
            <a:r>
              <a:rPr lang="sr-Latn-ME" sz="2400">
                <a:solidFill>
                  <a:schemeClr val="bg1">
                    <a:lumMod val="50000"/>
                  </a:schemeClr>
                </a:solidFill>
              </a:rPr>
              <a:t>brusilica, bušilica, bonsek, </a:t>
            </a:r>
            <a:r>
              <a:rPr lang="en-US" sz="2400">
                <a:solidFill>
                  <a:schemeClr val="bg1">
                    <a:lumMod val="50000"/>
                  </a:schemeClr>
                </a:solidFill>
              </a:rPr>
              <a:t>odvijači, kliješta za skidanje izolacije, kliješta-kombinirke, sjekačka kliješta, lemilica i dr.)</a:t>
            </a:r>
            <a:endParaRPr lang="sr-Latn-ME" sz="240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>
                <a:solidFill>
                  <a:schemeClr val="bg1">
                    <a:lumMod val="50000"/>
                  </a:schemeClr>
                </a:solidFill>
              </a:rPr>
              <a:t>Potrošni materijal (izolovani provodnici, niskonaponski kablovi, priključnice, utikači</a:t>
            </a:r>
            <a:r>
              <a:rPr lang="sr-Latn-ME" sz="2400">
                <a:solidFill>
                  <a:schemeClr val="bg1">
                    <a:lumMod val="50000"/>
                  </a:schemeClr>
                </a:solidFill>
              </a:rPr>
              <a:t>, kanalice, zavrtnji</a:t>
            </a:r>
            <a:r>
              <a:rPr lang="en-US" sz="2400">
                <a:solidFill>
                  <a:schemeClr val="bg1">
                    <a:lumMod val="50000"/>
                  </a:schemeClr>
                </a:solidFill>
              </a:rPr>
              <a:t> i dr.)</a:t>
            </a:r>
            <a:endParaRPr lang="sr-Latn-ME" sz="240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r-Latn-ME" sz="2400">
                <a:solidFill>
                  <a:schemeClr val="bg1">
                    <a:lumMod val="50000"/>
                  </a:schemeClr>
                </a:solidFill>
              </a:rPr>
              <a:t>Zaštitna sredstva i oprema</a:t>
            </a:r>
          </a:p>
        </p:txBody>
      </p:sp>
    </p:spTree>
    <p:extLst>
      <p:ext uri="{BB962C8B-B14F-4D97-AF65-F5344CB8AC3E}">
        <p14:creationId xmlns:p14="http://schemas.microsoft.com/office/powerpoint/2010/main" val="2339126077"/>
      </p:ext>
    </p:extLst>
  </p:cSld>
  <p:clrMapOvr>
    <a:masterClrMapping/>
  </p:clrMapOvr>
  <p:transition spd="slow">
    <p:randomBar dir="vert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rmAutofit/>
          </a:bodyPr>
          <a:lstStyle/>
          <a:p>
            <a:pPr algn="l"/>
            <a:r>
              <a:rPr lang="pl-PL" sz="3600" b="1" dirty="0">
                <a:solidFill>
                  <a:srgbClr val="4D4D4D"/>
                </a:solidFill>
              </a:rPr>
              <a:t>OČEKIVANI REZULTATI</a:t>
            </a:r>
            <a:endParaRPr lang="en-US" sz="3600" b="1" dirty="0">
              <a:solidFill>
                <a:srgbClr val="4D4D4D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62200" y="1563262"/>
            <a:ext cx="6096000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sr-Latn-ME" sz="1900">
                <a:solidFill>
                  <a:schemeClr val="bg1">
                    <a:lumMod val="50000"/>
                  </a:schemeClr>
                </a:solidFill>
              </a:rPr>
              <a:t>Pravilno popunjen radni listovi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1900">
                <a:solidFill>
                  <a:schemeClr val="bg1">
                    <a:lumMod val="50000"/>
                  </a:schemeClr>
                </a:solidFill>
              </a:rPr>
              <a:t>Izmjerena </a:t>
            </a:r>
            <a:r>
              <a:rPr lang="sr-Latn-ME" sz="1900" dirty="0">
                <a:solidFill>
                  <a:schemeClr val="bg1">
                    <a:lumMod val="50000"/>
                  </a:schemeClr>
                </a:solidFill>
              </a:rPr>
              <a:t>i skicirana učionica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1900">
                <a:solidFill>
                  <a:schemeClr val="bg1">
                    <a:lumMod val="50000"/>
                  </a:schemeClr>
                </a:solidFill>
              </a:rPr>
              <a:t>Nacrtana osnova učionice sa postojećim električnim instalacijama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1900">
                <a:solidFill>
                  <a:schemeClr val="bg1">
                    <a:lumMod val="50000"/>
                  </a:schemeClr>
                </a:solidFill>
              </a:rPr>
              <a:t>Konvertovan fajl u pdf-u</a:t>
            </a:r>
            <a:endParaRPr lang="sr-Latn-ME" sz="19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sr-Latn-ME" sz="19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r-Latn-ME" sz="1900">
                <a:solidFill>
                  <a:schemeClr val="bg1">
                    <a:lumMod val="50000"/>
                  </a:schemeClr>
                </a:solidFill>
              </a:rPr>
              <a:t>Izrađen predmjer i predračun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1900">
                <a:solidFill>
                  <a:schemeClr val="bg1">
                    <a:lumMod val="50000"/>
                  </a:schemeClr>
                </a:solidFill>
              </a:rPr>
              <a:t>Izrađen projekat električnih instalacija učionice</a:t>
            </a:r>
          </a:p>
          <a:p>
            <a:endParaRPr lang="sr-Latn-ME" sz="190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r-Latn-ME" sz="1900">
                <a:solidFill>
                  <a:schemeClr val="bg1">
                    <a:lumMod val="50000"/>
                  </a:schemeClr>
                </a:solidFill>
              </a:rPr>
              <a:t>Izvještaj učenika o realizaciji aktivnosti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1900">
                <a:solidFill>
                  <a:schemeClr val="bg1">
                    <a:lumMod val="50000"/>
                  </a:schemeClr>
                </a:solidFill>
              </a:rPr>
              <a:t>Evaluacioni list za učenike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1900">
                <a:solidFill>
                  <a:schemeClr val="bg1">
                    <a:lumMod val="50000"/>
                  </a:schemeClr>
                </a:solidFill>
              </a:rPr>
              <a:t>Evaluacioni list za nastavnike</a:t>
            </a:r>
            <a:endParaRPr lang="sr-Latn-ME" sz="1900" dirty="0">
              <a:solidFill>
                <a:schemeClr val="bg1">
                  <a:lumMod val="50000"/>
                </a:schemeClr>
              </a:solidFill>
            </a:endParaRPr>
          </a:p>
          <a:p>
            <a:endParaRPr lang="sr-Latn-ME" sz="19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r-Latn-ME" sz="2400" b="1" dirty="0">
                <a:solidFill>
                  <a:schemeClr val="bg1">
                    <a:lumMod val="50000"/>
                  </a:schemeClr>
                </a:solidFill>
              </a:rPr>
              <a:t>Funkcionalna računarska učionica</a:t>
            </a:r>
          </a:p>
        </p:txBody>
      </p:sp>
    </p:spTree>
    <p:extLst>
      <p:ext uri="{BB962C8B-B14F-4D97-AF65-F5344CB8AC3E}">
        <p14:creationId xmlns:p14="http://schemas.microsoft.com/office/powerpoint/2010/main" val="2465230370"/>
      </p:ext>
    </p:extLst>
  </p:cSld>
  <p:clrMapOvr>
    <a:masterClrMapping/>
  </p:clrMapOvr>
  <p:transition spd="slow">
    <p:randomBar dir="vert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rmAutofit/>
          </a:bodyPr>
          <a:lstStyle/>
          <a:p>
            <a:pPr algn="l"/>
            <a:r>
              <a:rPr lang="pl-PL" sz="3600" b="1">
                <a:solidFill>
                  <a:srgbClr val="4D4D4D"/>
                </a:solidFill>
              </a:rPr>
              <a:t>OPIS SISTEMA VREDNOVANJA</a:t>
            </a:r>
            <a:endParaRPr lang="en-US" sz="3600" b="1">
              <a:solidFill>
                <a:srgbClr val="4D4D4D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44615" y="1905000"/>
            <a:ext cx="6096000" cy="389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sr-Latn-ME" sz="1900" dirty="0">
                <a:solidFill>
                  <a:schemeClr val="accent1"/>
                </a:solidFill>
              </a:rPr>
              <a:t>Razvijanje sposobnosti podjele sopstvenog znanja sa </a:t>
            </a:r>
            <a:r>
              <a:rPr lang="sr-Latn-ME" sz="1900">
                <a:solidFill>
                  <a:schemeClr val="accent1"/>
                </a:solidFill>
              </a:rPr>
              <a:t>drugima ključnim kompetencijama</a:t>
            </a:r>
            <a:endParaRPr lang="sr-Latn-ME" sz="1900" dirty="0">
              <a:solidFill>
                <a:schemeClr val="accent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r-Latn-ME" sz="1900" dirty="0">
                <a:solidFill>
                  <a:schemeClr val="bg1">
                    <a:lumMod val="50000"/>
                  </a:schemeClr>
                </a:solidFill>
              </a:rPr>
              <a:t>Vršnjačka edukacija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1900" dirty="0">
                <a:solidFill>
                  <a:schemeClr val="bg1">
                    <a:lumMod val="50000"/>
                  </a:schemeClr>
                </a:solidFill>
              </a:rPr>
              <a:t>Razvijanje timskog duha</a:t>
            </a:r>
          </a:p>
          <a:p>
            <a:pPr marL="285750" indent="-285750">
              <a:buFont typeface="Arial" pitchFamily="34" charset="0"/>
              <a:buChar char="•"/>
            </a:pPr>
            <a:endParaRPr lang="sr-Latn-ME" sz="19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sr-Latn-ME" sz="1900" dirty="0">
                <a:solidFill>
                  <a:schemeClr val="bg1">
                    <a:lumMod val="50000"/>
                  </a:schemeClr>
                </a:solidFill>
              </a:rPr>
              <a:t>Tehnike : Samovrednovanje, vrednovanje funkcionalnosti učionice, prezentovanje</a:t>
            </a:r>
          </a:p>
          <a:p>
            <a:endParaRPr lang="sr-Latn-ME" sz="19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sr-Latn-ME" sz="1900" dirty="0">
                <a:solidFill>
                  <a:schemeClr val="bg1">
                    <a:lumMod val="50000"/>
                  </a:schemeClr>
                </a:solidFill>
              </a:rPr>
              <a:t>Učionica je u funkciji </a:t>
            </a:r>
            <a:r>
              <a:rPr lang="sr-Latn-ME" sz="1900">
                <a:solidFill>
                  <a:schemeClr val="bg1">
                    <a:lumMod val="50000"/>
                  </a:schemeClr>
                </a:solidFill>
              </a:rPr>
              <a:t>– uspješno</a:t>
            </a:r>
            <a:endParaRPr lang="sr-Latn-ME" sz="19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sr-Latn-ME" sz="1900" dirty="0">
                <a:solidFill>
                  <a:schemeClr val="bg1">
                    <a:lumMod val="50000"/>
                  </a:schemeClr>
                </a:solidFill>
              </a:rPr>
              <a:t>Učionica nije u funkciji – pronaći kvar </a:t>
            </a:r>
            <a:r>
              <a:rPr lang="sr-Latn-ME" sz="1900">
                <a:solidFill>
                  <a:schemeClr val="bg1">
                    <a:lumMod val="50000"/>
                  </a:schemeClr>
                </a:solidFill>
              </a:rPr>
              <a:t>ili grešku </a:t>
            </a:r>
            <a:r>
              <a:rPr lang="sr-Latn-ME" sz="1900" dirty="0">
                <a:solidFill>
                  <a:schemeClr val="bg1">
                    <a:lumMod val="50000"/>
                  </a:schemeClr>
                </a:solidFill>
              </a:rPr>
              <a:t>i </a:t>
            </a:r>
            <a:r>
              <a:rPr lang="sr-Latn-ME" sz="1900">
                <a:solidFill>
                  <a:schemeClr val="bg1">
                    <a:lumMod val="50000"/>
                  </a:schemeClr>
                </a:solidFill>
              </a:rPr>
              <a:t>ispraviti je, </a:t>
            </a:r>
            <a:r>
              <a:rPr lang="sr-Latn-ME" sz="1900" dirty="0">
                <a:solidFill>
                  <a:schemeClr val="bg1">
                    <a:lumMod val="50000"/>
                  </a:schemeClr>
                </a:solidFill>
              </a:rPr>
              <a:t>da bi učionica bila u funkciji</a:t>
            </a:r>
          </a:p>
          <a:p>
            <a:endParaRPr lang="sr-Latn-ME" sz="1900" dirty="0">
              <a:solidFill>
                <a:schemeClr val="bg1">
                  <a:lumMod val="50000"/>
                </a:schemeClr>
              </a:solidFill>
            </a:endParaRPr>
          </a:p>
          <a:p>
            <a:endParaRPr lang="sr-Latn-ME" sz="19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588156"/>
      </p:ext>
    </p:extLst>
  </p:cSld>
  <p:clrMapOvr>
    <a:masterClrMapping/>
  </p:clrMapOvr>
  <p:transition spd="slow">
    <p:randomBar dir="vert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rmAutofit/>
          </a:bodyPr>
          <a:lstStyle/>
          <a:p>
            <a:pPr algn="l"/>
            <a:r>
              <a:rPr lang="pl-PL" sz="3600" b="1">
                <a:solidFill>
                  <a:srgbClr val="4D4D4D"/>
                </a:solidFill>
              </a:rPr>
              <a:t>EVALUACIJA</a:t>
            </a:r>
            <a:endParaRPr lang="en-US" sz="3600" b="1">
              <a:solidFill>
                <a:srgbClr val="4D4D4D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44615" y="2438400"/>
            <a:ext cx="6096000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sr-Latn-ME" sz="1900" dirty="0">
                <a:solidFill>
                  <a:schemeClr val="bg1">
                    <a:lumMod val="50000"/>
                  </a:schemeClr>
                </a:solidFill>
              </a:rPr>
              <a:t>Procjena ostvarenosti </a:t>
            </a:r>
            <a:r>
              <a:rPr lang="sr-Latn-ME" sz="1900">
                <a:solidFill>
                  <a:schemeClr val="bg1">
                    <a:lumMod val="50000"/>
                  </a:schemeClr>
                </a:solidFill>
              </a:rPr>
              <a:t>planiranih Obrazovno-vaspitnih ishoda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1900">
                <a:solidFill>
                  <a:schemeClr val="bg1">
                    <a:lumMod val="50000"/>
                  </a:schemeClr>
                </a:solidFill>
              </a:rPr>
              <a:t>Procjena ostvarenosti planiranih Ishoda učenja </a:t>
            </a:r>
            <a:endParaRPr lang="sr-Latn-ME" sz="19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906668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/>
          <a:lstStyle/>
          <a:p>
            <a:pPr algn="l"/>
            <a:r>
              <a:rPr lang="en-US" sz="3600" b="1" dirty="0">
                <a:solidFill>
                  <a:srgbClr val="4D4D4D"/>
                </a:solidFill>
              </a:rPr>
              <a:t>PREDMETI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1752600"/>
            <a:ext cx="6096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Matematika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(I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razred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Informatika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(II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razred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Fizika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(I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razred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)</a:t>
            </a:r>
            <a:endParaRPr lang="hr-HR" sz="24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hr-HR" sz="24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3600" b="1" dirty="0">
                <a:solidFill>
                  <a:srgbClr val="4D4D4D"/>
                </a:solidFill>
                <a:latin typeface="+mj-lt"/>
                <a:ea typeface="+mj-ea"/>
                <a:cs typeface="+mj-cs"/>
              </a:rPr>
              <a:t>MODULI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Električne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instalacije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(I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razred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Izvođenje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električnih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instalacija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(II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razred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Softverski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alati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za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projektovanje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elektrotehnici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(III)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Projektovanje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elektroenergetici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(IV </a:t>
            </a:r>
            <a:r>
              <a:rPr lang="en-US" sz="2400" err="1">
                <a:solidFill>
                  <a:schemeClr val="bg1">
                    <a:lumMod val="50000"/>
                  </a:schemeClr>
                </a:solidFill>
              </a:rPr>
              <a:t>razred</a:t>
            </a:r>
            <a:r>
              <a:rPr lang="en-US" sz="2400">
                <a:solidFill>
                  <a:schemeClr val="bg1">
                    <a:lumMod val="50000"/>
                  </a:schemeClr>
                </a:solidFill>
              </a:rPr>
              <a:t>)</a:t>
            </a:r>
            <a:endParaRPr lang="sr-Latn-ME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928793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Autofit/>
          </a:bodyPr>
          <a:lstStyle/>
          <a:p>
            <a:pPr algn="l"/>
            <a:r>
              <a:rPr lang="en-US" sz="2800" b="1">
                <a:solidFill>
                  <a:srgbClr val="4D4D4D"/>
                </a:solidFill>
              </a:rPr>
              <a:t>OBRAZOVNO VASPITNI ISHODI / ISHODI UČENJA VANNASTAVNA AKTIVNOST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1752600"/>
            <a:ext cx="6096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MATEMATIKA</a:t>
            </a:r>
            <a:endParaRPr lang="sr-Latn-ME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sr-Latn-ME" dirty="0">
                <a:solidFill>
                  <a:schemeClr val="bg1">
                    <a:lumMod val="50000"/>
                  </a:schemeClr>
                </a:solidFill>
              </a:rPr>
              <a:t>Izvrši kalkulaciju troškova za realizaciju radnog zadatka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sr-Latn-ME" dirty="0">
                <a:solidFill>
                  <a:schemeClr val="bg1">
                    <a:lumMod val="50000"/>
                  </a:schemeClr>
                </a:solidFill>
              </a:rPr>
              <a:t>Primijeni znanja o figurama u ravni i prostoru na rješavanje praktičnih zadataka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sr-Latn-ME" dirty="0">
                <a:solidFill>
                  <a:schemeClr val="bg1">
                    <a:lumMod val="50000"/>
                  </a:schemeClr>
                </a:solidFill>
              </a:rPr>
              <a:t>Primijeni procentni račun u zadacima iz svakodnevnog života</a:t>
            </a:r>
          </a:p>
          <a:p>
            <a:endParaRPr lang="sr-Latn-ME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INFORMATIKA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Koristi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formule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funkcije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programu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za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tabelarnu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obradu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podataka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Formatira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tekst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programu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za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obradu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teksta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Primijeni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postupak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štampanja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dokumenta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programu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za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tabelarnu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obradu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podataka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Primijeni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postupak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formatiranja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tabele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programu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za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tabelarnu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obradu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podataka</a:t>
            </a:r>
            <a:endParaRPr lang="sr-Latn-ME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sr-Latn-ME" dirty="0">
                <a:solidFill>
                  <a:schemeClr val="bg1">
                    <a:lumMod val="50000"/>
                  </a:schemeClr>
                </a:solidFill>
              </a:rPr>
              <a:t>Koristi i podesi Browser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Primijeni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>
                <a:solidFill>
                  <a:schemeClr val="bg1">
                    <a:lumMod val="50000"/>
                  </a:schemeClr>
                </a:solidFill>
              </a:rPr>
              <a:t>Cloud tehnologiju</a:t>
            </a:r>
            <a:endParaRPr lang="sr-Latn-ME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sr-Latn-ME">
                <a:solidFill>
                  <a:srgbClr val="FF0000"/>
                </a:solidFill>
              </a:rPr>
              <a:t>Dodati za kompresiju fajla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328055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Autofit/>
          </a:bodyPr>
          <a:lstStyle/>
          <a:p>
            <a:pPr algn="l"/>
            <a:r>
              <a:rPr lang="en-US" sz="2800" b="1">
                <a:solidFill>
                  <a:srgbClr val="4D4D4D"/>
                </a:solidFill>
              </a:rPr>
              <a:t>OBRAZOVNO VASPITNI ISHODI / ISHODI UČENJA VANNASTAVNA AKTIVNOST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1752600"/>
            <a:ext cx="6096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FIZIKA</a:t>
            </a:r>
            <a:endParaRPr lang="sr-Latn-ME" sz="2200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Izvrši osnovna mjerenja i predstavi rezultate mjerenja</a:t>
            </a:r>
          </a:p>
        </p:txBody>
      </p:sp>
    </p:spTree>
    <p:extLst>
      <p:ext uri="{BB962C8B-B14F-4D97-AF65-F5344CB8AC3E}">
        <p14:creationId xmlns:p14="http://schemas.microsoft.com/office/powerpoint/2010/main" val="3186520062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/>
          <a:lstStyle/>
          <a:p>
            <a:pPr algn="l"/>
            <a:r>
              <a:rPr lang="en-US" sz="3600" b="1">
                <a:solidFill>
                  <a:srgbClr val="4D4D4D"/>
                </a:solidFill>
              </a:rPr>
              <a:t>ISHODI UČENJA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1752600"/>
            <a:ext cx="6096000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ELEKTRIČNE INSTALACIJE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Izvrši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analizu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karakteristika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pripremu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provodnika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kablova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za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izvođenje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električnih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instalacija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objektima</a:t>
            </a:r>
            <a:endParaRPr lang="en-US" sz="1900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Poveže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instalacione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elemente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cilju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formiranja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instalacionih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krugova</a:t>
            </a:r>
            <a:endParaRPr lang="en-US" sz="1900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Izvrši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izbor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elemenata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za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priključenje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objekta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na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distributivnu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mrežu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razvođenje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električnih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instalacija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objektu</a:t>
            </a:r>
            <a:endParaRPr lang="en-US" sz="1900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Protumači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tehničku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regulativu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za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izvođenje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električnih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instalacija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9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IZVOĐENJE ELEKTRIČNIH INSTALACIJA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Izabere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vrstu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zaštite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od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dodira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djelova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pod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naponom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električnim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instalacijama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Primijeni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postupak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montiranja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zaštitnih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uređaja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na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razvodnoj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tabli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248318"/>
      </p:ext>
    </p:extLst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>
                <a:solidFill>
                  <a:srgbClr val="4D4D4D"/>
                </a:solidFill>
              </a:rPr>
              <a:t>ISHODI UČENJA / KRITERIJUMI ZA</a:t>
            </a:r>
            <a:r>
              <a:rPr lang="sr-Latn-ME" sz="3600" b="1">
                <a:solidFill>
                  <a:srgbClr val="4D4D4D"/>
                </a:solidFill>
              </a:rPr>
              <a:t> </a:t>
            </a:r>
            <a:r>
              <a:rPr lang="en-US" sz="3600" b="1">
                <a:solidFill>
                  <a:srgbClr val="4D4D4D"/>
                </a:solidFill>
              </a:rPr>
              <a:t>POSTIZANJE ISHODA UČENJA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1752600"/>
            <a:ext cx="6096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SOFTVERSKI ALATI ZA PROJEKTOVANJE U ELEKTROTEHNICI</a:t>
            </a:r>
            <a:endParaRPr lang="sr-Latn-ME" sz="2400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sr-Latn-ME" sz="2400" dirty="0">
                <a:solidFill>
                  <a:schemeClr val="bg1">
                    <a:lumMod val="50000"/>
                  </a:schemeClr>
                </a:solidFill>
              </a:rPr>
              <a:t>Prilagodi radno okruženje odgovarajućeg softvera za projektovanje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Primijeni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softver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za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crtanje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grafičkih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simbola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elemenata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elektrotehnici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Primijeni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softver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za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crtanje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električnih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šema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Primijeni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softver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za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proračune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elektrotehni</a:t>
            </a:r>
            <a:r>
              <a:rPr lang="sr-Latn-ME" sz="2400" dirty="0">
                <a:solidFill>
                  <a:schemeClr val="bg1">
                    <a:lumMod val="50000"/>
                  </a:schemeClr>
                </a:solidFill>
              </a:rPr>
              <a:t>ci</a:t>
            </a:r>
          </a:p>
        </p:txBody>
      </p:sp>
    </p:spTree>
    <p:extLst>
      <p:ext uri="{BB962C8B-B14F-4D97-AF65-F5344CB8AC3E}">
        <p14:creationId xmlns:p14="http://schemas.microsoft.com/office/powerpoint/2010/main" val="122381784"/>
      </p:ext>
    </p:extLst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>
                <a:solidFill>
                  <a:srgbClr val="4D4D4D"/>
                </a:solidFill>
              </a:rPr>
              <a:t>ISHODI UČENJA / KRITERIJUMI ZA POSTIZANJE ISHODA UČENJA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1752600"/>
            <a:ext cx="6096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PROJEKTOVANJE U ELEKTROENERGETICI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Pripremi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podatke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podloge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za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izradu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projektnog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zadatka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glavnog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projekta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Izradi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projekat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električne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instalacije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priključnica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osvjetljenja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Izradi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specifikaciju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predmjer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predračun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materijala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opreme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za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izvođenje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projekata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električnih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gromobranskih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instalacija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err="1">
                <a:solidFill>
                  <a:schemeClr val="bg1">
                    <a:lumMod val="50000"/>
                  </a:schemeClr>
                </a:solidFill>
              </a:rPr>
              <a:t>građevinskih</a:t>
            </a:r>
            <a:r>
              <a:rPr lang="en-US" sz="2000">
                <a:solidFill>
                  <a:schemeClr val="bg1">
                    <a:lumMod val="50000"/>
                  </a:schemeClr>
                </a:solidFill>
              </a:rPr>
              <a:t> objekata</a:t>
            </a:r>
            <a:endParaRPr lang="sr-Latn-ME" sz="2000" dirty="0">
              <a:solidFill>
                <a:schemeClr val="bg1">
                  <a:lumMod val="50000"/>
                </a:schemeClr>
              </a:solidFill>
            </a:endParaRPr>
          </a:p>
          <a:p>
            <a:endParaRPr lang="sr-Latn-ME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415463"/>
      </p:ext>
    </p:extLst>
  </p:cSld>
  <p:clrMapOvr>
    <a:masterClrMapping/>
  </p:clrMapOvr>
  <p:transition spd="slow"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Autofit/>
          </a:bodyPr>
          <a:lstStyle/>
          <a:p>
            <a:pPr algn="l"/>
            <a:r>
              <a:rPr lang="en-US" sz="2600" b="1">
                <a:solidFill>
                  <a:srgbClr val="4D4D4D"/>
                </a:solidFill>
              </a:rPr>
              <a:t>KLJUČNE KOMPETENCIJE KOJE SE RAZVIJAJU KROZ VANNASTAVNU AKTIVNOST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1752600"/>
            <a:ext cx="66294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Kompetencija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pismenosti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hr-HR" sz="22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hr-HR" sz="2200" dirty="0">
                <a:solidFill>
                  <a:schemeClr val="accent3">
                    <a:lumMod val="75000"/>
                  </a:schemeClr>
                </a:solidFill>
              </a:rPr>
              <a:t>Tokom proučavanja dokumentacije zatečenog stanja i bilježenja zaključaka, pri pretraživanju kataloga , pri izradi dokumentacije (3.1.1, 3.1.5, 3.1.6, 3.1.7.)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r-HR" sz="2200" dirty="0">
                <a:solidFill>
                  <a:schemeClr val="accent3">
                    <a:lumMod val="75000"/>
                  </a:schemeClr>
                </a:solidFill>
              </a:rPr>
              <a:t>Pri prezentovanju odrađenog zadatka (3.1.7, 3.1.8, 3.1.9, 3.1.10.)</a:t>
            </a:r>
            <a:r>
              <a:rPr lang="en-US" sz="2200" dirty="0">
                <a:solidFill>
                  <a:schemeClr val="accent3">
                    <a:lumMod val="75000"/>
                  </a:schemeClr>
                </a:solidFill>
              </a:rPr>
              <a:t>; </a:t>
            </a:r>
            <a:endParaRPr lang="sr-Latn-ME" sz="2200" b="1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Kompetencija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višejezičnosti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sr-Latn-ME" sz="2200" dirty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sr-Latn-ME" sz="2400" dirty="0">
                <a:solidFill>
                  <a:schemeClr val="accent3">
                    <a:lumMod val="75000"/>
                  </a:schemeClr>
                </a:solidFill>
              </a:rPr>
              <a:t>P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</a:rPr>
              <a:t>rilikom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</a:rPr>
              <a:t>korišćenja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</a:rPr>
              <a:t>tehničke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</a:rPr>
              <a:t>dokumentacije</a:t>
            </a:r>
            <a:r>
              <a:rPr lang="sr-Latn-ME" sz="24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</a:rPr>
              <a:t>iz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</a:rPr>
              <a:t>oblasti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</a:rPr>
              <a:t>projektovanja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 u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</a:rPr>
              <a:t>elektroenergetici</a:t>
            </a:r>
            <a:r>
              <a:rPr lang="sr-Latn-ME" sz="24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sr-Latn-ME" sz="2200" dirty="0">
                <a:solidFill>
                  <a:schemeClr val="accent3">
                    <a:lumMod val="75000"/>
                  </a:schemeClr>
                </a:solidFill>
              </a:rPr>
              <a:t>(3.2.1, 3.2.4, 3.2.6)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sr-Latn-ME" sz="2400" dirty="0">
                <a:solidFill>
                  <a:schemeClr val="accent3">
                    <a:lumMod val="75000"/>
                  </a:schemeClr>
                </a:solidFill>
              </a:rPr>
              <a:t>P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</a:rPr>
              <a:t>rilikom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</a:rPr>
              <a:t>korišćenja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</a:rPr>
              <a:t>namjenskog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</a:rPr>
              <a:t>softvera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 i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</a:rPr>
              <a:t>istraživanja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</a:rPr>
              <a:t>na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</a:rPr>
              <a:t>Internetu</a:t>
            </a:r>
            <a:r>
              <a:rPr lang="sr-Latn-ME" sz="2200" dirty="0">
                <a:solidFill>
                  <a:schemeClr val="accent3">
                    <a:lumMod val="75000"/>
                  </a:schemeClr>
                </a:solidFill>
              </a:rPr>
              <a:t> (3.2.4, 3.2.6)</a:t>
            </a:r>
            <a:endParaRPr lang="en-US" sz="22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808584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1_Office Theme">
  <a:themeElements>
    <a:clrScheme name="Custom 56">
      <a:dk1>
        <a:srgbClr val="FFFFFF"/>
      </a:dk1>
      <a:lt1>
        <a:srgbClr val="FFFFFF"/>
      </a:lt1>
      <a:dk2>
        <a:srgbClr val="FFFFFF"/>
      </a:dk2>
      <a:lt2>
        <a:srgbClr val="1D6FA7"/>
      </a:lt2>
      <a:accent1>
        <a:srgbClr val="1F1F1F"/>
      </a:accent1>
      <a:accent2>
        <a:srgbClr val="494949"/>
      </a:accent2>
      <a:accent3>
        <a:srgbClr val="7F7F7F"/>
      </a:accent3>
      <a:accent4>
        <a:srgbClr val="F20000"/>
      </a:accent4>
      <a:accent5>
        <a:srgbClr val="A5A5A5"/>
      </a:accent5>
      <a:accent6>
        <a:srgbClr val="7F7F7F"/>
      </a:accent6>
      <a:hlink>
        <a:srgbClr val="376879"/>
      </a:hlink>
      <a:folHlink>
        <a:srgbClr val="D8D8D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5_Office Theme">
  <a:themeElements>
    <a:clrScheme name="Custom 56">
      <a:dk1>
        <a:srgbClr val="FFFFFF"/>
      </a:dk1>
      <a:lt1>
        <a:srgbClr val="FFFFFF"/>
      </a:lt1>
      <a:dk2>
        <a:srgbClr val="FFFFFF"/>
      </a:dk2>
      <a:lt2>
        <a:srgbClr val="1D6FA7"/>
      </a:lt2>
      <a:accent1>
        <a:srgbClr val="1F1F1F"/>
      </a:accent1>
      <a:accent2>
        <a:srgbClr val="494949"/>
      </a:accent2>
      <a:accent3>
        <a:srgbClr val="7F7F7F"/>
      </a:accent3>
      <a:accent4>
        <a:srgbClr val="F20000"/>
      </a:accent4>
      <a:accent5>
        <a:srgbClr val="A5A5A5"/>
      </a:accent5>
      <a:accent6>
        <a:srgbClr val="7F7F7F"/>
      </a:accent6>
      <a:hlink>
        <a:srgbClr val="376879"/>
      </a:hlink>
      <a:folHlink>
        <a:srgbClr val="D8D8D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2152</TotalTime>
  <Words>1591</Words>
  <Application>Microsoft Office PowerPoint</Application>
  <PresentationFormat>On-screen Show (4:3)</PresentationFormat>
  <Paragraphs>228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1_Office Theme</vt:lpstr>
      <vt:lpstr>15_Office Theme</vt:lpstr>
      <vt:lpstr>PowerPoint Presentation</vt:lpstr>
      <vt:lpstr>VANNASTAVNA AKTIVNOST</vt:lpstr>
      <vt:lpstr>PREDMETI</vt:lpstr>
      <vt:lpstr>OBRAZOVNO VASPITNI ISHODI / ISHODI UČENJA VANNASTAVNA AKTIVNOST</vt:lpstr>
      <vt:lpstr>OBRAZOVNO VASPITNI ISHODI / ISHODI UČENJA VANNASTAVNA AKTIVNOST</vt:lpstr>
      <vt:lpstr>ISHODI UČENJA</vt:lpstr>
      <vt:lpstr>ISHODI UČENJA / KRITERIJUMI ZA POSTIZANJE ISHODA UČENJA</vt:lpstr>
      <vt:lpstr>ISHODI UČENJA / KRITERIJUMI ZA POSTIZANJE ISHODA UČENJA</vt:lpstr>
      <vt:lpstr>KLJUČNE KOMPETENCIJE KOJE SE RAZVIJAJU KROZ VANNASTAVNU AKTIVNOST</vt:lpstr>
      <vt:lpstr>KLJUČNE KOMPETENCIJE KOJE SE RAZVIJAJU KROZ VANNASTAVNU AKTIVNOST</vt:lpstr>
      <vt:lpstr>KLJUČNE KOMPETENCIJE KOJE SE RAZVIJAJU KROZ VANNASTAVNU AKTIVNOST</vt:lpstr>
      <vt:lpstr>KLJUČNE KOMPETENCIJE KOJE SE RAZVIJAJU KROZ VANNASTAVNU AKTIVNOST</vt:lpstr>
      <vt:lpstr>KLJUČNE KOMPETENCIJE KOJE SE RAZVIJAJU KROZ VANNASTAVNU AKTIVNOST</vt:lpstr>
      <vt:lpstr>KLJUČNE KOMPETENCIJE KOJE SE RAZVIJAJU KROZ VANNASTAVNU AKTIVNOST</vt:lpstr>
      <vt:lpstr>CILJNA GRUPA</vt:lpstr>
      <vt:lpstr>VREMENSKI PERIOD REALIZACIJE</vt:lpstr>
      <vt:lpstr>SCENARIO</vt:lpstr>
      <vt:lpstr>MJERENJE</vt:lpstr>
      <vt:lpstr>CRTANJE OSNOVE POMOĆU AutoCAD-a</vt:lpstr>
      <vt:lpstr>PROJEKTOVANJE</vt:lpstr>
      <vt:lpstr>IZRADA TEKSTUALNOG DIJELA PROJEKTA</vt:lpstr>
      <vt:lpstr>PREDMJER I PREDRAČUN</vt:lpstr>
      <vt:lpstr>IZVOĐENJE</vt:lpstr>
      <vt:lpstr>NASTAVNI MATERIJALI ZA PODUČAVANJE I UČENJE</vt:lpstr>
      <vt:lpstr>POTREBNA MATERIJALNA SREDSTVA</vt:lpstr>
      <vt:lpstr>OČEKIVANI REZULTATI</vt:lpstr>
      <vt:lpstr>OPIS SISTEMA VREDNOVANJA</vt:lpstr>
      <vt:lpstr>EVALUACIJA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Gordana</cp:lastModifiedBy>
  <cp:revision>340</cp:revision>
  <dcterms:created xsi:type="dcterms:W3CDTF">2012-04-26T17:06:14Z</dcterms:created>
  <dcterms:modified xsi:type="dcterms:W3CDTF">2020-11-23T09:05:49Z</dcterms:modified>
</cp:coreProperties>
</file>