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9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83" autoAdjust="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E390-0231-4F60-8AB2-9F361DBD3192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66E1D2-854A-4C39-9244-6733467DCC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E390-0231-4F60-8AB2-9F361DBD3192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E1D2-854A-4C39-9244-6733467DC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966E1D2-854A-4C39-9244-6733467DCC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E390-0231-4F60-8AB2-9F361DBD3192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E390-0231-4F60-8AB2-9F361DBD3192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966E1D2-854A-4C39-9244-6733467DCC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E390-0231-4F60-8AB2-9F361DBD3192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66E1D2-854A-4C39-9244-6733467DCC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02BE390-0231-4F60-8AB2-9F361DBD3192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E1D2-854A-4C39-9244-6733467DCC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E390-0231-4F60-8AB2-9F361DBD3192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966E1D2-854A-4C39-9244-6733467DCC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E390-0231-4F60-8AB2-9F361DBD3192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966E1D2-854A-4C39-9244-6733467DC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E390-0231-4F60-8AB2-9F361DBD3192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66E1D2-854A-4C39-9244-6733467DC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66E1D2-854A-4C39-9244-6733467DCC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E390-0231-4F60-8AB2-9F361DBD3192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966E1D2-854A-4C39-9244-6733467DCC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02BE390-0231-4F60-8AB2-9F361DBD3192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02BE390-0231-4F60-8AB2-9F361DBD3192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66E1D2-854A-4C39-9244-6733467DCC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Jelena</a:t>
            </a:r>
            <a:r>
              <a:rPr lang="en-US" dirty="0" smtClean="0"/>
              <a:t> </a:t>
            </a:r>
            <a:r>
              <a:rPr lang="en-US" dirty="0" err="1" smtClean="0"/>
              <a:t>Leovac</a:t>
            </a:r>
            <a:r>
              <a:rPr lang="en-US" dirty="0" smtClean="0"/>
              <a:t> II-G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ZNACAJ FIZIKE U MEDICINI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8604"/>
            <a:ext cx="821537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PREMA NACINU PROIZVODNJE MAGNETNOG POLJA APARATI ZA MAGNETNU REZONANCU SE DIJELE U TRI OSNOVNE KATEGORIJE: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1.APARATI SA STALNIM MAGNETIMA 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 </a:t>
            </a:r>
            <a:r>
              <a:rPr lang="en-US" sz="2000" dirty="0" err="1" smtClean="0"/>
              <a:t>Magnetno</a:t>
            </a:r>
            <a:r>
              <a:rPr lang="en-US" sz="2000" dirty="0" smtClean="0"/>
              <a:t> </a:t>
            </a:r>
            <a:r>
              <a:rPr lang="en-US" sz="2000" dirty="0" err="1" smtClean="0"/>
              <a:t>polje</a:t>
            </a:r>
            <a:r>
              <a:rPr lang="en-US" sz="2000" dirty="0" smtClean="0"/>
              <a:t> </a:t>
            </a:r>
            <a:r>
              <a:rPr lang="en-US" sz="2000" dirty="0" err="1" smtClean="0"/>
              <a:t>stvara</a:t>
            </a:r>
            <a:r>
              <a:rPr lang="en-US" sz="2000" dirty="0" smtClean="0"/>
              <a:t> </a:t>
            </a:r>
            <a:r>
              <a:rPr lang="en-US" sz="2000" dirty="0" err="1" smtClean="0"/>
              <a:t>materijal</a:t>
            </a:r>
            <a:r>
              <a:rPr lang="en-US" sz="2000" dirty="0" smtClean="0"/>
              <a:t> u </a:t>
            </a:r>
            <a:r>
              <a:rPr lang="en-US" sz="2000" dirty="0" err="1" smtClean="0"/>
              <a:t>stalnom</a:t>
            </a:r>
            <a:r>
              <a:rPr lang="en-US" sz="2000" dirty="0" smtClean="0"/>
              <a:t> </a:t>
            </a:r>
            <a:r>
              <a:rPr lang="en-US" sz="2000" dirty="0" err="1" smtClean="0"/>
              <a:t>magnetnom</a:t>
            </a:r>
            <a:r>
              <a:rPr lang="en-US" sz="2000" dirty="0" smtClean="0"/>
              <a:t> </a:t>
            </a:r>
            <a:r>
              <a:rPr lang="en-US" sz="2000" dirty="0" err="1" smtClean="0"/>
              <a:t>polju</a:t>
            </a:r>
            <a:r>
              <a:rPr lang="en-US" sz="2000" dirty="0" smtClean="0"/>
              <a:t> </a:t>
            </a:r>
            <a:r>
              <a:rPr lang="en-US" sz="2000" dirty="0" err="1" smtClean="0"/>
              <a:t>sto</a:t>
            </a:r>
            <a:r>
              <a:rPr lang="en-US" sz="2000" dirty="0" smtClean="0"/>
              <a:t> </a:t>
            </a:r>
            <a:r>
              <a:rPr lang="en-US" sz="2000" dirty="0" err="1" smtClean="0"/>
              <a:t>zahtijeva</a:t>
            </a:r>
            <a:r>
              <a:rPr lang="en-US" sz="2000" dirty="0" smtClean="0"/>
              <a:t> </a:t>
            </a:r>
            <a:r>
              <a:rPr lang="en-US" sz="2000" dirty="0" err="1" smtClean="0"/>
              <a:t>dodatnu</a:t>
            </a:r>
            <a:r>
              <a:rPr lang="en-US" sz="2000" dirty="0" smtClean="0"/>
              <a:t> </a:t>
            </a:r>
            <a:r>
              <a:rPr lang="en-US" sz="2000" dirty="0" err="1" smtClean="0"/>
              <a:t>snagu.Nedostaci</a:t>
            </a:r>
            <a:r>
              <a:rPr lang="en-US" sz="2000" dirty="0" smtClean="0"/>
              <a:t> </a:t>
            </a:r>
            <a:r>
              <a:rPr lang="en-US" sz="2000" dirty="0" err="1" smtClean="0"/>
              <a:t>su</a:t>
            </a:r>
            <a:r>
              <a:rPr lang="en-US" sz="2000" dirty="0" smtClean="0"/>
              <a:t> </a:t>
            </a:r>
            <a:r>
              <a:rPr lang="en-US" sz="2000" dirty="0" err="1" smtClean="0"/>
              <a:t>niska</a:t>
            </a:r>
            <a:r>
              <a:rPr lang="en-US" sz="2000" dirty="0" smtClean="0"/>
              <a:t> </a:t>
            </a:r>
            <a:r>
              <a:rPr lang="en-US" sz="2000" dirty="0" err="1" smtClean="0"/>
              <a:t>vrijednost</a:t>
            </a:r>
            <a:r>
              <a:rPr lang="en-US" sz="2000" dirty="0" smtClean="0"/>
              <a:t> </a:t>
            </a:r>
            <a:r>
              <a:rPr lang="en-US" sz="2000" dirty="0" err="1" smtClean="0"/>
              <a:t>magnetnog</a:t>
            </a:r>
            <a:r>
              <a:rPr lang="en-US" sz="2000" dirty="0" smtClean="0"/>
              <a:t> </a:t>
            </a:r>
            <a:r>
              <a:rPr lang="en-US" sz="2000" dirty="0" err="1" smtClean="0"/>
              <a:t>polja-samo</a:t>
            </a:r>
            <a:r>
              <a:rPr lang="en-US" sz="2000" dirty="0" smtClean="0"/>
              <a:t> 0,3 </a:t>
            </a:r>
            <a:r>
              <a:rPr lang="en-US" sz="2000" dirty="0" err="1" smtClean="0"/>
              <a:t>T,osjetljivost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promjene</a:t>
            </a:r>
            <a:r>
              <a:rPr lang="en-US" sz="2000" dirty="0" smtClean="0"/>
              <a:t> temperature I </a:t>
            </a:r>
            <a:r>
              <a:rPr lang="en-US" sz="2000" dirty="0" err="1" smtClean="0"/>
              <a:t>velika</a:t>
            </a:r>
            <a:r>
              <a:rPr lang="en-US" sz="2000" dirty="0" smtClean="0"/>
              <a:t> </a:t>
            </a:r>
            <a:r>
              <a:rPr lang="en-US" sz="2000" dirty="0" err="1" smtClean="0"/>
              <a:t>tezina.Ovi</a:t>
            </a:r>
            <a:r>
              <a:rPr lang="en-US" sz="2000" dirty="0" smtClean="0"/>
              <a:t> </a:t>
            </a:r>
            <a:r>
              <a:rPr lang="en-US" sz="2000" dirty="0" err="1" smtClean="0"/>
              <a:t>uredjaji</a:t>
            </a:r>
            <a:r>
              <a:rPr lang="en-US" sz="2000" dirty="0" smtClean="0"/>
              <a:t> se </a:t>
            </a:r>
            <a:r>
              <a:rPr lang="en-US" sz="2000" dirty="0" err="1" smtClean="0"/>
              <a:t>zbog</a:t>
            </a:r>
            <a:r>
              <a:rPr lang="en-US" sz="2000" dirty="0" smtClean="0"/>
              <a:t> </a:t>
            </a:r>
            <a:r>
              <a:rPr lang="en-US" sz="2000" dirty="0" err="1" smtClean="0"/>
              <a:t>niza</a:t>
            </a:r>
            <a:r>
              <a:rPr lang="en-US" sz="2000" dirty="0" smtClean="0"/>
              <a:t> </a:t>
            </a:r>
            <a:r>
              <a:rPr lang="en-US" sz="2000" dirty="0" err="1" smtClean="0"/>
              <a:t>problema</a:t>
            </a:r>
            <a:r>
              <a:rPr lang="en-US" sz="2000" dirty="0" smtClean="0"/>
              <a:t> u </a:t>
            </a:r>
            <a:r>
              <a:rPr lang="en-US" sz="2000" dirty="0" err="1" smtClean="0"/>
              <a:t>konstrukciji</a:t>
            </a:r>
            <a:r>
              <a:rPr lang="en-US" sz="2000" dirty="0" smtClean="0"/>
              <a:t> I </a:t>
            </a:r>
            <a:r>
              <a:rPr lang="en-US" sz="2000" dirty="0" err="1" smtClean="0"/>
              <a:t>koristenju</a:t>
            </a:r>
            <a:r>
              <a:rPr lang="en-US" sz="2000" dirty="0" smtClean="0"/>
              <a:t> vise ne </a:t>
            </a:r>
            <a:r>
              <a:rPr lang="en-US" sz="2000" dirty="0" err="1" smtClean="0"/>
              <a:t>upotrebljavaju</a:t>
            </a:r>
            <a:r>
              <a:rPr lang="en-US" sz="2000" dirty="0" smtClean="0"/>
              <a:t> I ne </a:t>
            </a:r>
            <a:r>
              <a:rPr lang="en-US" sz="2000" dirty="0" err="1" smtClean="0"/>
              <a:t>proizvode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2.APARATI SA ELEKTRO-MAGNETNIM POLJEM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err="1" smtClean="0"/>
              <a:t>Stvara</a:t>
            </a:r>
            <a:r>
              <a:rPr lang="en-US" sz="2000" dirty="0" smtClean="0"/>
              <a:t> </a:t>
            </a:r>
            <a:r>
              <a:rPr lang="en-US" sz="2000" dirty="0" err="1" smtClean="0"/>
              <a:t>ga</a:t>
            </a:r>
            <a:r>
              <a:rPr lang="en-US" sz="2000" dirty="0" smtClean="0"/>
              <a:t> </a:t>
            </a:r>
            <a:r>
              <a:rPr lang="en-US" sz="2000" dirty="0" err="1" smtClean="0"/>
              <a:t>elektricna</a:t>
            </a:r>
            <a:r>
              <a:rPr lang="en-US" sz="2000" dirty="0" smtClean="0"/>
              <a:t> </a:t>
            </a:r>
            <a:r>
              <a:rPr lang="en-US" sz="2000" dirty="0" err="1" smtClean="0"/>
              <a:t>struja,tokom</a:t>
            </a:r>
            <a:r>
              <a:rPr lang="en-US" sz="2000" dirty="0" smtClean="0"/>
              <a:t> </a:t>
            </a:r>
            <a:r>
              <a:rPr lang="en-US" sz="2000" dirty="0" err="1" smtClean="0"/>
              <a:t>prolaska</a:t>
            </a:r>
            <a:r>
              <a:rPr lang="en-US" sz="2000" dirty="0" smtClean="0"/>
              <a:t> </a:t>
            </a:r>
            <a:r>
              <a:rPr lang="en-US" sz="2000" dirty="0" err="1" smtClean="0"/>
              <a:t>kroz</a:t>
            </a:r>
            <a:r>
              <a:rPr lang="en-US" sz="2000" dirty="0" smtClean="0"/>
              <a:t> </a:t>
            </a:r>
            <a:r>
              <a:rPr lang="en-US" sz="2000" dirty="0" err="1" smtClean="0"/>
              <a:t>kalemove.Oni</a:t>
            </a:r>
            <a:r>
              <a:rPr lang="en-US" sz="2000" dirty="0" smtClean="0"/>
              <a:t> </a:t>
            </a:r>
            <a:r>
              <a:rPr lang="en-US" sz="2000" dirty="0" err="1" smtClean="0"/>
              <a:t>imaju</a:t>
            </a:r>
            <a:r>
              <a:rPr lang="en-US" sz="2000" dirty="0" smtClean="0"/>
              <a:t> </a:t>
            </a:r>
            <a:r>
              <a:rPr lang="en-US" sz="2000" dirty="0" err="1" smtClean="0"/>
              <a:t>magnetna</a:t>
            </a:r>
            <a:r>
              <a:rPr lang="en-US" sz="2000" dirty="0" smtClean="0"/>
              <a:t> </a:t>
            </a:r>
            <a:r>
              <a:rPr lang="en-US" sz="2000" dirty="0" err="1" smtClean="0"/>
              <a:t>svojstva</a:t>
            </a:r>
            <a:r>
              <a:rPr lang="en-US" sz="2000" dirty="0" smtClean="0"/>
              <a:t> </a:t>
            </a:r>
            <a:r>
              <a:rPr lang="en-US" sz="2000" dirty="0" err="1" smtClean="0"/>
              <a:t>samo</a:t>
            </a:r>
            <a:r>
              <a:rPr lang="en-US" sz="2000" dirty="0" smtClean="0"/>
              <a:t> </a:t>
            </a:r>
            <a:r>
              <a:rPr lang="en-US" sz="2000" dirty="0" err="1" smtClean="0"/>
              <a:t>kada</a:t>
            </a:r>
            <a:r>
              <a:rPr lang="en-US" sz="2000" dirty="0" smtClean="0"/>
              <a:t> </a:t>
            </a:r>
            <a:r>
              <a:rPr lang="en-US" sz="2000" dirty="0" err="1" smtClean="0"/>
              <a:t>elektricna</a:t>
            </a:r>
            <a:r>
              <a:rPr lang="en-US" sz="2000" dirty="0" smtClean="0"/>
              <a:t> </a:t>
            </a:r>
            <a:r>
              <a:rPr lang="en-US" sz="2000" dirty="0" err="1" smtClean="0"/>
              <a:t>struja</a:t>
            </a:r>
            <a:r>
              <a:rPr lang="en-US" sz="2000" dirty="0" smtClean="0"/>
              <a:t> </a:t>
            </a:r>
            <a:r>
              <a:rPr lang="en-US" sz="2000" dirty="0" err="1" smtClean="0"/>
              <a:t>prolazi</a:t>
            </a:r>
            <a:r>
              <a:rPr lang="en-US" sz="2000" dirty="0" smtClean="0"/>
              <a:t> </a:t>
            </a:r>
            <a:r>
              <a:rPr lang="en-US" sz="2000" dirty="0" err="1" smtClean="0"/>
              <a:t>kroz</a:t>
            </a:r>
            <a:r>
              <a:rPr lang="en-US" sz="2000" dirty="0" smtClean="0"/>
              <a:t> </a:t>
            </a:r>
            <a:r>
              <a:rPr lang="en-US" sz="2000" dirty="0" err="1" smtClean="0"/>
              <a:t>njih.Ovi</a:t>
            </a:r>
            <a:r>
              <a:rPr lang="en-US" sz="2000" dirty="0" smtClean="0"/>
              <a:t> </a:t>
            </a:r>
            <a:r>
              <a:rPr lang="en-US" sz="2000" dirty="0" err="1" smtClean="0"/>
              <a:t>aparati</a:t>
            </a:r>
            <a:r>
              <a:rPr lang="en-US" sz="2000" dirty="0" smtClean="0"/>
              <a:t> </a:t>
            </a:r>
            <a:r>
              <a:rPr lang="en-US" sz="2000" dirty="0" err="1" smtClean="0"/>
              <a:t>imaju</a:t>
            </a:r>
            <a:r>
              <a:rPr lang="en-US" sz="2000" dirty="0" smtClean="0"/>
              <a:t> </a:t>
            </a:r>
            <a:r>
              <a:rPr lang="en-US" sz="2000" dirty="0" err="1" smtClean="0"/>
              <a:t>veliku</a:t>
            </a:r>
            <a:r>
              <a:rPr lang="en-US" sz="2000" dirty="0" smtClean="0"/>
              <a:t> </a:t>
            </a:r>
            <a:r>
              <a:rPr lang="en-US" sz="2000" dirty="0" err="1" smtClean="0"/>
              <a:t>potrosnju</a:t>
            </a:r>
            <a:r>
              <a:rPr lang="en-US" sz="2000" dirty="0" smtClean="0"/>
              <a:t> </a:t>
            </a:r>
            <a:r>
              <a:rPr lang="en-US" sz="2000" dirty="0" err="1" smtClean="0"/>
              <a:t>energije</a:t>
            </a:r>
            <a:r>
              <a:rPr lang="en-US" sz="2000" dirty="0" smtClean="0"/>
              <a:t> I </a:t>
            </a:r>
            <a:r>
              <a:rPr lang="en-US" sz="2000" dirty="0" err="1" smtClean="0"/>
              <a:t>zahtijevaju</a:t>
            </a:r>
            <a:r>
              <a:rPr lang="en-US" sz="2000" dirty="0" smtClean="0"/>
              <a:t> </a:t>
            </a:r>
            <a:r>
              <a:rPr lang="en-US" sz="2000" dirty="0" err="1" smtClean="0"/>
              <a:t>masivno</a:t>
            </a:r>
            <a:r>
              <a:rPr lang="en-US" sz="2000" dirty="0" smtClean="0"/>
              <a:t> </a:t>
            </a:r>
            <a:r>
              <a:rPr lang="en-US" sz="2000" dirty="0" err="1" smtClean="0"/>
              <a:t>hladjenje.Kod</a:t>
            </a:r>
            <a:r>
              <a:rPr lang="en-US" sz="2000" dirty="0" smtClean="0"/>
              <a:t> </a:t>
            </a:r>
            <a:r>
              <a:rPr lang="en-US" sz="2000" dirty="0" err="1" smtClean="0"/>
              <a:t>ovih</a:t>
            </a:r>
            <a:r>
              <a:rPr lang="en-US" sz="2000" dirty="0" smtClean="0"/>
              <a:t> </a:t>
            </a:r>
            <a:r>
              <a:rPr lang="en-US" sz="2000" dirty="0" err="1" smtClean="0"/>
              <a:t>uredjaja</a:t>
            </a:r>
            <a:r>
              <a:rPr lang="en-US" sz="2000" dirty="0" smtClean="0"/>
              <a:t> je </a:t>
            </a:r>
            <a:r>
              <a:rPr lang="en-US" sz="2000" dirty="0" err="1" smtClean="0"/>
              <a:t>tesko</a:t>
            </a:r>
            <a:r>
              <a:rPr lang="en-US" sz="2000" dirty="0" smtClean="0"/>
              <a:t> </a:t>
            </a:r>
            <a:r>
              <a:rPr lang="en-US" sz="2000" dirty="0" err="1" smtClean="0"/>
              <a:t>postici</a:t>
            </a:r>
            <a:r>
              <a:rPr lang="en-US" sz="2000" dirty="0" smtClean="0"/>
              <a:t> </a:t>
            </a:r>
            <a:r>
              <a:rPr lang="en-US" sz="2000" dirty="0" err="1" smtClean="0"/>
              <a:t>dovoljno</a:t>
            </a:r>
            <a:r>
              <a:rPr lang="en-US" sz="2000" dirty="0" smtClean="0"/>
              <a:t> </a:t>
            </a:r>
            <a:r>
              <a:rPr lang="en-US" sz="2000" dirty="0" err="1" smtClean="0"/>
              <a:t>homogenih</a:t>
            </a:r>
            <a:r>
              <a:rPr lang="en-US" sz="2000" dirty="0" smtClean="0"/>
              <a:t> </a:t>
            </a:r>
            <a:r>
              <a:rPr lang="en-US" sz="2000" dirty="0" err="1" smtClean="0"/>
              <a:t>polja</a:t>
            </a:r>
            <a:r>
              <a:rPr lang="en-US" sz="2000" dirty="0" smtClean="0"/>
              <a:t>  </a:t>
            </a:r>
            <a:r>
              <a:rPr lang="en-US" sz="2000" dirty="0" err="1" smtClean="0"/>
              <a:t>jaca</a:t>
            </a:r>
            <a:r>
              <a:rPr lang="en-US" sz="2000" dirty="0" smtClean="0"/>
              <a:t> </a:t>
            </a:r>
            <a:r>
              <a:rPr lang="en-US" sz="2000" dirty="0" err="1" smtClean="0"/>
              <a:t>od</a:t>
            </a:r>
            <a:r>
              <a:rPr lang="en-US" sz="2000" dirty="0" smtClean="0"/>
              <a:t> 0,4 T.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8604"/>
            <a:ext cx="821537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3.APARATIMA SA SUPERVODLJIVIM MAGNETIMA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Magnetno</a:t>
            </a:r>
            <a:r>
              <a:rPr lang="en-US" sz="2400" dirty="0" smtClean="0"/>
              <a:t> </a:t>
            </a:r>
            <a:r>
              <a:rPr lang="en-US" sz="2400" dirty="0" err="1" smtClean="0"/>
              <a:t>polje</a:t>
            </a:r>
            <a:r>
              <a:rPr lang="en-US" sz="2400" dirty="0" smtClean="0"/>
              <a:t> se </a:t>
            </a:r>
            <a:r>
              <a:rPr lang="en-US" sz="2400" dirty="0" err="1" smtClean="0"/>
              <a:t>podesava</a:t>
            </a:r>
            <a:r>
              <a:rPr lang="en-US" sz="2400" dirty="0" smtClean="0"/>
              <a:t> u </a:t>
            </a:r>
            <a:r>
              <a:rPr lang="en-US" sz="2400" dirty="0" err="1" smtClean="0"/>
              <a:t>drajverima,koji</a:t>
            </a:r>
            <a:r>
              <a:rPr lang="en-US" sz="2400" dirty="0" smtClean="0"/>
              <a:t> se </a:t>
            </a:r>
            <a:r>
              <a:rPr lang="en-US" sz="2400" dirty="0" err="1" smtClean="0"/>
              <a:t>hrane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temperaturi.Rezultat</a:t>
            </a:r>
            <a:r>
              <a:rPr lang="en-US" sz="2400" dirty="0" smtClean="0"/>
              <a:t> je </a:t>
            </a:r>
            <a:r>
              <a:rPr lang="en-US" sz="2400" dirty="0" err="1" smtClean="0"/>
              <a:t>gubitak</a:t>
            </a:r>
            <a:r>
              <a:rPr lang="en-US" sz="2400" dirty="0" smtClean="0"/>
              <a:t> </a:t>
            </a:r>
            <a:r>
              <a:rPr lang="en-US" sz="2400" dirty="0" err="1" smtClean="0"/>
              <a:t>elektricnog</a:t>
            </a:r>
            <a:r>
              <a:rPr lang="en-US" sz="2400" dirty="0" smtClean="0"/>
              <a:t> </a:t>
            </a:r>
            <a:r>
              <a:rPr lang="en-US" sz="2400" dirty="0" err="1" smtClean="0"/>
              <a:t>otpora,stop</a:t>
            </a:r>
            <a:r>
              <a:rPr lang="en-US" sz="2400" dirty="0" smtClean="0"/>
              <a:t> </a:t>
            </a:r>
            <a:r>
              <a:rPr lang="en-US" sz="2400" dirty="0" err="1" smtClean="0"/>
              <a:t>omogucava</a:t>
            </a:r>
            <a:r>
              <a:rPr lang="en-US" sz="2400" dirty="0" smtClean="0"/>
              <a:t> </a:t>
            </a:r>
            <a:r>
              <a:rPr lang="en-US" sz="2400" dirty="0" err="1" smtClean="0"/>
              <a:t>stvaranje</a:t>
            </a:r>
            <a:r>
              <a:rPr lang="en-US" sz="2400" dirty="0" smtClean="0"/>
              <a:t> </a:t>
            </a:r>
            <a:r>
              <a:rPr lang="en-US" sz="2400" dirty="0" err="1" smtClean="0"/>
              <a:t>stalnog</a:t>
            </a:r>
            <a:r>
              <a:rPr lang="en-US" sz="2400" dirty="0" smtClean="0"/>
              <a:t> </a:t>
            </a:r>
            <a:r>
              <a:rPr lang="en-US" sz="2400" dirty="0" err="1" smtClean="0"/>
              <a:t>magnetnog</a:t>
            </a:r>
            <a:r>
              <a:rPr lang="en-US" sz="2400" dirty="0" smtClean="0"/>
              <a:t> </a:t>
            </a:r>
            <a:r>
              <a:rPr lang="en-US" sz="2400" dirty="0" err="1" smtClean="0"/>
              <a:t>polja</a:t>
            </a:r>
            <a:r>
              <a:rPr lang="en-US" sz="2400" dirty="0" smtClean="0"/>
              <a:t> ,</a:t>
            </a:r>
            <a:r>
              <a:rPr lang="en-US" sz="2400" dirty="0" err="1" smtClean="0"/>
              <a:t>bez</a:t>
            </a:r>
            <a:r>
              <a:rPr lang="en-US" sz="2400" dirty="0" smtClean="0"/>
              <a:t> </a:t>
            </a:r>
            <a:r>
              <a:rPr lang="en-US" sz="2400" dirty="0" err="1" smtClean="0"/>
              <a:t>potrebe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dodatnim</a:t>
            </a:r>
            <a:r>
              <a:rPr lang="en-US" sz="2400" dirty="0" smtClean="0"/>
              <a:t> </a:t>
            </a:r>
            <a:r>
              <a:rPr lang="en-US" sz="2400" dirty="0" err="1" smtClean="0"/>
              <a:t>napajanjem</a:t>
            </a:r>
            <a:r>
              <a:rPr lang="en-US" sz="2400" dirty="0" smtClean="0"/>
              <a:t> </a:t>
            </a:r>
            <a:r>
              <a:rPr lang="en-US" sz="2400" dirty="0" err="1" smtClean="0"/>
              <a:t>elektricnom</a:t>
            </a:r>
            <a:r>
              <a:rPr lang="en-US" sz="2400" dirty="0" smtClean="0"/>
              <a:t> </a:t>
            </a:r>
            <a:r>
              <a:rPr lang="en-US" sz="2400" dirty="0" err="1" smtClean="0"/>
              <a:t>strujom.Glavna</a:t>
            </a:r>
            <a:r>
              <a:rPr lang="en-US" sz="2400" dirty="0" smtClean="0"/>
              <a:t> </a:t>
            </a:r>
            <a:r>
              <a:rPr lang="en-US" sz="2400" dirty="0" err="1" smtClean="0"/>
              <a:t>prednost</a:t>
            </a:r>
            <a:r>
              <a:rPr lang="en-US" sz="2400" dirty="0" smtClean="0"/>
              <a:t> </a:t>
            </a:r>
            <a:r>
              <a:rPr lang="en-US" sz="2400" dirty="0" err="1" smtClean="0"/>
              <a:t>ovog</a:t>
            </a:r>
            <a:r>
              <a:rPr lang="en-US" sz="2400" dirty="0" smtClean="0"/>
              <a:t> </a:t>
            </a:r>
            <a:r>
              <a:rPr lang="en-US" sz="2400" dirty="0" err="1" smtClean="0"/>
              <a:t>tipa</a:t>
            </a:r>
            <a:r>
              <a:rPr lang="en-US" sz="2400" dirty="0" smtClean="0"/>
              <a:t> </a:t>
            </a:r>
            <a:r>
              <a:rPr lang="en-US" sz="2400" dirty="0" err="1" smtClean="0"/>
              <a:t>aparata</a:t>
            </a:r>
            <a:r>
              <a:rPr lang="en-US" sz="2400" dirty="0" smtClean="0"/>
              <a:t> je </a:t>
            </a:r>
            <a:r>
              <a:rPr lang="en-US" sz="2400" dirty="0" err="1" smtClean="0"/>
              <a:t>mogucnost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postignu</a:t>
            </a:r>
            <a:r>
              <a:rPr lang="en-US" sz="2400" dirty="0" smtClean="0"/>
              <a:t> </a:t>
            </a:r>
            <a:r>
              <a:rPr lang="en-US" sz="2400" dirty="0" err="1" smtClean="0"/>
              <a:t>visoku</a:t>
            </a:r>
            <a:r>
              <a:rPr lang="en-US" sz="2400" dirty="0" smtClean="0"/>
              <a:t> </a:t>
            </a:r>
            <a:r>
              <a:rPr lang="en-US" sz="2400" dirty="0" err="1" smtClean="0"/>
              <a:t>snagu</a:t>
            </a:r>
            <a:r>
              <a:rPr lang="en-US" sz="2400" dirty="0" smtClean="0"/>
              <a:t> I </a:t>
            </a:r>
            <a:r>
              <a:rPr lang="en-US" sz="2400" dirty="0" err="1" smtClean="0"/>
              <a:t>homogeno</a:t>
            </a:r>
            <a:r>
              <a:rPr lang="en-US" sz="2400" dirty="0" smtClean="0"/>
              <a:t> </a:t>
            </a:r>
            <a:r>
              <a:rPr lang="en-US" sz="2400" dirty="0" err="1" smtClean="0"/>
              <a:t>magnetno</a:t>
            </a:r>
            <a:r>
              <a:rPr lang="en-US" sz="2400" dirty="0" smtClean="0"/>
              <a:t> </a:t>
            </a:r>
            <a:r>
              <a:rPr lang="en-US" sz="2400" dirty="0" err="1" smtClean="0"/>
              <a:t>polje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RIZICI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85852" y="1928802"/>
            <a:ext cx="64294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Prisustvo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metala</a:t>
            </a:r>
            <a:r>
              <a:rPr lang="en-US" sz="2400" dirty="0" smtClean="0">
                <a:solidFill>
                  <a:srgbClr val="FF0000"/>
                </a:solidFill>
              </a:rPr>
              <a:t> u </a:t>
            </a:r>
            <a:r>
              <a:rPr lang="en-US" sz="2400" dirty="0" err="1" smtClean="0">
                <a:solidFill>
                  <a:srgbClr val="FF0000"/>
                </a:solidFill>
              </a:rPr>
              <a:t>tijelu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moze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biti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stetno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ili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moze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ugroziti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nasu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bezbjednost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tokom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snimanja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magnetnom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rezonancom.Prije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snimanja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magnetne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rezonance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potrebno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obavijestiti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medicinsko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osoblje</a:t>
            </a:r>
            <a:r>
              <a:rPr lang="en-US" sz="2400" dirty="0" smtClean="0">
                <a:solidFill>
                  <a:srgbClr val="FF0000"/>
                </a:solidFill>
              </a:rPr>
              <a:t>. 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5058" name="AutoShape 2" descr="Magnetna rezonanca svakog dana u Zavodu &quot;&amp;Zcaron;eleznice Srbij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0" name="AutoShape 4" descr="Niški Portal | Eurodijagnostika Niš: Magnetna rezonanca otvorenog tipa, bez  ose&amp;cacute;aja nelagodnosti i klaustrofobij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5062" name="Picture 6" descr="Magnet Medic | Specijalisticka radioloska ordinacija MAGNET MEDIC IMAG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143380"/>
            <a:ext cx="2609850" cy="17526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5064" name="Picture 8" descr="Pozitivni komentari : Pokvarila se magnetna rezonanca zbog koje je rušen  zid KC Niš : Ju&amp;zcaron;ne vest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4143380"/>
            <a:ext cx="2466975" cy="184785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 err="1" smtClean="0"/>
              <a:t>radimo</a:t>
            </a:r>
            <a:r>
              <a:rPr lang="en-US" dirty="0" smtClean="0"/>
              <a:t>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snimanja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Ukoliko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tokom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snimanja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nismo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bili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sedirani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 mozemo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se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odmah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vratiti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svojim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uobicajenim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dnevnim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aktivnostima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7106" name="Picture 2" descr="SKENER, RENDGEN ILI MAGNETNA REZONANCA: Koji aparat se za šta koristi i  koliko su štetni? | Happy BSC port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357562"/>
            <a:ext cx="2647950" cy="172402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7108" name="Picture 4" descr="Kompjuterizovana tomografija - Dijagnostika i le&amp;ccaron;enje Euromedi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786058"/>
            <a:ext cx="2466975" cy="184785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7110" name="AutoShape 6" descr="CT pregled (skener) karlice - Dijagnostika i le&amp;ccaron;enje Euromedi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2" name="AutoShape 8" descr="Nova magnetna rezonanca na VMA | Novosti.R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5918" y="1785926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HVALA NA PAZNJI !!!!!</a:t>
            </a:r>
            <a:endParaRPr lang="en-US" sz="3600" dirty="0"/>
          </a:p>
        </p:txBody>
      </p:sp>
      <p:sp>
        <p:nvSpPr>
          <p:cNvPr id="3" name="Smiley Face 2"/>
          <p:cNvSpPr/>
          <p:nvPr/>
        </p:nvSpPr>
        <p:spPr>
          <a:xfrm>
            <a:off x="3357554" y="3143248"/>
            <a:ext cx="1428760" cy="107157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8572560" cy="43704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</a:rPr>
              <a:t>Imamo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dosta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pojmova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koji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nas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vezu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za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fiziku</a:t>
            </a:r>
            <a:r>
              <a:rPr lang="en-US" sz="2000" dirty="0" smtClean="0">
                <a:solidFill>
                  <a:srgbClr val="FF0000"/>
                </a:solidFill>
              </a:rPr>
              <a:t> u </a:t>
            </a:r>
            <a:r>
              <a:rPr lang="en-US" sz="2000" dirty="0" err="1" smtClean="0">
                <a:solidFill>
                  <a:srgbClr val="FF0000"/>
                </a:solidFill>
              </a:rPr>
              <a:t>medicini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kao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sto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su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npr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ULTRAZVUCNA DIJAGNOSTIKA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MAGNETNA REZONANCA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LASERI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PROTOK KRVI KROZ ORGANIZAM,…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U </a:t>
            </a:r>
            <a:r>
              <a:rPr lang="en-US" dirty="0" err="1" smtClean="0">
                <a:solidFill>
                  <a:srgbClr val="FF0000"/>
                </a:solidFill>
              </a:rPr>
              <a:t>daljem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tekstu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cemo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saznati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nesto</a:t>
            </a:r>
            <a:r>
              <a:rPr lang="en-US" dirty="0" smtClean="0">
                <a:solidFill>
                  <a:srgbClr val="FF0000"/>
                </a:solidFill>
              </a:rPr>
              <a:t> o </a:t>
            </a:r>
            <a:r>
              <a:rPr lang="en-US" dirty="0" err="1" smtClean="0">
                <a:solidFill>
                  <a:srgbClr val="FF0000"/>
                </a:solidFill>
              </a:rPr>
              <a:t>magnetnoj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rezonanci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50" name="AutoShape 2" descr="Upotreba magnetne rezonance u dijagnostici glavobolje otkriva uzroke ali I  promene na mozgu I glavi | Ordinacija.t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Magnetna rezonanca glave, cena, Beograd - Kupon.rs Zvezda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4" name="Picture 6" descr="Magnetna Rezonanca Glave | MR &amp;Ccaron;ukar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4929198"/>
            <a:ext cx="1571636" cy="1327999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MAGNETNA REZONANCA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>
                <a:latin typeface="Berlin Sans FB" pitchFamily="34" charset="0"/>
              </a:rPr>
              <a:t>Magnetna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rezonanca</a:t>
            </a:r>
            <a:r>
              <a:rPr lang="en-US" dirty="0" smtClean="0">
                <a:latin typeface="Berlin Sans FB" pitchFamily="34" charset="0"/>
              </a:rPr>
              <a:t> je </a:t>
            </a:r>
            <a:r>
              <a:rPr lang="en-US" dirty="0" err="1" smtClean="0">
                <a:latin typeface="Berlin Sans FB" pitchFamily="34" charset="0"/>
              </a:rPr>
              <a:t>radioloska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metoda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koja</a:t>
            </a:r>
            <a:r>
              <a:rPr lang="en-US" dirty="0" smtClean="0">
                <a:latin typeface="Berlin Sans FB" pitchFamily="34" charset="0"/>
              </a:rPr>
              <a:t> se </a:t>
            </a:r>
            <a:r>
              <a:rPr lang="en-US" dirty="0" err="1" smtClean="0">
                <a:latin typeface="Berlin Sans FB" pitchFamily="34" charset="0"/>
              </a:rPr>
              <a:t>zasniva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na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primjeni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jakog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magnetnog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polja</a:t>
            </a:r>
            <a:r>
              <a:rPr lang="en-US" dirty="0" smtClean="0">
                <a:latin typeface="Berlin Sans FB" pitchFamily="34" charset="0"/>
              </a:rPr>
              <a:t> I </a:t>
            </a:r>
            <a:r>
              <a:rPr lang="en-US" dirty="0" err="1" smtClean="0">
                <a:latin typeface="Berlin Sans FB" pitchFamily="34" charset="0"/>
              </a:rPr>
              <a:t>savremene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racunarske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tehnike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za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obradu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slike</a:t>
            </a:r>
            <a:r>
              <a:rPr lang="en-US" dirty="0" smtClean="0">
                <a:latin typeface="Berlin Sans FB" pitchFamily="34" charset="0"/>
              </a:rPr>
              <a:t> u </a:t>
            </a:r>
            <a:r>
              <a:rPr lang="en-US" dirty="0" err="1" smtClean="0">
                <a:latin typeface="Berlin Sans FB" pitchFamily="34" charset="0"/>
              </a:rPr>
              <a:t>cilju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sagledavanja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unutrasnjih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struktura</a:t>
            </a:r>
            <a:r>
              <a:rPr lang="en-US" dirty="0" smtClean="0">
                <a:latin typeface="Berlin Sans FB" pitchFamily="34" charset="0"/>
              </a:rPr>
              <a:t> I </a:t>
            </a:r>
            <a:r>
              <a:rPr lang="en-US" dirty="0" err="1" smtClean="0">
                <a:latin typeface="Berlin Sans FB" pitchFamily="34" charset="0"/>
              </a:rPr>
              <a:t>funkcionisanja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tijela</a:t>
            </a:r>
            <a:r>
              <a:rPr lang="en-US" dirty="0" smtClean="0">
                <a:latin typeface="Berlin Sans FB" pitchFamily="34" charset="0"/>
              </a:rPr>
              <a:t>.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1026" name="AutoShape 2" descr="Magnetna rezonanca - najkra&amp;cacute;i put od simptoma do ta&amp;ccaron;ne dijagnoz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Magnetna rezonanca | MR &amp;Ccaron;ukar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643314"/>
            <a:ext cx="2986842" cy="19192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00042"/>
            <a:ext cx="4714908" cy="56938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Magnetnu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rezonancu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takodje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mozemo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definisati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kao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imidzing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tehnika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koja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koristi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magnetno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polje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I impulse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radiotalasne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energije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u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cilju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pravljenja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slike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organa,tkiva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I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struktura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unutar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tijela.Ona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pruza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drugaciji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vid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informacija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u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odnosu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na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rengensko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snimanje,ultrazvuk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ili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Rounded MT Bold" pitchFamily="34" charset="0"/>
              </a:rPr>
              <a:t>skener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.</a:t>
            </a:r>
            <a:endParaRPr lang="en-US" sz="28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40962" name="AutoShape 2" descr="MAGNETNA REZONANCA ce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64" name="AutoShape 4" descr="Magnetna rezonanca glave, ki&amp;ccaron;me, ili sinusa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66" name="AutoShape 6" descr="magnetna rezonanca zrenjanin 1 | Magnet Zrenjan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68" name="Picture 8" descr="RTS :: Puštena u rad nova magnetna rezonanca na V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928670"/>
            <a:ext cx="2466975" cy="18478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0970" name="AutoShape 10" descr="SerbiaInfo+ (NovaMedia doo.): Kategorija &gt; magnetna rezonan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72" name="Picture 12" descr="Magnetna rezonanca i Urgentni centar gotovi do kraja janua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3643314"/>
            <a:ext cx="3143250" cy="14573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dirty="0" smtClean="0"/>
              <a:t>STA SE MOZE UOCITI UZ POMOC MAGNETNE REZONANCE???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Uz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pomoc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magnetne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rezonance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moguce</a:t>
            </a:r>
            <a:r>
              <a:rPr lang="en-US" dirty="0" smtClean="0">
                <a:solidFill>
                  <a:srgbClr val="FF0000"/>
                </a:solidFill>
              </a:rPr>
              <a:t> je </a:t>
            </a:r>
            <a:r>
              <a:rPr lang="en-US" dirty="0" err="1" smtClean="0">
                <a:solidFill>
                  <a:srgbClr val="FF0000"/>
                </a:solidFill>
              </a:rPr>
              <a:t>uociti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probleme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koje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nije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moguce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vidjeti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drugim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tehnikama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Za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snimanje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magnetnom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rezonancom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tijela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koji</a:t>
            </a:r>
            <a:r>
              <a:rPr lang="en-US" dirty="0" smtClean="0">
                <a:solidFill>
                  <a:srgbClr val="FF0000"/>
                </a:solidFill>
              </a:rPr>
              <a:t> se </a:t>
            </a:r>
            <a:r>
              <a:rPr lang="en-US" dirty="0" err="1" smtClean="0">
                <a:solidFill>
                  <a:srgbClr val="FF0000"/>
                </a:solidFill>
              </a:rPr>
              <a:t>snimapostavlja</a:t>
            </a:r>
            <a:r>
              <a:rPr lang="en-US" dirty="0" smtClean="0">
                <a:solidFill>
                  <a:srgbClr val="FF0000"/>
                </a:solidFill>
              </a:rPr>
              <a:t> se </a:t>
            </a:r>
            <a:r>
              <a:rPr lang="en-US" dirty="0" err="1" smtClean="0">
                <a:solidFill>
                  <a:srgbClr val="FF0000"/>
                </a:solidFill>
              </a:rPr>
              <a:t>unutar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specijalne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masine</a:t>
            </a:r>
            <a:r>
              <a:rPr lang="en-US" dirty="0" smtClean="0">
                <a:solidFill>
                  <a:srgbClr val="FF0000"/>
                </a:solidFill>
              </a:rPr>
              <a:t> u </a:t>
            </a:r>
            <a:r>
              <a:rPr lang="en-US" dirty="0" err="1" smtClean="0">
                <a:solidFill>
                  <a:srgbClr val="FF0000"/>
                </a:solidFill>
              </a:rPr>
              <a:t>kojoj</a:t>
            </a:r>
            <a:r>
              <a:rPr lang="en-US" dirty="0" smtClean="0">
                <a:solidFill>
                  <a:srgbClr val="FF0000"/>
                </a:solidFill>
              </a:rPr>
              <a:t> se </a:t>
            </a:r>
            <a:r>
              <a:rPr lang="en-US" dirty="0" err="1" smtClean="0">
                <a:solidFill>
                  <a:srgbClr val="FF0000"/>
                </a:solidFill>
              </a:rPr>
              <a:t>nalazi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veliki</a:t>
            </a:r>
            <a:r>
              <a:rPr lang="en-US" dirty="0" smtClean="0">
                <a:solidFill>
                  <a:srgbClr val="FF0000"/>
                </a:solidFill>
              </a:rPr>
              <a:t> magnet.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ZASTO SE PRIMJENJUJE???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Snimanje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magnetnom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rezonancom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se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radi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zbog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velikog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broja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razloga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endParaRPr lang="en-US" sz="3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en-US" sz="2400" dirty="0" smtClean="0"/>
              <a:t>*</a:t>
            </a:r>
            <a:r>
              <a:rPr lang="en-US" sz="2400" dirty="0" err="1" smtClean="0"/>
              <a:t>koristi</a:t>
            </a:r>
            <a:r>
              <a:rPr lang="en-US" sz="2400" dirty="0" smtClean="0"/>
              <a:t> se u </a:t>
            </a:r>
            <a:r>
              <a:rPr lang="en-US" sz="2400" dirty="0" err="1" smtClean="0"/>
              <a:t>cilju</a:t>
            </a:r>
            <a:r>
              <a:rPr lang="en-US" sz="2400" dirty="0" smtClean="0"/>
              <a:t> </a:t>
            </a:r>
            <a:r>
              <a:rPr lang="en-US" sz="2400" dirty="0" err="1" smtClean="0"/>
              <a:t>otkrivanja</a:t>
            </a:r>
            <a:r>
              <a:rPr lang="en-US" sz="2400" dirty="0" smtClean="0"/>
              <a:t> </a:t>
            </a:r>
            <a:r>
              <a:rPr lang="en-US" sz="2400" dirty="0" err="1" smtClean="0"/>
              <a:t>zdrastvenih</a:t>
            </a:r>
            <a:r>
              <a:rPr lang="en-US" sz="2400" dirty="0" smtClean="0"/>
              <a:t> </a:t>
            </a:r>
            <a:r>
              <a:rPr lang="en-US" sz="2400" dirty="0" err="1" smtClean="0"/>
              <a:t>problema</a:t>
            </a:r>
            <a:r>
              <a:rPr lang="en-US" sz="2400" dirty="0" smtClean="0"/>
              <a:t> </a:t>
            </a:r>
            <a:r>
              <a:rPr lang="en-US" sz="2400" dirty="0" err="1" smtClean="0"/>
              <a:t>kao</a:t>
            </a:r>
            <a:r>
              <a:rPr lang="en-US" sz="2400" dirty="0" smtClean="0"/>
              <a:t> </a:t>
            </a:r>
            <a:r>
              <a:rPr lang="en-US" sz="2400" dirty="0" err="1" smtClean="0"/>
              <a:t>sto</a:t>
            </a:r>
            <a:r>
              <a:rPr lang="en-US" sz="2400" dirty="0" smtClean="0"/>
              <a:t> je </a:t>
            </a:r>
            <a:r>
              <a:rPr lang="en-US" sz="2400" dirty="0" err="1" smtClean="0"/>
              <a:t>postojanje</a:t>
            </a:r>
            <a:r>
              <a:rPr lang="en-US" sz="2400" dirty="0" smtClean="0"/>
              <a:t> </a:t>
            </a:r>
            <a:r>
              <a:rPr lang="en-US" sz="2400" dirty="0" err="1" smtClean="0"/>
              <a:t>tumora,krvarenja,povrede</a:t>
            </a:r>
            <a:r>
              <a:rPr lang="en-US" sz="2400" dirty="0" smtClean="0"/>
              <a:t>,…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*</a:t>
            </a:r>
            <a:r>
              <a:rPr lang="en-US" sz="2400" dirty="0" err="1" smtClean="0"/>
              <a:t>dobijanja</a:t>
            </a:r>
            <a:r>
              <a:rPr lang="en-US" sz="2400" dirty="0" smtClean="0"/>
              <a:t> </a:t>
            </a:r>
            <a:r>
              <a:rPr lang="en-US" sz="2400" dirty="0" err="1" smtClean="0"/>
              <a:t>dodatnih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informacija</a:t>
            </a:r>
            <a:r>
              <a:rPr lang="en-US" sz="2400" dirty="0" smtClean="0"/>
              <a:t> o </a:t>
            </a:r>
            <a:r>
              <a:rPr lang="en-US" sz="2400" dirty="0" err="1" smtClean="0"/>
              <a:t>zdrastvenom</a:t>
            </a:r>
            <a:r>
              <a:rPr lang="en-US" sz="2400" dirty="0" smtClean="0"/>
              <a:t> </a:t>
            </a:r>
            <a:r>
              <a:rPr lang="en-US" sz="2400" dirty="0" err="1" smtClean="0"/>
              <a:t>problemu</a:t>
            </a:r>
            <a:r>
              <a:rPr lang="en-US" sz="2400" dirty="0" smtClean="0"/>
              <a:t>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*u </a:t>
            </a:r>
            <a:r>
              <a:rPr lang="en-US" sz="2400" dirty="0" err="1" smtClean="0"/>
              <a:t>cilju</a:t>
            </a:r>
            <a:r>
              <a:rPr lang="en-US" sz="2400" dirty="0" smtClean="0"/>
              <a:t> </a:t>
            </a:r>
            <a:r>
              <a:rPr lang="en-US" sz="2400" dirty="0" err="1" smtClean="0"/>
              <a:t>jasnijeg</a:t>
            </a:r>
            <a:r>
              <a:rPr lang="en-US" sz="2400" dirty="0" smtClean="0"/>
              <a:t> </a:t>
            </a:r>
            <a:r>
              <a:rPr lang="en-US" sz="2400" dirty="0" err="1" smtClean="0"/>
              <a:t>prikazivanja</a:t>
            </a:r>
            <a:r>
              <a:rPr lang="en-US" sz="2400" dirty="0" smtClean="0"/>
              <a:t> </a:t>
            </a:r>
            <a:r>
              <a:rPr lang="en-US" sz="2400" dirty="0" err="1" smtClean="0"/>
              <a:t>abnormalnog</a:t>
            </a:r>
            <a:r>
              <a:rPr lang="en-US" sz="2400" dirty="0" smtClean="0"/>
              <a:t> </a:t>
            </a:r>
            <a:r>
              <a:rPr lang="en-US" sz="2400" dirty="0" err="1" smtClean="0"/>
              <a:t>tkiva</a:t>
            </a:r>
            <a:endParaRPr lang="en-US" sz="24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KAKO SE IZVODI MAGNETNA REZONANCA?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Masina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magnetnu</a:t>
            </a:r>
            <a:r>
              <a:rPr lang="en-US" dirty="0" smtClean="0"/>
              <a:t> </a:t>
            </a:r>
            <a:r>
              <a:rPr lang="en-US" dirty="0" err="1" smtClean="0"/>
              <a:t>rezonancu</a:t>
            </a:r>
            <a:r>
              <a:rPr lang="en-US" dirty="0" smtClean="0"/>
              <a:t> </a:t>
            </a:r>
            <a:r>
              <a:rPr lang="en-US" dirty="0" err="1" smtClean="0"/>
              <a:t>izgleda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velika</a:t>
            </a:r>
            <a:r>
              <a:rPr lang="en-US" dirty="0" smtClean="0"/>
              <a:t> </a:t>
            </a:r>
            <a:r>
              <a:rPr lang="en-US" dirty="0" err="1" smtClean="0"/>
              <a:t>cijev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krajevima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otvoreni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Snimanje</a:t>
            </a:r>
            <a:r>
              <a:rPr lang="en-US" dirty="0" smtClean="0"/>
              <a:t> se </a:t>
            </a:r>
            <a:r>
              <a:rPr lang="en-US" dirty="0" err="1" smtClean="0"/>
              <a:t>izvodi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sto</a:t>
            </a:r>
            <a:r>
              <a:rPr lang="en-US" dirty="0" smtClean="0"/>
              <a:t> se </a:t>
            </a:r>
            <a:r>
              <a:rPr lang="en-US" dirty="0" err="1" smtClean="0"/>
              <a:t>legne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sto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pokrece</a:t>
            </a:r>
            <a:r>
              <a:rPr lang="en-US" dirty="0" smtClean="0"/>
              <a:t> ka </a:t>
            </a:r>
            <a:r>
              <a:rPr lang="en-US" dirty="0" err="1" smtClean="0"/>
              <a:t>jednom</a:t>
            </a:r>
            <a:r>
              <a:rPr lang="en-US" dirty="0" smtClean="0"/>
              <a:t> </a:t>
            </a:r>
            <a:r>
              <a:rPr lang="en-US" dirty="0" err="1" smtClean="0"/>
              <a:t>otvoru</a:t>
            </a:r>
            <a:r>
              <a:rPr lang="en-US" dirty="0" smtClean="0"/>
              <a:t> </a:t>
            </a:r>
            <a:r>
              <a:rPr lang="en-US" dirty="0" err="1" smtClean="0"/>
              <a:t>masine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1986" name="Picture 2" descr="Magnetna rezonanca i multislajsni skener - Beograd: MRI Cen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571744"/>
            <a:ext cx="4049335" cy="22796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357166"/>
            <a:ext cx="8286808" cy="409342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 smtClean="0"/>
              <a:t>Zdrastveni</a:t>
            </a:r>
            <a:r>
              <a:rPr lang="en-US" sz="2800" dirty="0" smtClean="0"/>
              <a:t> </a:t>
            </a:r>
            <a:r>
              <a:rPr lang="en-US" sz="2800" dirty="0" err="1" smtClean="0"/>
              <a:t>radnik</a:t>
            </a:r>
            <a:r>
              <a:rPr lang="en-US" sz="2800" dirty="0" smtClean="0"/>
              <a:t> </a:t>
            </a:r>
            <a:r>
              <a:rPr lang="en-US" sz="2800" dirty="0" err="1" smtClean="0"/>
              <a:t>posmatra</a:t>
            </a:r>
            <a:r>
              <a:rPr lang="en-US" sz="2800" dirty="0" smtClean="0"/>
              <a:t> </a:t>
            </a:r>
            <a:r>
              <a:rPr lang="en-US" sz="2800" dirty="0" err="1" smtClean="0"/>
              <a:t>tokom</a:t>
            </a:r>
            <a:r>
              <a:rPr lang="en-US" sz="2800" dirty="0" smtClean="0"/>
              <a:t> </a:t>
            </a:r>
            <a:r>
              <a:rPr lang="en-US" sz="2800" dirty="0" err="1" smtClean="0"/>
              <a:t>snimanja</a:t>
            </a:r>
            <a:r>
              <a:rPr lang="en-US" sz="2800" dirty="0" smtClean="0"/>
              <a:t> </a:t>
            </a:r>
            <a:r>
              <a:rPr lang="en-US" sz="2800" dirty="0" err="1" smtClean="0"/>
              <a:t>iz</a:t>
            </a:r>
            <a:r>
              <a:rPr lang="en-US" sz="2800" dirty="0" smtClean="0"/>
              <a:t> </a:t>
            </a:r>
            <a:r>
              <a:rPr lang="en-US" sz="2800" dirty="0" err="1" smtClean="0"/>
              <a:t>susjedne</a:t>
            </a:r>
            <a:r>
              <a:rPr lang="en-US" sz="2800" dirty="0" smtClean="0"/>
              <a:t> </a:t>
            </a:r>
            <a:r>
              <a:rPr lang="en-US" sz="2800" dirty="0" err="1" smtClean="0"/>
              <a:t>sobe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Ova </a:t>
            </a:r>
            <a:r>
              <a:rPr lang="en-US" sz="2800" dirty="0" err="1" smtClean="0"/>
              <a:t>masina</a:t>
            </a:r>
            <a:r>
              <a:rPr lang="en-US" sz="2800" dirty="0" smtClean="0"/>
              <a:t> </a:t>
            </a:r>
            <a:r>
              <a:rPr lang="en-US" sz="2800" dirty="0" err="1" smtClean="0"/>
              <a:t>stvara</a:t>
            </a:r>
            <a:r>
              <a:rPr lang="en-US" sz="2800" dirty="0" smtClean="0"/>
              <a:t> </a:t>
            </a:r>
            <a:r>
              <a:rPr lang="en-US" sz="2800" dirty="0" err="1" smtClean="0"/>
              <a:t>magnetno</a:t>
            </a:r>
            <a:r>
              <a:rPr lang="en-US" sz="2800" dirty="0" smtClean="0"/>
              <a:t> </a:t>
            </a:r>
            <a:r>
              <a:rPr lang="en-US" sz="2800" dirty="0" err="1" smtClean="0"/>
              <a:t>polje</a:t>
            </a:r>
            <a:r>
              <a:rPr lang="en-US" sz="2800" dirty="0" smtClean="0"/>
              <a:t> </a:t>
            </a:r>
            <a:r>
              <a:rPr lang="en-US" sz="2800" dirty="0" err="1" smtClean="0"/>
              <a:t>oko</a:t>
            </a:r>
            <a:r>
              <a:rPr lang="en-US" sz="2800" dirty="0" smtClean="0"/>
              <a:t> </a:t>
            </a:r>
            <a:r>
              <a:rPr lang="en-US" sz="2800" dirty="0" err="1" smtClean="0"/>
              <a:t>nas</a:t>
            </a:r>
            <a:r>
              <a:rPr lang="en-US" sz="2800" dirty="0" smtClean="0"/>
              <a:t> I </a:t>
            </a:r>
            <a:r>
              <a:rPr lang="en-US" sz="2800" dirty="0" err="1" smtClean="0"/>
              <a:t>usmjerava</a:t>
            </a:r>
            <a:r>
              <a:rPr lang="en-US" sz="2800" dirty="0" smtClean="0"/>
              <a:t> radio </a:t>
            </a:r>
            <a:r>
              <a:rPr lang="en-US" sz="2800" dirty="0" err="1" smtClean="0"/>
              <a:t>talase</a:t>
            </a:r>
            <a:r>
              <a:rPr lang="en-US" sz="2800" dirty="0" smtClean="0"/>
              <a:t> ka </a:t>
            </a:r>
            <a:r>
              <a:rPr lang="en-US" sz="2800" dirty="0" err="1" smtClean="0"/>
              <a:t>nasem</a:t>
            </a:r>
            <a:r>
              <a:rPr lang="en-US" sz="2800" dirty="0" smtClean="0"/>
              <a:t> </a:t>
            </a:r>
            <a:r>
              <a:rPr lang="en-US" sz="2800" dirty="0" err="1" smtClean="0"/>
              <a:t>tijelu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err="1" smtClean="0"/>
              <a:t>Tokom</a:t>
            </a:r>
            <a:r>
              <a:rPr lang="en-US" sz="2800" dirty="0" smtClean="0"/>
              <a:t> </a:t>
            </a:r>
            <a:r>
              <a:rPr lang="en-US" sz="2800" dirty="0" err="1" smtClean="0"/>
              <a:t>snimanja</a:t>
            </a:r>
            <a:r>
              <a:rPr lang="en-US" sz="2800" dirty="0" smtClean="0"/>
              <a:t> </a:t>
            </a:r>
            <a:r>
              <a:rPr lang="en-US" sz="2800" dirty="0" err="1" smtClean="0"/>
              <a:t>magnetnom</a:t>
            </a:r>
            <a:r>
              <a:rPr lang="en-US" sz="2800" dirty="0" smtClean="0"/>
              <a:t> </a:t>
            </a:r>
            <a:r>
              <a:rPr lang="en-US" sz="2800" dirty="0" err="1" smtClean="0"/>
              <a:t>rezonancom</a:t>
            </a:r>
            <a:r>
              <a:rPr lang="en-US" sz="2800" dirty="0" smtClean="0"/>
              <a:t> </a:t>
            </a:r>
            <a:r>
              <a:rPr lang="en-US" sz="2800" dirty="0" err="1" smtClean="0"/>
              <a:t>sama</a:t>
            </a:r>
            <a:r>
              <a:rPr lang="en-US" sz="2800" dirty="0" smtClean="0"/>
              <a:t> </a:t>
            </a:r>
            <a:r>
              <a:rPr lang="en-US" sz="2800" dirty="0" err="1" smtClean="0"/>
              <a:t>masina</a:t>
            </a:r>
            <a:r>
              <a:rPr lang="en-US" sz="2800" dirty="0" smtClean="0"/>
              <a:t> </a:t>
            </a:r>
            <a:r>
              <a:rPr lang="en-US" sz="2800" dirty="0" err="1" smtClean="0"/>
              <a:t>proizvodi</a:t>
            </a:r>
            <a:r>
              <a:rPr lang="en-US" sz="2800" dirty="0" smtClean="0"/>
              <a:t> </a:t>
            </a:r>
            <a:r>
              <a:rPr lang="en-US" sz="2800" dirty="0" err="1" smtClean="0"/>
              <a:t>ponavljanje,zvukove</a:t>
            </a:r>
            <a:r>
              <a:rPr lang="en-US" sz="2800" dirty="0" smtClean="0"/>
              <a:t> I </a:t>
            </a:r>
            <a:r>
              <a:rPr lang="en-US" sz="2800" dirty="0" err="1" smtClean="0"/>
              <a:t>buku</a:t>
            </a:r>
            <a:r>
              <a:rPr lang="en-US" sz="2800" dirty="0" smtClean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dirty="0" smtClean="0"/>
              <a:t>KOJI SU TO DJELOVI APARATA ZA MAGNETNU REZONANCU??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1643050"/>
            <a:ext cx="8358246" cy="30469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/>
              <a:t>Najvazniji</a:t>
            </a:r>
            <a:r>
              <a:rPr lang="en-US" sz="2400" dirty="0" smtClean="0"/>
              <a:t> </a:t>
            </a:r>
            <a:r>
              <a:rPr lang="en-US" sz="2400" dirty="0" err="1" smtClean="0"/>
              <a:t>dio</a:t>
            </a:r>
            <a:r>
              <a:rPr lang="en-US" sz="2400" dirty="0" smtClean="0"/>
              <a:t> </a:t>
            </a:r>
            <a:r>
              <a:rPr lang="en-US" sz="2400" dirty="0" err="1" smtClean="0"/>
              <a:t>aparata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magnetnu</a:t>
            </a:r>
            <a:r>
              <a:rPr lang="en-US" sz="2400" dirty="0" smtClean="0"/>
              <a:t> </a:t>
            </a:r>
            <a:r>
              <a:rPr lang="en-US" sz="2400" dirty="0" err="1" smtClean="0"/>
              <a:t>rezonancu</a:t>
            </a:r>
            <a:r>
              <a:rPr lang="en-US" sz="2400" dirty="0" smtClean="0"/>
              <a:t> je </a:t>
            </a:r>
            <a:r>
              <a:rPr lang="en-US" sz="2400" dirty="0" err="1" smtClean="0"/>
              <a:t>spoljasnji</a:t>
            </a:r>
            <a:r>
              <a:rPr lang="en-US" sz="2400" dirty="0" smtClean="0"/>
              <a:t> </a:t>
            </a:r>
            <a:r>
              <a:rPr lang="en-US" sz="2400" dirty="0" err="1" smtClean="0"/>
              <a:t>izvor</a:t>
            </a:r>
            <a:r>
              <a:rPr lang="en-US" sz="2400" dirty="0" smtClean="0"/>
              <a:t> </a:t>
            </a:r>
            <a:r>
              <a:rPr lang="en-US" sz="2400" dirty="0" err="1" smtClean="0"/>
              <a:t>magnetnog</a:t>
            </a:r>
            <a:r>
              <a:rPr lang="en-US" sz="2400" dirty="0" smtClean="0"/>
              <a:t> </a:t>
            </a:r>
            <a:r>
              <a:rPr lang="en-US" sz="2400" dirty="0" err="1" smtClean="0"/>
              <a:t>polja</a:t>
            </a:r>
            <a:r>
              <a:rPr lang="en-US" sz="2400" dirty="0" smtClean="0"/>
              <a:t>-magnet.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Snaga</a:t>
            </a:r>
            <a:r>
              <a:rPr lang="en-US" sz="2400" dirty="0" smtClean="0"/>
              <a:t> </a:t>
            </a:r>
            <a:r>
              <a:rPr lang="en-US" sz="2400" dirty="0" err="1" smtClean="0"/>
              <a:t>ovog</a:t>
            </a:r>
            <a:r>
              <a:rPr lang="en-US" sz="2400" dirty="0" smtClean="0"/>
              <a:t> </a:t>
            </a:r>
            <a:r>
              <a:rPr lang="en-US" sz="2400" dirty="0" err="1" smtClean="0"/>
              <a:t>polja</a:t>
            </a:r>
            <a:r>
              <a:rPr lang="en-US" sz="2400" dirty="0" smtClean="0"/>
              <a:t> je </a:t>
            </a:r>
            <a:r>
              <a:rPr lang="en-US" sz="2400" dirty="0" err="1" smtClean="0"/>
              <a:t>datra</a:t>
            </a:r>
            <a:r>
              <a:rPr lang="en-US" sz="2400" dirty="0" smtClean="0"/>
              <a:t> u </a:t>
            </a:r>
            <a:r>
              <a:rPr lang="en-US" sz="2400" dirty="0" err="1" smtClean="0"/>
              <a:t>jedinicama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TESLE(T)</a:t>
            </a:r>
            <a:r>
              <a:rPr lang="en-US" sz="2400" dirty="0" smtClean="0"/>
              <a:t> I </a:t>
            </a:r>
            <a:r>
              <a:rPr lang="en-US" sz="2400" dirty="0" err="1" smtClean="0"/>
              <a:t>krece</a:t>
            </a:r>
            <a:r>
              <a:rPr lang="en-US" sz="2400" dirty="0" smtClean="0"/>
              <a:t> se u </a:t>
            </a:r>
            <a:r>
              <a:rPr lang="en-US" sz="2400" dirty="0" err="1" smtClean="0"/>
              <a:t>prosjeku</a:t>
            </a:r>
            <a:r>
              <a:rPr lang="en-US" sz="2400" dirty="0" smtClean="0"/>
              <a:t> </a:t>
            </a:r>
            <a:r>
              <a:rPr lang="en-US" sz="2400" dirty="0" err="1" smtClean="0"/>
              <a:t>od</a:t>
            </a:r>
            <a:r>
              <a:rPr lang="en-US" sz="2400" dirty="0" smtClean="0"/>
              <a:t> 0,2 do 3T.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Magnetno</a:t>
            </a:r>
            <a:r>
              <a:rPr lang="en-US" sz="2400" dirty="0" smtClean="0"/>
              <a:t> </a:t>
            </a:r>
            <a:r>
              <a:rPr lang="en-US" sz="2400" dirty="0" err="1" smtClean="0"/>
              <a:t>polje</a:t>
            </a:r>
            <a:r>
              <a:rPr lang="en-US" sz="2400" dirty="0" smtClean="0"/>
              <a:t> </a:t>
            </a:r>
            <a:r>
              <a:rPr lang="en-US" sz="2400" dirty="0" err="1" smtClean="0"/>
              <a:t>mora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bude</a:t>
            </a:r>
            <a:r>
              <a:rPr lang="en-US" sz="2400" dirty="0" smtClean="0"/>
              <a:t> </a:t>
            </a:r>
            <a:r>
              <a:rPr lang="en-US" sz="2400" dirty="0" err="1" smtClean="0"/>
              <a:t>vrlo</a:t>
            </a:r>
            <a:r>
              <a:rPr lang="en-US" sz="2400" dirty="0" smtClean="0"/>
              <a:t> </a:t>
            </a:r>
            <a:r>
              <a:rPr lang="en-US" sz="2400" dirty="0" err="1" smtClean="0"/>
              <a:t>homogeno</a:t>
            </a:r>
            <a:r>
              <a:rPr lang="en-US" sz="2400" dirty="0" smtClean="0"/>
              <a:t> a to </a:t>
            </a:r>
            <a:r>
              <a:rPr lang="en-US" sz="2400" dirty="0" err="1" smtClean="0"/>
              <a:t>jedan</a:t>
            </a:r>
            <a:r>
              <a:rPr lang="en-US" sz="2400" dirty="0" smtClean="0"/>
              <a:t> </a:t>
            </a:r>
            <a:r>
              <a:rPr lang="en-US" sz="2400" dirty="0" err="1" smtClean="0"/>
              <a:t>od</a:t>
            </a:r>
            <a:r>
              <a:rPr lang="en-US" sz="2400" dirty="0" smtClean="0"/>
              <a:t> </a:t>
            </a:r>
            <a:r>
              <a:rPr lang="en-US" sz="2400" dirty="0" err="1" smtClean="0"/>
              <a:t>razloga</a:t>
            </a:r>
            <a:r>
              <a:rPr lang="en-US" sz="2400" dirty="0" smtClean="0"/>
              <a:t> </a:t>
            </a:r>
            <a:r>
              <a:rPr lang="en-US" sz="2400" dirty="0" err="1" smtClean="0"/>
              <a:t>velikih</a:t>
            </a:r>
            <a:r>
              <a:rPr lang="en-US" sz="2400" dirty="0" smtClean="0"/>
              <a:t> </a:t>
            </a:r>
            <a:r>
              <a:rPr lang="en-US" sz="2400" dirty="0" err="1" smtClean="0"/>
              <a:t>problema</a:t>
            </a:r>
            <a:r>
              <a:rPr lang="en-US" sz="2400" dirty="0" smtClean="0"/>
              <a:t> u </a:t>
            </a:r>
            <a:r>
              <a:rPr lang="en-US" sz="2400" dirty="0" err="1" smtClean="0"/>
              <a:t>njihovoj</a:t>
            </a:r>
            <a:r>
              <a:rPr lang="en-US" sz="2400" dirty="0" smtClean="0"/>
              <a:t> </a:t>
            </a:r>
            <a:r>
              <a:rPr lang="en-US" sz="2400" dirty="0" err="1" smtClean="0"/>
              <a:t>proizvodnji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131</TotalTime>
  <Words>526</Words>
  <Application>Microsoft Office PowerPoint</Application>
  <PresentationFormat>On-screen Show (4:3)</PresentationFormat>
  <Paragraphs>65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ZNACAJ FIZIKE U MEDICINI</vt:lpstr>
      <vt:lpstr>Slide 2</vt:lpstr>
      <vt:lpstr>MAGNETNA REZONANCA</vt:lpstr>
      <vt:lpstr>Slide 4</vt:lpstr>
      <vt:lpstr>STA SE MOZE UOCITI UZ POMOC MAGNETNE REZONANCE???</vt:lpstr>
      <vt:lpstr>ZASTO SE PRIMJENJUJE???</vt:lpstr>
      <vt:lpstr>KAKO SE IZVODI MAGNETNA REZONANCA?</vt:lpstr>
      <vt:lpstr>Slide 8</vt:lpstr>
      <vt:lpstr>KOJI SU TO DJELOVI APARATA ZA MAGNETNU REZONANCU??</vt:lpstr>
      <vt:lpstr>Slide 10</vt:lpstr>
      <vt:lpstr>Slide 11</vt:lpstr>
      <vt:lpstr>RIZICI</vt:lpstr>
      <vt:lpstr>Sta radimo nakon snimanja?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ZNACAJ FIZIKE U MEDICINI</dc:title>
  <dc:creator>XP</dc:creator>
  <cp:lastModifiedBy>HP</cp:lastModifiedBy>
  <cp:revision>16</cp:revision>
  <dcterms:created xsi:type="dcterms:W3CDTF">2020-11-18T07:37:37Z</dcterms:created>
  <dcterms:modified xsi:type="dcterms:W3CDTF">2020-11-18T20:40:30Z</dcterms:modified>
</cp:coreProperties>
</file>