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 slajda">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sr-Latn-RS"/>
              <a:t>Kliknite i uredite naslov mastera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r-Latn-RS"/>
              <a:t>Kliknite da biste uredili stil podnaslova mastera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a nat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sr-Latn-RS"/>
              <a:t>Kliknite i uredite naslov mastera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r-Latn-RS"/>
              <a:t>Kliknite na ikonu da dodate sliku</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RS"/>
              <a:t>Kliknite da biste uredili stilove teksta mastera</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natpi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sr-Latn-RS"/>
              <a:t>Kliknite i uredite naslov mastera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a natpisom">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sr-Latn-RS"/>
              <a:t>Kliknite i uredite naslov mastera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RS"/>
              <a:t>Kliknite da biste uredili stilove teksta mastera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a ime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sr-Latn-RS"/>
              <a:t>Kliknite i uredite naslov mastera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a ponuđenim imenom">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sr-Latn-RS"/>
              <a:t>Kliknite i uredite naslov mastera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sr-Latn-RS"/>
              <a:t>Kliknite da biste uredili stilove teksta mastera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ačno ili netačn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sr-Latn-RS"/>
              <a:t>Kliknite i uredite naslov mastera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sr-Latn-RS"/>
              <a:t>Kliknite da biste uredili stilove teksta mastera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sr-Latn-RS"/>
              <a:t>Kliknite i uredite naslov mastera</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sr-Latn-RS"/>
              <a:t>Kliknite i uredite naslov mastera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sr-Latn-RS"/>
              <a:t>Kliknite i uredite naslov mastera</a:t>
            </a:r>
            <a:endParaRPr lang="en-US" dirty="0"/>
          </a:p>
        </p:txBody>
      </p:sp>
      <p:sp>
        <p:nvSpPr>
          <p:cNvPr id="3" name="Content Placeholder 2"/>
          <p:cNvSpPr>
            <a:spLocks noGrp="1"/>
          </p:cNvSpPr>
          <p:nvPr>
            <p:ph idx="1"/>
          </p:nvPr>
        </p:nvSpPr>
        <p:spPr/>
        <p:txBody>
          <a:bodyPr anchor="ct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sr-Latn-RS"/>
              <a:t>Kliknite i uredite naslov mastera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RS"/>
              <a:t>Kliknite da biste uredili stilove teksta mastera</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sr-Latn-RS"/>
              <a:t>Kliknite i uredite naslov mastera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r-Latn-RS"/>
              <a:t>Kliknite i uredite naslov mastera</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sr-Latn-RS"/>
              <a:t>Kliknite i uredite naslov mastera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sr-Latn-RS"/>
              <a:t>Kliknite i uredite naslov mastera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RS"/>
              <a:t>Kliknite da biste uredili stilove teksta mastera</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sr-Latn-RS"/>
              <a:t>Kliknite i uredite naslov mastera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r-Latn-RS"/>
              <a:t>Kliknite na ikonu da dodate sliku</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RS"/>
              <a:t>Kliknite da biste uredili stilove teksta mastera</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sr-Latn-RS"/>
              <a:t>Kliknite i uredite naslov mastera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88BD13-0CB9-3644-9AC1-38E0F835E5AA}"/>
              </a:ext>
            </a:extLst>
          </p:cNvPr>
          <p:cNvSpPr>
            <a:spLocks noGrp="1"/>
          </p:cNvSpPr>
          <p:nvPr>
            <p:ph type="ctrTitle"/>
          </p:nvPr>
        </p:nvSpPr>
        <p:spPr/>
        <p:txBody>
          <a:bodyPr/>
          <a:lstStyle/>
          <a:p>
            <a:r>
              <a:rPr lang="sr-Latn-RS"/>
              <a:t>VEZA FIZIKE I MEDICINE</a:t>
            </a:r>
          </a:p>
        </p:txBody>
      </p:sp>
      <p:sp>
        <p:nvSpPr>
          <p:cNvPr id="3" name="Podnaslov 2">
            <a:extLst>
              <a:ext uri="{FF2B5EF4-FFF2-40B4-BE49-F238E27FC236}">
                <a16:creationId xmlns:a16="http://schemas.microsoft.com/office/drawing/2014/main" id="{36D1163B-47BE-CF42-B342-E4E82D611919}"/>
              </a:ext>
            </a:extLst>
          </p:cNvPr>
          <p:cNvSpPr>
            <a:spLocks noGrp="1"/>
          </p:cNvSpPr>
          <p:nvPr>
            <p:ph type="subTitle" idx="1"/>
          </p:nvPr>
        </p:nvSpPr>
        <p:spPr/>
        <p:txBody>
          <a:bodyPr/>
          <a:lstStyle/>
          <a:p>
            <a:r>
              <a:rPr lang="sr-Latn-RS"/>
              <a:t>Amin mustafa II-G</a:t>
            </a:r>
          </a:p>
        </p:txBody>
      </p:sp>
    </p:spTree>
    <p:extLst>
      <p:ext uri="{BB962C8B-B14F-4D97-AF65-F5344CB8AC3E}">
        <p14:creationId xmlns:p14="http://schemas.microsoft.com/office/powerpoint/2010/main" val="3155612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32E0B00-EB1E-0A4C-B940-41BDE0CA25C0}"/>
              </a:ext>
            </a:extLst>
          </p:cNvPr>
          <p:cNvSpPr>
            <a:spLocks noGrp="1"/>
          </p:cNvSpPr>
          <p:nvPr>
            <p:ph type="title"/>
          </p:nvPr>
        </p:nvSpPr>
        <p:spPr/>
        <p:txBody>
          <a:bodyPr/>
          <a:lstStyle/>
          <a:p>
            <a:r>
              <a:rPr lang="sr-Latn-RS"/>
              <a:t>Optika i svjetlost</a:t>
            </a:r>
          </a:p>
        </p:txBody>
      </p:sp>
      <p:sp>
        <p:nvSpPr>
          <p:cNvPr id="3" name="Čuvar mesta za sadržaj 2">
            <a:extLst>
              <a:ext uri="{FF2B5EF4-FFF2-40B4-BE49-F238E27FC236}">
                <a16:creationId xmlns:a16="http://schemas.microsoft.com/office/drawing/2014/main" id="{1FA2A6E6-BD2B-EA4D-A6E2-3F549EADF2F9}"/>
              </a:ext>
            </a:extLst>
          </p:cNvPr>
          <p:cNvSpPr>
            <a:spLocks noGrp="1"/>
          </p:cNvSpPr>
          <p:nvPr>
            <p:ph idx="1"/>
          </p:nvPr>
        </p:nvSpPr>
        <p:spPr>
          <a:xfrm>
            <a:off x="166257" y="1983146"/>
            <a:ext cx="10131425" cy="3649133"/>
          </a:xfrm>
        </p:spPr>
        <p:txBody>
          <a:bodyPr>
            <a:normAutofit/>
          </a:bodyPr>
          <a:lstStyle/>
          <a:p>
            <a:r>
              <a:rPr lang="sr-Latn-RS" sz="2400" b="0" i="0">
                <a:effectLst/>
                <a:latin typeface="Noto Serif" panose="020B0502040504020204" pitchFamily="34" charset="0"/>
              </a:rPr>
              <a:t>Svaka druga osoba u savremenom svetu nosi naočare ili kontaktne leće. Da biste pronašli pravu dioptriju, potrebno je provesti dosta vremena. Optika se koristi u mikroskopima.</a:t>
            </a:r>
          </a:p>
          <a:p>
            <a:r>
              <a:rPr lang="sr-Latn-RS" sz="2400" b="0" i="0">
                <a:effectLst/>
                <a:latin typeface="Noto Serif" panose="020B0502040504020204" pitchFamily="34" charset="0"/>
              </a:rPr>
              <a:t>Optika je počela da se koristi pre nekoliko vekova. Ovo je vrlo složena nauka. Kao što je poznato, postoje sočiva za sakupljanje i rasipanje. A njihovi parametri se mogu proceniti dugo. Može li obična osoba razlikovati "-1.0" dioptriju od, na primjer, "-1.5"? Za pacijenta sa kratkovidošću, veoma je važno pronaći prave naočare.</a:t>
            </a:r>
            <a:endParaRPr lang="sr-Latn-RS" sz="2400"/>
          </a:p>
        </p:txBody>
      </p:sp>
    </p:spTree>
    <p:extLst>
      <p:ext uri="{BB962C8B-B14F-4D97-AF65-F5344CB8AC3E}">
        <p14:creationId xmlns:p14="http://schemas.microsoft.com/office/powerpoint/2010/main" val="1397639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0E4043-1FCA-EE4D-B968-684AFD7A9A9E}"/>
              </a:ext>
            </a:extLst>
          </p:cNvPr>
          <p:cNvSpPr>
            <a:spLocks noGrp="1"/>
          </p:cNvSpPr>
          <p:nvPr>
            <p:ph type="title"/>
          </p:nvPr>
        </p:nvSpPr>
        <p:spPr>
          <a:xfrm>
            <a:off x="429085" y="-3180026"/>
            <a:ext cx="10131425" cy="1456267"/>
          </a:xfrm>
        </p:spPr>
        <p:txBody>
          <a:bodyPr/>
          <a:lstStyle/>
          <a:p>
            <a:endParaRPr lang="sr-Latn-RS"/>
          </a:p>
        </p:txBody>
      </p:sp>
      <p:sp>
        <p:nvSpPr>
          <p:cNvPr id="3" name="Čuvar mesta za sadržaj 2">
            <a:extLst>
              <a:ext uri="{FF2B5EF4-FFF2-40B4-BE49-F238E27FC236}">
                <a16:creationId xmlns:a16="http://schemas.microsoft.com/office/drawing/2014/main" id="{F4B52984-CA62-4E49-9A61-4AD93D7722A8}"/>
              </a:ext>
            </a:extLst>
          </p:cNvPr>
          <p:cNvSpPr>
            <a:spLocks noGrp="1"/>
          </p:cNvSpPr>
          <p:nvPr>
            <p:ph idx="1"/>
          </p:nvPr>
        </p:nvSpPr>
        <p:spPr>
          <a:xfrm>
            <a:off x="685801" y="916845"/>
            <a:ext cx="10131425" cy="4874355"/>
          </a:xfrm>
        </p:spPr>
        <p:txBody>
          <a:bodyPr>
            <a:normAutofit/>
          </a:bodyPr>
          <a:lstStyle/>
          <a:p>
            <a:r>
              <a:rPr lang="sr-Latn-RS" sz="2800" b="0" i="0">
                <a:effectLst/>
                <a:latin typeface="Noto Serif" panose="020B0502040504020204" pitchFamily="34" charset="0"/>
              </a:rPr>
              <a:t>Korekcija laserskog vida i, uopšte, laserska hirurgija, veoma je kompleksan i ozbiljan zadatak. Naučnici moraju izvršiti najtačnije proračune kako bi dobili pozitivan rezultat, a ne tragični ishod.</a:t>
            </a:r>
            <a:endParaRPr lang="sr-Latn-RS" sz="2800"/>
          </a:p>
        </p:txBody>
      </p:sp>
    </p:spTree>
    <p:extLst>
      <p:ext uri="{BB962C8B-B14F-4D97-AF65-F5344CB8AC3E}">
        <p14:creationId xmlns:p14="http://schemas.microsoft.com/office/powerpoint/2010/main" val="60504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4AC910-3F06-3141-B6F8-649AEAB7EE4F}"/>
              </a:ext>
            </a:extLst>
          </p:cNvPr>
          <p:cNvSpPr>
            <a:spLocks noGrp="1"/>
          </p:cNvSpPr>
          <p:nvPr>
            <p:ph type="title"/>
          </p:nvPr>
        </p:nvSpPr>
        <p:spPr/>
        <p:txBody>
          <a:bodyPr/>
          <a:lstStyle/>
          <a:p>
            <a:endParaRPr lang="sr-Latn-RS"/>
          </a:p>
        </p:txBody>
      </p:sp>
      <p:sp>
        <p:nvSpPr>
          <p:cNvPr id="3" name="Čuvar mesta za sadržaj 2">
            <a:extLst>
              <a:ext uri="{FF2B5EF4-FFF2-40B4-BE49-F238E27FC236}">
                <a16:creationId xmlns:a16="http://schemas.microsoft.com/office/drawing/2014/main" id="{2701A1E3-27D8-EA44-8988-2F873356C6FA}"/>
              </a:ext>
            </a:extLst>
          </p:cNvPr>
          <p:cNvSpPr>
            <a:spLocks noGrp="1"/>
          </p:cNvSpPr>
          <p:nvPr>
            <p:ph idx="1"/>
          </p:nvPr>
        </p:nvSpPr>
        <p:spPr/>
        <p:txBody>
          <a:bodyPr>
            <a:normAutofit/>
          </a:bodyPr>
          <a:lstStyle/>
          <a:p>
            <a:r>
              <a:rPr lang="sr-Latn-RS" sz="4000"/>
              <a:t>HVALA NA PAŽNJI</a:t>
            </a:r>
          </a:p>
        </p:txBody>
      </p:sp>
    </p:spTree>
    <p:extLst>
      <p:ext uri="{BB962C8B-B14F-4D97-AF65-F5344CB8AC3E}">
        <p14:creationId xmlns:p14="http://schemas.microsoft.com/office/powerpoint/2010/main" val="2824687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D8AAEAB-1445-B84C-9246-713B3CB6A03A}"/>
              </a:ext>
            </a:extLst>
          </p:cNvPr>
          <p:cNvSpPr>
            <a:spLocks noGrp="1"/>
          </p:cNvSpPr>
          <p:nvPr>
            <p:ph type="title"/>
          </p:nvPr>
        </p:nvSpPr>
        <p:spPr/>
        <p:txBody>
          <a:bodyPr/>
          <a:lstStyle/>
          <a:p>
            <a:r>
              <a:rPr lang="sr-Latn-RS"/>
              <a:t>FIZIKA I MEDICINA</a:t>
            </a:r>
          </a:p>
        </p:txBody>
      </p:sp>
      <p:sp>
        <p:nvSpPr>
          <p:cNvPr id="3" name="Čuvar mesta za sadržaj 2">
            <a:extLst>
              <a:ext uri="{FF2B5EF4-FFF2-40B4-BE49-F238E27FC236}">
                <a16:creationId xmlns:a16="http://schemas.microsoft.com/office/drawing/2014/main" id="{A4AF9A88-3A5A-9043-A944-FA377EB86C61}"/>
              </a:ext>
            </a:extLst>
          </p:cNvPr>
          <p:cNvSpPr>
            <a:spLocks noGrp="1"/>
          </p:cNvSpPr>
          <p:nvPr>
            <p:ph idx="1"/>
          </p:nvPr>
        </p:nvSpPr>
        <p:spPr>
          <a:xfrm>
            <a:off x="-53787" y="2331548"/>
            <a:ext cx="10131425" cy="3649133"/>
          </a:xfrm>
        </p:spPr>
        <p:txBody>
          <a:bodyPr/>
          <a:lstStyle/>
          <a:p>
            <a:r>
              <a:rPr lang="sr-Latn-RS" sz="2400" b="0" i="0">
                <a:effectLst/>
                <a:latin typeface="Georgia" panose="02000000000000000000" pitchFamily="2" charset="0"/>
              </a:rPr>
              <a:t>Fizika ima značajan doprinos u modernoj medicinskoj dijagnostici ali i u lečenju</a:t>
            </a:r>
            <a:r>
              <a:rPr lang="sr-Latn-RS" b="0" i="0">
                <a:solidFill>
                  <a:srgbClr val="353535"/>
                </a:solidFill>
                <a:effectLst/>
                <a:latin typeface="Georgia" panose="02000000000000000000" pitchFamily="2" charset="0"/>
              </a:rPr>
              <a:t>.</a:t>
            </a:r>
          </a:p>
          <a:p>
            <a:r>
              <a:rPr lang="sr-Latn-RS" sz="2400" b="0" i="0">
                <a:effectLst/>
                <a:latin typeface="Georgia" panose="02040502050405020303" pitchFamily="18" charset="0"/>
              </a:rPr>
              <a:t>Primeri: Magnetna rezonanca, rendgen, ultrazvuk, laser, merenje ekektričnih impulsa srca -EKG, merenje električnih impulsa mozga – EEG itd.</a:t>
            </a:r>
            <a:endParaRPr lang="sr-Latn-RS" sz="2400"/>
          </a:p>
        </p:txBody>
      </p:sp>
    </p:spTree>
    <p:extLst>
      <p:ext uri="{BB962C8B-B14F-4D97-AF65-F5344CB8AC3E}">
        <p14:creationId xmlns:p14="http://schemas.microsoft.com/office/powerpoint/2010/main" val="270270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357513A-6817-2C46-A6CC-5A5BDDBA6C14}"/>
              </a:ext>
            </a:extLst>
          </p:cNvPr>
          <p:cNvSpPr>
            <a:spLocks noGrp="1"/>
          </p:cNvSpPr>
          <p:nvPr>
            <p:ph type="title"/>
          </p:nvPr>
        </p:nvSpPr>
        <p:spPr>
          <a:xfrm>
            <a:off x="1810464" y="-3656785"/>
            <a:ext cx="10131425" cy="1456267"/>
          </a:xfrm>
        </p:spPr>
        <p:txBody>
          <a:bodyPr/>
          <a:lstStyle/>
          <a:p>
            <a:endParaRPr lang="sr-Latn-RS"/>
          </a:p>
        </p:txBody>
      </p:sp>
      <p:sp>
        <p:nvSpPr>
          <p:cNvPr id="3" name="Čuvar mesta za sadržaj 2">
            <a:extLst>
              <a:ext uri="{FF2B5EF4-FFF2-40B4-BE49-F238E27FC236}">
                <a16:creationId xmlns:a16="http://schemas.microsoft.com/office/drawing/2014/main" id="{55C73CE1-183C-584A-8C56-1BA16FDB006E}"/>
              </a:ext>
            </a:extLst>
          </p:cNvPr>
          <p:cNvSpPr>
            <a:spLocks noGrp="1"/>
          </p:cNvSpPr>
          <p:nvPr>
            <p:ph idx="1"/>
          </p:nvPr>
        </p:nvSpPr>
        <p:spPr>
          <a:xfrm>
            <a:off x="227378" y="296152"/>
            <a:ext cx="10444697" cy="5987292"/>
          </a:xfrm>
        </p:spPr>
        <p:txBody>
          <a:bodyPr>
            <a:normAutofit/>
          </a:bodyPr>
          <a:lstStyle/>
          <a:p>
            <a:r>
              <a:rPr lang="sr-Latn-RS" sz="2400" b="1" i="0">
                <a:effectLst/>
                <a:latin typeface="Open Sans"/>
              </a:rPr>
              <a:t>Fizički fenomeni</a:t>
            </a:r>
            <a:r>
              <a:rPr lang="sr-Latn-RS" sz="2400" b="0" i="0">
                <a:effectLst/>
                <a:latin typeface="Open Sans"/>
              </a:rPr>
              <a:t> podupiru mnoge tehnike i tehnologije koje se koriste i za dijagnostiku i za liječenje brojnih bolesti.</a:t>
            </a:r>
          </a:p>
          <a:p>
            <a:r>
              <a:rPr lang="sr-Latn-RS" sz="2400"/>
              <a:t>Kao primjer imamo radioterapiju.</a:t>
            </a:r>
          </a:p>
          <a:p>
            <a:endParaRPr lang="sr-Latn-RS" sz="2400"/>
          </a:p>
          <a:p>
            <a:r>
              <a:rPr lang="sr-Latn-RS" sz="2400" b="1" i="0">
                <a:effectLst/>
                <a:latin typeface="Open Sans"/>
              </a:rPr>
              <a:t>Magnetna rezonantna tomografija</a:t>
            </a:r>
            <a:r>
              <a:rPr lang="sr-Latn-RS" sz="2400" b="0" i="0">
                <a:effectLst/>
                <a:latin typeface="Open Sans"/>
              </a:rPr>
              <a:t>(MRI) i pozitronska emisiona tomografija(PET) baziraju se upravo na našem znanju o tome kako čestice interaguju sa materijom, kako se </a:t>
            </a:r>
            <a:r>
              <a:rPr lang="sr-Latn-RS" sz="2400" b="1" i="0">
                <a:effectLst/>
                <a:latin typeface="Open Sans"/>
              </a:rPr>
              <a:t>atomska jezgra</a:t>
            </a:r>
            <a:r>
              <a:rPr lang="sr-Latn-RS" sz="2400" b="0" i="0">
                <a:effectLst/>
                <a:latin typeface="Open Sans"/>
              </a:rPr>
              <a:t> ponašaju u oscilatornom magnetnom polju i na koji način se dešava raspad pozitrona.</a:t>
            </a:r>
            <a:endParaRPr lang="sr-Latn-RS" sz="2400"/>
          </a:p>
        </p:txBody>
      </p:sp>
    </p:spTree>
    <p:extLst>
      <p:ext uri="{BB962C8B-B14F-4D97-AF65-F5344CB8AC3E}">
        <p14:creationId xmlns:p14="http://schemas.microsoft.com/office/powerpoint/2010/main" val="121611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A2BC3B1-B78C-614F-BF9B-2C28802BA059}"/>
              </a:ext>
            </a:extLst>
          </p:cNvPr>
          <p:cNvSpPr>
            <a:spLocks noGrp="1"/>
          </p:cNvSpPr>
          <p:nvPr>
            <p:ph type="title"/>
          </p:nvPr>
        </p:nvSpPr>
        <p:spPr/>
        <p:txBody>
          <a:bodyPr/>
          <a:lstStyle/>
          <a:p>
            <a:r>
              <a:rPr lang="sr-Latn-RS"/>
              <a:t>Dijagnostička oprema</a:t>
            </a:r>
          </a:p>
        </p:txBody>
      </p:sp>
      <p:sp>
        <p:nvSpPr>
          <p:cNvPr id="3" name="Čuvar mesta za sadržaj 2">
            <a:extLst>
              <a:ext uri="{FF2B5EF4-FFF2-40B4-BE49-F238E27FC236}">
                <a16:creationId xmlns:a16="http://schemas.microsoft.com/office/drawing/2014/main" id="{5C1184A0-0341-5047-B024-F358675DE86B}"/>
              </a:ext>
            </a:extLst>
          </p:cNvPr>
          <p:cNvSpPr>
            <a:spLocks noGrp="1"/>
          </p:cNvSpPr>
          <p:nvPr>
            <p:ph idx="1"/>
          </p:nvPr>
        </p:nvSpPr>
        <p:spPr/>
        <p:txBody>
          <a:bodyPr/>
          <a:lstStyle/>
          <a:p>
            <a:pPr fontAlgn="base"/>
            <a:r>
              <a:rPr lang="sr-Latn-RS" sz="2400" b="0" i="0">
                <a:effectLst/>
                <a:latin typeface="Noto Serif" panose="020B0502040504020204" pitchFamily="34" charset="0"/>
              </a:rPr>
              <a:t>Upotreba fizike u medicini je neophodnost u savremenom svetu. Nijedna, čak ni najsiromašnija medicinska ustanova, ne radi bez dijagnostičke opreme. Svuda su najpopularniji od njih:</a:t>
            </a:r>
          </a:p>
          <a:p>
            <a:pPr fontAlgn="base"/>
            <a:r>
              <a:rPr lang="sr-Latn-RS" sz="2400" b="1" i="0">
                <a:effectLst/>
                <a:latin typeface="Noto Serif" panose="020B0502040504020204" pitchFamily="34" charset="0"/>
              </a:rPr>
              <a:t>Radiografski;</a:t>
            </a:r>
          </a:p>
          <a:p>
            <a:pPr fontAlgn="base"/>
            <a:r>
              <a:rPr lang="sr-Latn-RS" sz="2400" b="1" i="0">
                <a:effectLst/>
                <a:latin typeface="Noto Serif" panose="020B0502040504020204" pitchFamily="34" charset="0"/>
              </a:rPr>
              <a:t>Elektrokardiografi.</a:t>
            </a:r>
          </a:p>
          <a:p>
            <a:pPr fontAlgn="base"/>
            <a:r>
              <a:rPr lang="sr-Latn-RS" sz="2400" b="0" i="0">
                <a:effectLst/>
                <a:latin typeface="Noto Serif" panose="020B0502040504020204" pitchFamily="34" charset="0"/>
              </a:rPr>
              <a:t>Ništa manje u aparatima za traženje ultrazvuka, gastroskopa, oftalmološke opreme.</a:t>
            </a:r>
          </a:p>
          <a:p>
            <a:endParaRPr lang="sr-Latn-RS"/>
          </a:p>
        </p:txBody>
      </p:sp>
    </p:spTree>
    <p:extLst>
      <p:ext uri="{BB962C8B-B14F-4D97-AF65-F5344CB8AC3E}">
        <p14:creationId xmlns:p14="http://schemas.microsoft.com/office/powerpoint/2010/main" val="566934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7C4CF8A-D6DE-CA4E-B841-BFB2001DBE76}"/>
              </a:ext>
            </a:extLst>
          </p:cNvPr>
          <p:cNvSpPr>
            <a:spLocks noGrp="1"/>
          </p:cNvSpPr>
          <p:nvPr>
            <p:ph type="title"/>
          </p:nvPr>
        </p:nvSpPr>
        <p:spPr>
          <a:xfrm>
            <a:off x="820272" y="-3192250"/>
            <a:ext cx="10131425" cy="1456267"/>
          </a:xfrm>
        </p:spPr>
        <p:txBody>
          <a:bodyPr/>
          <a:lstStyle/>
          <a:p>
            <a:endParaRPr lang="sr-Latn-RS"/>
          </a:p>
        </p:txBody>
      </p:sp>
      <p:sp>
        <p:nvSpPr>
          <p:cNvPr id="3" name="Čuvar mesta za sadržaj 2">
            <a:extLst>
              <a:ext uri="{FF2B5EF4-FFF2-40B4-BE49-F238E27FC236}">
                <a16:creationId xmlns:a16="http://schemas.microsoft.com/office/drawing/2014/main" id="{D6327E22-3FE0-2B48-8562-0555E0D6E082}"/>
              </a:ext>
            </a:extLst>
          </p:cNvPr>
          <p:cNvSpPr>
            <a:spLocks noGrp="1"/>
          </p:cNvSpPr>
          <p:nvPr>
            <p:ph idx="1"/>
          </p:nvPr>
        </p:nvSpPr>
        <p:spPr>
          <a:xfrm>
            <a:off x="527104" y="857373"/>
            <a:ext cx="10131425" cy="4949311"/>
          </a:xfrm>
        </p:spPr>
        <p:txBody>
          <a:bodyPr>
            <a:normAutofit/>
          </a:bodyPr>
          <a:lstStyle/>
          <a:p>
            <a:r>
              <a:rPr lang="sr-Latn-RS" sz="2800" b="0" i="0">
                <a:effectLst/>
                <a:latin typeface="Noto Serif" panose="020B0502040504020204" pitchFamily="34" charset="0"/>
              </a:rPr>
              <a:t>Naravno, da bi se kreirali ovi ili drugi uređaji, potrebno je da se ujedinite zajedno mnogi naučnici. Za stvaranje odgovarajuće opreme potrebno je više od jedne godine. Tehničar mora nužno da komunicira sa živim organizmom bez povrede. Nažalost, svaki uređaj nije sposoban za ovo, zbog čega lekari preporučuju strogo poštovanje doze, vremena pregleda ili terapije.</a:t>
            </a:r>
            <a:endParaRPr lang="sr-Latn-RS" sz="2800"/>
          </a:p>
        </p:txBody>
      </p:sp>
    </p:spTree>
    <p:extLst>
      <p:ext uri="{BB962C8B-B14F-4D97-AF65-F5344CB8AC3E}">
        <p14:creationId xmlns:p14="http://schemas.microsoft.com/office/powerpoint/2010/main" val="1973105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95C7A5-539E-184C-B751-47E094A7D896}"/>
              </a:ext>
            </a:extLst>
          </p:cNvPr>
          <p:cNvSpPr>
            <a:spLocks noGrp="1"/>
          </p:cNvSpPr>
          <p:nvPr>
            <p:ph type="title"/>
          </p:nvPr>
        </p:nvSpPr>
        <p:spPr/>
        <p:txBody>
          <a:bodyPr/>
          <a:lstStyle/>
          <a:p>
            <a:r>
              <a:rPr lang="sr-Latn-RS"/>
              <a:t>Ultrazvuk</a:t>
            </a:r>
          </a:p>
        </p:txBody>
      </p:sp>
      <p:sp>
        <p:nvSpPr>
          <p:cNvPr id="3" name="Čuvar mesta za sadržaj 2">
            <a:extLst>
              <a:ext uri="{FF2B5EF4-FFF2-40B4-BE49-F238E27FC236}">
                <a16:creationId xmlns:a16="http://schemas.microsoft.com/office/drawing/2014/main" id="{9C0134A1-9199-CE41-89DD-0D97C4C97B87}"/>
              </a:ext>
            </a:extLst>
          </p:cNvPr>
          <p:cNvSpPr>
            <a:spLocks noGrp="1"/>
          </p:cNvSpPr>
          <p:nvPr>
            <p:ph idx="1"/>
          </p:nvPr>
        </p:nvSpPr>
        <p:spPr>
          <a:xfrm>
            <a:off x="1374774" y="2065867"/>
            <a:ext cx="10131425" cy="3887513"/>
          </a:xfrm>
        </p:spPr>
        <p:txBody>
          <a:bodyPr>
            <a:normAutofit/>
          </a:bodyPr>
          <a:lstStyle/>
          <a:p>
            <a:r>
              <a:rPr lang="sr-Latn-RS" sz="2800" b="0" i="0">
                <a:effectLst/>
                <a:latin typeface="Noto Serif" panose="020B0502040504020204" pitchFamily="34" charset="0"/>
              </a:rPr>
              <a:t>Školski program fizike uključuje poglavlje "Oscilacije i talasi" - tema "Zvuk". Postoje tri tipa: infrazvuk (16 do 20 Hz), zvuk (od 21 do 19.999 Hz), ultrazvuk (od 20.000 Hz i više).</a:t>
            </a:r>
          </a:p>
          <a:p>
            <a:r>
              <a:rPr lang="sr-Latn-RS" sz="2800" b="0" i="0">
                <a:effectLst/>
                <a:latin typeface="Noto Serif" panose="020B0502040504020204" pitchFamily="34" charset="0"/>
              </a:rPr>
              <a:t> Herc je frekvencija oscilacija koja se javlja za samo jednu sekundu. Ovo je zvučni talas koji prodire iz jednog medija u drugi sa određenom frekvencijom.</a:t>
            </a:r>
            <a:endParaRPr lang="sr-Latn-RS" sz="2800"/>
          </a:p>
        </p:txBody>
      </p:sp>
    </p:spTree>
    <p:extLst>
      <p:ext uri="{BB962C8B-B14F-4D97-AF65-F5344CB8AC3E}">
        <p14:creationId xmlns:p14="http://schemas.microsoft.com/office/powerpoint/2010/main" val="9157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D4C9415-234D-6940-B41C-3C29586BF6E0}"/>
              </a:ext>
            </a:extLst>
          </p:cNvPr>
          <p:cNvSpPr>
            <a:spLocks noGrp="1"/>
          </p:cNvSpPr>
          <p:nvPr>
            <p:ph type="title"/>
          </p:nvPr>
        </p:nvSpPr>
        <p:spPr>
          <a:xfrm>
            <a:off x="918069" y="-3522314"/>
            <a:ext cx="10131425" cy="1456267"/>
          </a:xfrm>
        </p:spPr>
        <p:txBody>
          <a:bodyPr/>
          <a:lstStyle/>
          <a:p>
            <a:endParaRPr lang="sr-Latn-RS"/>
          </a:p>
        </p:txBody>
      </p:sp>
      <p:sp>
        <p:nvSpPr>
          <p:cNvPr id="3" name="Čuvar mesta za sadržaj 2">
            <a:extLst>
              <a:ext uri="{FF2B5EF4-FFF2-40B4-BE49-F238E27FC236}">
                <a16:creationId xmlns:a16="http://schemas.microsoft.com/office/drawing/2014/main" id="{B34A5BBD-2184-8F4F-98C7-F6A69EFBA079}"/>
              </a:ext>
            </a:extLst>
          </p:cNvPr>
          <p:cNvSpPr>
            <a:spLocks noGrp="1"/>
          </p:cNvSpPr>
          <p:nvPr>
            <p:ph idx="1"/>
          </p:nvPr>
        </p:nvSpPr>
        <p:spPr>
          <a:xfrm>
            <a:off x="233490" y="192244"/>
            <a:ext cx="10131425" cy="5651114"/>
          </a:xfrm>
        </p:spPr>
        <p:txBody>
          <a:bodyPr>
            <a:normAutofit/>
          </a:bodyPr>
          <a:lstStyle/>
          <a:p>
            <a:r>
              <a:rPr lang="sr-Latn-RS" sz="2400" b="0" i="0">
                <a:effectLst/>
                <a:latin typeface="Noto Serif" panose="020B0502040504020204" pitchFamily="34" charset="0"/>
              </a:rPr>
              <a:t>Uloga fizike u razvoju medicine u ovom slučaju je sledeća: naučnici biofizike, dizajneri su izmislili i nastavili izmišljati moćne aparate za proučavanje unutrašnjih organa.</a:t>
            </a:r>
          </a:p>
          <a:p>
            <a:endParaRPr lang="sr-Latn-RS" sz="2400" b="0" i="0">
              <a:effectLst/>
              <a:latin typeface="Noto Serif" panose="020B0502040504020204" pitchFamily="34" charset="0"/>
            </a:endParaRPr>
          </a:p>
          <a:p>
            <a:r>
              <a:rPr lang="sr-Latn-RS" sz="2400" b="0" i="0">
                <a:effectLst/>
                <a:latin typeface="Noto Serif" panose="020B0502040504020204" pitchFamily="34" charset="0"/>
              </a:rPr>
              <a:t>Do danas ultrazvučna dijagnoza je jedna od najbržih, bezbolnih i sigurnih metoda istraživanja. Ali postoji nedostatak: možete pregledati samo unutrašnje organe abdominalne šupljine, male karlice, bubrege, štitaste žlezde.</a:t>
            </a:r>
            <a:endParaRPr lang="sr-Latn-RS" sz="2400"/>
          </a:p>
        </p:txBody>
      </p:sp>
    </p:spTree>
    <p:extLst>
      <p:ext uri="{BB962C8B-B14F-4D97-AF65-F5344CB8AC3E}">
        <p14:creationId xmlns:p14="http://schemas.microsoft.com/office/powerpoint/2010/main" val="3361018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D0921CB-4875-5B40-9059-69D1CA5797A2}"/>
              </a:ext>
            </a:extLst>
          </p:cNvPr>
          <p:cNvSpPr>
            <a:spLocks noGrp="1"/>
          </p:cNvSpPr>
          <p:nvPr>
            <p:ph type="title"/>
          </p:nvPr>
        </p:nvSpPr>
        <p:spPr/>
        <p:txBody>
          <a:bodyPr/>
          <a:lstStyle/>
          <a:p>
            <a:r>
              <a:rPr lang="sr-Latn-RS"/>
              <a:t>Defibrilator</a:t>
            </a:r>
          </a:p>
        </p:txBody>
      </p:sp>
      <p:sp>
        <p:nvSpPr>
          <p:cNvPr id="3" name="Čuvar mesta za sadržaj 2">
            <a:extLst>
              <a:ext uri="{FF2B5EF4-FFF2-40B4-BE49-F238E27FC236}">
                <a16:creationId xmlns:a16="http://schemas.microsoft.com/office/drawing/2014/main" id="{CD4A9EC3-CF5C-0D49-A994-464992A95685}"/>
              </a:ext>
            </a:extLst>
          </p:cNvPr>
          <p:cNvSpPr>
            <a:spLocks noGrp="1"/>
          </p:cNvSpPr>
          <p:nvPr>
            <p:ph idx="1"/>
          </p:nvPr>
        </p:nvSpPr>
        <p:spPr>
          <a:xfrm>
            <a:off x="594117" y="1604433"/>
            <a:ext cx="10131425" cy="3649133"/>
          </a:xfrm>
        </p:spPr>
        <p:txBody>
          <a:bodyPr>
            <a:normAutofit/>
          </a:bodyPr>
          <a:lstStyle/>
          <a:p>
            <a:r>
              <a:rPr lang="sr-Latn-RS" sz="2400" b="0" i="0">
                <a:effectLst/>
                <a:latin typeface="Noto Serif" panose="020B0502040504020204" pitchFamily="34" charset="0"/>
              </a:rPr>
              <a:t>Hitna medicinska pomoć za teške uslove ima smisla kada postoje profesionalni resuscitatori. Ako osoba iznenada prestane da diše, njegovo srce prestane da kuca, a zatim, po pravilu, pokušavaju da ga vrate u život. Sprovođenje indirektne masaže srca nije uvijek zgodno, ali i opasno.</a:t>
            </a:r>
            <a:endParaRPr lang="sr-Latn-RS" sz="2400"/>
          </a:p>
        </p:txBody>
      </p:sp>
    </p:spTree>
    <p:extLst>
      <p:ext uri="{BB962C8B-B14F-4D97-AF65-F5344CB8AC3E}">
        <p14:creationId xmlns:p14="http://schemas.microsoft.com/office/powerpoint/2010/main" val="120480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EDA2F94-396A-044B-8F9A-95130B8D8CF2}"/>
              </a:ext>
            </a:extLst>
          </p:cNvPr>
          <p:cNvSpPr>
            <a:spLocks noGrp="1"/>
          </p:cNvSpPr>
          <p:nvPr>
            <p:ph type="title"/>
          </p:nvPr>
        </p:nvSpPr>
        <p:spPr>
          <a:xfrm>
            <a:off x="184592" y="-3363395"/>
            <a:ext cx="10131425" cy="1456267"/>
          </a:xfrm>
        </p:spPr>
        <p:txBody>
          <a:bodyPr/>
          <a:lstStyle/>
          <a:p>
            <a:endParaRPr lang="sr-Latn-RS"/>
          </a:p>
        </p:txBody>
      </p:sp>
      <p:sp>
        <p:nvSpPr>
          <p:cNvPr id="3" name="Čuvar mesta za sadržaj 2">
            <a:extLst>
              <a:ext uri="{FF2B5EF4-FFF2-40B4-BE49-F238E27FC236}">
                <a16:creationId xmlns:a16="http://schemas.microsoft.com/office/drawing/2014/main" id="{3D7AC03A-9005-5843-AC84-8A235C75F46A}"/>
              </a:ext>
            </a:extLst>
          </p:cNvPr>
          <p:cNvSpPr>
            <a:spLocks noGrp="1"/>
          </p:cNvSpPr>
          <p:nvPr>
            <p:ph idx="1"/>
          </p:nvPr>
        </p:nvSpPr>
        <p:spPr>
          <a:xfrm>
            <a:off x="685801" y="427861"/>
            <a:ext cx="10131425" cy="5363339"/>
          </a:xfrm>
        </p:spPr>
        <p:txBody>
          <a:bodyPr/>
          <a:lstStyle/>
          <a:p>
            <a:r>
              <a:rPr lang="sr-Latn-RS" sz="2800" b="0" i="0">
                <a:effectLst/>
                <a:latin typeface="Noto Serif" panose="020B0502040504020204" pitchFamily="34" charset="0"/>
              </a:rPr>
              <a:t>To će pomoći doktoru takav uređaj, koji ima naziv "defibrilator". Evo još neke primene fizike u medicini. Kreatori uređaja izračunali su koje struje moraju proći kroz ljudsko srce da bi započele. Važni faktori su materijali, pravila za bezbednu upotrebu. Uređaji veštačke ventilacije pluća (IVL) takođe su zasluge za fiziku</a:t>
            </a:r>
            <a:r>
              <a:rPr lang="sr-Latn-RS" b="0" i="0">
                <a:solidFill>
                  <a:srgbClr val="000000"/>
                </a:solidFill>
                <a:effectLst/>
                <a:latin typeface="Noto Serif" panose="020B0502040504020204" pitchFamily="34" charset="0"/>
              </a:rPr>
              <a:t>.</a:t>
            </a:r>
            <a:endParaRPr lang="sr-Latn-RS"/>
          </a:p>
        </p:txBody>
      </p:sp>
    </p:spTree>
    <p:extLst>
      <p:ext uri="{BB962C8B-B14F-4D97-AF65-F5344CB8AC3E}">
        <p14:creationId xmlns:p14="http://schemas.microsoft.com/office/powerpoint/2010/main" val="1162850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Nebeska">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Široki ekran</PresentationFormat>
  <Slides>12</Slides>
  <Notes>0</Notes>
  <HiddenSlides>0</HiddenSlides>
  <ScaleCrop>false</ScaleCrop>
  <HeadingPairs>
    <vt:vector size="4" baseType="variant">
      <vt:variant>
        <vt:lpstr>Tema</vt:lpstr>
      </vt:variant>
      <vt:variant>
        <vt:i4>1</vt:i4>
      </vt:variant>
      <vt:variant>
        <vt:lpstr>Naslovi slajdova</vt:lpstr>
      </vt:variant>
      <vt:variant>
        <vt:i4>12</vt:i4>
      </vt:variant>
    </vt:vector>
  </HeadingPairs>
  <TitlesOfParts>
    <vt:vector size="13" baseType="lpstr">
      <vt:lpstr>Nebeska</vt:lpstr>
      <vt:lpstr>VEZA FIZIKE I MEDICINE</vt:lpstr>
      <vt:lpstr>FIZIKA I MEDICINA</vt:lpstr>
      <vt:lpstr>PowerPoint prezentacija</vt:lpstr>
      <vt:lpstr>Dijagnostička oprema</vt:lpstr>
      <vt:lpstr>PowerPoint prezentacija</vt:lpstr>
      <vt:lpstr>Ultrazvuk</vt:lpstr>
      <vt:lpstr>PowerPoint prezentacija</vt:lpstr>
      <vt:lpstr>Defibrilator</vt:lpstr>
      <vt:lpstr>PowerPoint prezentacija</vt:lpstr>
      <vt:lpstr>Optika i svjetlost</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VEZA FIZIKE I MEDICINE</dc:title>
  <dc:creator>Amin Mustafa</dc:creator>
  <cp:lastModifiedBy>Amin Mustafa</cp:lastModifiedBy>
  <cp:revision>1</cp:revision>
  <dcterms:created xsi:type="dcterms:W3CDTF">2020-11-18T21:12:06Z</dcterms:created>
  <dcterms:modified xsi:type="dcterms:W3CDTF">2020-11-18T21:50:17Z</dcterms:modified>
</cp:coreProperties>
</file>