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/>
              <a:t/>
            </a:r>
            <a:br>
              <a:rPr lang="sr-Latn-ME" dirty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/>
              <a:t/>
            </a:r>
            <a:br>
              <a:rPr lang="sr-Latn-ME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552925"/>
              </p:ext>
            </p:extLst>
          </p:nvPr>
        </p:nvGraphicFramePr>
        <p:xfrm>
          <a:off x="1371600" y="685800"/>
          <a:ext cx="62865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47700"/>
                <a:gridCol w="628650"/>
                <a:gridCol w="628650"/>
                <a:gridCol w="628650"/>
                <a:gridCol w="628650"/>
                <a:gridCol w="628650"/>
                <a:gridCol w="628650"/>
                <a:gridCol w="628650"/>
                <a:gridCol w="6286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1.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NJ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    2.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J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LJ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NJ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3.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J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D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R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6.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NJ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7.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752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/>
              <a:t> 4.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6648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/>
              <a:t> 5.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0"/>
            <a:ext cx="3124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Riješi ukrštenicu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8100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ME" dirty="0" smtClean="0"/>
              <a:t>Jedna od komponenti oduzimanja</a:t>
            </a:r>
          </a:p>
          <a:p>
            <a:pPr marL="342900" indent="-342900">
              <a:buAutoNum type="arabicPeriod"/>
            </a:pPr>
            <a:r>
              <a:rPr lang="sr-Latn-ME" dirty="0" smtClean="0"/>
              <a:t>Računska operacija čiji je znak „ : “</a:t>
            </a:r>
          </a:p>
          <a:p>
            <a:pPr marL="342900" indent="-342900">
              <a:buAutoNum type="arabicPeriod"/>
            </a:pPr>
            <a:r>
              <a:rPr lang="sr-Latn-ME" dirty="0" smtClean="0"/>
              <a:t>Najmanji jednocifreni broj</a:t>
            </a:r>
          </a:p>
          <a:p>
            <a:pPr marL="342900" indent="-342900">
              <a:buAutoNum type="arabicPeriod"/>
            </a:pPr>
            <a:r>
              <a:rPr lang="sr-Latn-ME" dirty="0" smtClean="0"/>
              <a:t>Simboli za pisanje brojeva</a:t>
            </a:r>
          </a:p>
          <a:p>
            <a:pPr marL="342900" indent="-342900">
              <a:buAutoNum type="arabicPeriod"/>
            </a:pPr>
            <a:r>
              <a:rPr lang="sr-Latn-ME" dirty="0" smtClean="0"/>
              <a:t>Jedan tvoj predmet u školi</a:t>
            </a:r>
          </a:p>
          <a:p>
            <a:pPr marL="342900" indent="-342900">
              <a:buAutoNum type="arabicPeriod"/>
            </a:pPr>
            <a:r>
              <a:rPr lang="sr-Latn-ME" dirty="0" smtClean="0"/>
              <a:t>9 je . . . Od 10</a:t>
            </a:r>
          </a:p>
          <a:p>
            <a:pPr marL="342900" indent="-342900">
              <a:buAutoNum type="arabicPeriod"/>
            </a:pPr>
            <a:r>
              <a:rPr lang="sr-Latn-ME" dirty="0" smtClean="0"/>
              <a:t>Osnovna mjerna jedinica za dužinu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MJERENJE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-du</a:t>
            </a:r>
            <a:r>
              <a:rPr lang="sr-Latn-ME" dirty="0" smtClean="0"/>
              <a:t>žina, masa, vrijeme, zapremina</a:t>
            </a:r>
            <a:endParaRPr lang="en-US" dirty="0"/>
          </a:p>
        </p:txBody>
      </p:sp>
      <p:pic>
        <p:nvPicPr>
          <p:cNvPr id="1031" name="Picture 7" descr="C:\Users\cetko\AppData\Local\Microsoft\Windows\INetCache\IE\TMXPJ7B0\220px-Measuring-tap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862">
            <a:off x="518951" y="594611"/>
            <a:ext cx="2705664" cy="17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etko\AppData\Local\Microsoft\Windows\INetCache\IE\TMXPJ7B0\time-1020374_6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5000" l="7969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etko\AppData\Local\Microsoft\Windows\INetCache\IE\RQITPGAM\Simple_Measuring_Cup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1403992" cy="16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etko\AppData\Local\Microsoft\Windows\INetCache\IE\TMXPJ7B0\justice-scale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219200"/>
            <a:ext cx="1429921" cy="12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Dužina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001000" cy="3886200"/>
          </a:xfrm>
        </p:spPr>
        <p:txBody>
          <a:bodyPr/>
          <a:lstStyle/>
          <a:p>
            <a:pPr marL="0" indent="0">
              <a:buNone/>
            </a:pPr>
            <a:r>
              <a:rPr lang="sr-Latn-ME" dirty="0" smtClean="0"/>
              <a:t>Znamo da je :</a:t>
            </a:r>
          </a:p>
          <a:p>
            <a:pPr marL="0" indent="0">
              <a:buNone/>
            </a:pPr>
            <a:endParaRPr lang="sr-Latn-ME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Osnovna jedinica za mjerenje dužine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 </a:t>
            </a:r>
            <a:r>
              <a:rPr lang="sr-Latn-ME" dirty="0" smtClean="0"/>
              <a:t>(metar).</a:t>
            </a:r>
            <a:endParaRPr lang="sr-Latn-ME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Manje mjerne jedinice od metra su decimetar(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</a:t>
            </a:r>
            <a:r>
              <a:rPr lang="sr-Latn-ME" dirty="0" smtClean="0"/>
              <a:t>), centimetar(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sr-Latn-ME" dirty="0" smtClean="0"/>
              <a:t>), milimetar(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  <a:r>
              <a:rPr lang="sr-Latn-ME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Veća mjerne jedinica od metra kilometar(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r>
              <a:rPr lang="sr-Latn-ME" dirty="0" smtClean="0"/>
              <a:t>).</a:t>
            </a:r>
            <a:endParaRPr lang="sr-Latn-ME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M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ME" sz="2200" dirty="0" smtClean="0">
                <a:solidFill>
                  <a:schemeClr val="tx1"/>
                </a:solidFill>
              </a:rPr>
              <a:t>1km=1000m,  1m=100 cm</a:t>
            </a:r>
            <a:r>
              <a:rPr lang="sr-Latn-ME" sz="2200" smtClean="0">
                <a:solidFill>
                  <a:schemeClr val="tx1"/>
                </a:solidFill>
              </a:rPr>
              <a:t>, </a:t>
            </a:r>
            <a:r>
              <a:rPr lang="sr-Latn-ME" sz="2200" smtClean="0">
                <a:solidFill>
                  <a:schemeClr val="tx1"/>
                </a:solidFill>
              </a:rPr>
              <a:t>1dm=10cm</a:t>
            </a:r>
            <a:r>
              <a:rPr lang="sr-Latn-ME" sz="2200" dirty="0" smtClean="0">
                <a:solidFill>
                  <a:schemeClr val="tx1"/>
                </a:solidFill>
              </a:rPr>
              <a:t>, 1cm=10mm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etko\AppData\Local\Microsoft\Windows\INetCache\IE\JOM7ATFU\Tape_measure_colore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2" b="89156" l="71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362200" cy="15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3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</a:t>
            </a:r>
            <a:r>
              <a:rPr lang="sr-Latn-ME" dirty="0" smtClean="0"/>
              <a:t>asa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001000" cy="3886200"/>
          </a:xfrm>
        </p:spPr>
        <p:txBody>
          <a:bodyPr/>
          <a:lstStyle/>
          <a:p>
            <a:pPr marL="0" indent="0">
              <a:buNone/>
            </a:pPr>
            <a:r>
              <a:rPr lang="sr-Latn-ME" dirty="0" smtClean="0"/>
              <a:t>Znamo da je :</a:t>
            </a:r>
          </a:p>
          <a:p>
            <a:pPr marL="0" indent="0">
              <a:buNone/>
            </a:pPr>
            <a:endParaRPr lang="sr-Latn-ME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Osnovna jedinica za mjerenje mase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1kg </a:t>
            </a:r>
            <a:r>
              <a:rPr lang="sr-Latn-ME" dirty="0" smtClean="0"/>
              <a:t>(kilogram)</a:t>
            </a:r>
            <a:r>
              <a:rPr lang="sr-Latn-ME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ME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Manja mjerna jedinice od kilograma 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gram(g)</a:t>
            </a:r>
            <a:r>
              <a:rPr lang="sr-Latn-ME" dirty="0" smtClean="0"/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Veća mjerne jedinica od kilograma 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tona(t)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ME" sz="2200" dirty="0" smtClean="0">
                <a:solidFill>
                  <a:schemeClr val="tx1"/>
                </a:solidFill>
              </a:rPr>
              <a:t>1kg=1000 g, 1 t=1000kg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cetko\AppData\Local\Microsoft\Windows\INetCache\IE\OZQT5W2K\Kitchen_scale_201011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0" b="94900" l="3533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1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Vrijeme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001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dirty="0" smtClean="0"/>
              <a:t>Znamo da je :</a:t>
            </a:r>
          </a:p>
          <a:p>
            <a:pPr marL="0" indent="0">
              <a:buNone/>
            </a:pPr>
            <a:endParaRPr lang="sr-Latn-ME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Osnovna jedinica za mjerenje vremena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</a:t>
            </a:r>
            <a:r>
              <a:rPr lang="sr-Latn-ME" dirty="0" smtClean="0"/>
              <a:t>(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sekunda</a:t>
            </a:r>
            <a:r>
              <a:rPr lang="sr-Latn-ME" dirty="0" smtClean="0"/>
              <a:t>).</a:t>
            </a:r>
            <a:endParaRPr lang="sr-Latn-ME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Manje mjerne jedinice od sekunde su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desetinka</a:t>
            </a:r>
            <a:r>
              <a:rPr lang="sr-Latn-ME" dirty="0" smtClean="0"/>
              <a:t>,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stotinka</a:t>
            </a:r>
            <a:r>
              <a:rPr lang="sr-Latn-ME" dirty="0" smtClean="0"/>
              <a:t>,..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 smtClean="0"/>
              <a:t>Veće mjerne jedinica od sekunde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</a:t>
            </a:r>
            <a:r>
              <a:rPr lang="sr-Latn-ME" dirty="0" smtClean="0"/>
              <a:t>(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sr-Latn-ME" dirty="0" smtClean="0"/>
              <a:t>),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</a:t>
            </a:r>
            <a:r>
              <a:rPr lang="sr-Latn-ME" dirty="0" smtClean="0"/>
              <a:t>(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r-Latn-ME" dirty="0" smtClean="0"/>
              <a:t>),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sr-Latn-ME" dirty="0" smtClean="0"/>
              <a:t>,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sedmica</a:t>
            </a:r>
            <a:r>
              <a:rPr lang="sr-Latn-ME" dirty="0" smtClean="0"/>
              <a:t>,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mjesec</a:t>
            </a:r>
            <a:r>
              <a:rPr lang="sr-Latn-ME" dirty="0" smtClean="0"/>
              <a:t>, </a:t>
            </a:r>
            <a:r>
              <a:rPr lang="sr-Latn-M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godina</a:t>
            </a:r>
            <a:r>
              <a:rPr lang="sr-Latn-ME" dirty="0" smtClean="0"/>
              <a:t>...</a:t>
            </a:r>
            <a:endParaRPr lang="sr-Latn-ME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M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ME" sz="22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h</a:t>
            </a:r>
            <a:r>
              <a:rPr lang="sr-Latn-ME" sz="2200" dirty="0" smtClean="0">
                <a:solidFill>
                  <a:schemeClr val="tx1"/>
                </a:solidFill>
              </a:rPr>
              <a:t>=</a:t>
            </a:r>
            <a:r>
              <a:rPr lang="en-US" sz="2200" dirty="0" smtClean="0">
                <a:solidFill>
                  <a:schemeClr val="tx1"/>
                </a:solidFill>
              </a:rPr>
              <a:t>60</a:t>
            </a:r>
            <a:r>
              <a:rPr lang="sr-Latn-ME" sz="2200" dirty="0" smtClean="0">
                <a:solidFill>
                  <a:schemeClr val="tx1"/>
                </a:solidFill>
              </a:rPr>
              <a:t>m</a:t>
            </a:r>
            <a:r>
              <a:rPr lang="en-US" sz="2200" dirty="0" smtClean="0">
                <a:solidFill>
                  <a:schemeClr val="tx1"/>
                </a:solidFill>
              </a:rPr>
              <a:t>in</a:t>
            </a:r>
            <a:r>
              <a:rPr lang="sr-Latn-ME" sz="2200" dirty="0" smtClean="0">
                <a:solidFill>
                  <a:schemeClr val="tx1"/>
                </a:solidFill>
              </a:rPr>
              <a:t>,  1m</a:t>
            </a:r>
            <a:r>
              <a:rPr lang="en-US" sz="2200" dirty="0" smtClean="0">
                <a:solidFill>
                  <a:schemeClr val="tx1"/>
                </a:solidFill>
              </a:rPr>
              <a:t>in</a:t>
            </a:r>
            <a:r>
              <a:rPr lang="sr-Latn-ME" sz="2200" dirty="0" smtClean="0">
                <a:solidFill>
                  <a:schemeClr val="tx1"/>
                </a:solidFill>
              </a:rPr>
              <a:t>=</a:t>
            </a:r>
            <a:r>
              <a:rPr lang="en-US" sz="2200" dirty="0" smtClean="0">
                <a:solidFill>
                  <a:schemeClr val="tx1"/>
                </a:solidFill>
              </a:rPr>
              <a:t>60s</a:t>
            </a:r>
            <a:r>
              <a:rPr lang="sr-Latn-ME" sz="2200" dirty="0" smtClean="0">
                <a:solidFill>
                  <a:schemeClr val="tx1"/>
                </a:solidFill>
              </a:rPr>
              <a:t>, 1</a:t>
            </a:r>
            <a:r>
              <a:rPr lang="en-US" sz="2200" dirty="0" err="1" smtClean="0">
                <a:solidFill>
                  <a:schemeClr val="tx1"/>
                </a:solidFill>
              </a:rPr>
              <a:t>dan</a:t>
            </a:r>
            <a:r>
              <a:rPr lang="sr-Latn-ME" sz="2200" dirty="0" smtClean="0">
                <a:solidFill>
                  <a:schemeClr val="tx1"/>
                </a:solidFill>
              </a:rPr>
              <a:t>=</a:t>
            </a:r>
            <a:r>
              <a:rPr lang="en-US" sz="2200" dirty="0" smtClean="0">
                <a:solidFill>
                  <a:schemeClr val="tx1"/>
                </a:solidFill>
              </a:rPr>
              <a:t>24h</a:t>
            </a:r>
            <a:r>
              <a:rPr lang="sr-Latn-ME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smtClean="0">
                <a:solidFill>
                  <a:schemeClr val="tx1"/>
                </a:solidFill>
              </a:rPr>
              <a:t>1 </a:t>
            </a:r>
            <a:r>
              <a:rPr lang="en-US" sz="2200" dirty="0" err="1" smtClean="0">
                <a:solidFill>
                  <a:schemeClr val="tx1"/>
                </a:solidFill>
              </a:rPr>
              <a:t>sedmica</a:t>
            </a:r>
            <a:r>
              <a:rPr lang="en-US" sz="2200" dirty="0" smtClean="0">
                <a:solidFill>
                  <a:schemeClr val="tx1"/>
                </a:solidFill>
              </a:rPr>
              <a:t> = 7 </a:t>
            </a:r>
            <a:r>
              <a:rPr lang="en-US" sz="2200" dirty="0" err="1" smtClean="0">
                <a:solidFill>
                  <a:schemeClr val="tx1"/>
                </a:solidFill>
              </a:rPr>
              <a:t>dana</a:t>
            </a:r>
            <a:r>
              <a:rPr lang="en-US" sz="2200" dirty="0" smtClean="0">
                <a:solidFill>
                  <a:schemeClr val="tx1"/>
                </a:solidFill>
              </a:rPr>
              <a:t>,…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etko\AppData\Local\Microsoft\Windows\INetCache\IE\TMXPJ7B0\BahnhofsuhrZuerich_R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38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Zapremina (tečnosti)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685800"/>
                <a:ext cx="8001000" cy="3886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sr-Latn-ME" dirty="0" smtClean="0"/>
                  <a:t>Znamo da je :</a:t>
                </a:r>
              </a:p>
              <a:p>
                <a:pPr marL="0" indent="0">
                  <a:buNone/>
                </a:pPr>
                <a:endParaRPr lang="sr-Latn-ME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sr-Latn-ME" dirty="0" smtClean="0"/>
                  <a:t>Osnovna jedinica za mjerenje zapremine tečnosti </a:t>
                </a:r>
                <a:r>
                  <a:rPr lang="sr-Latn-ME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1l </a:t>
                </a:r>
                <a:r>
                  <a:rPr lang="sr-Latn-ME" dirty="0" smtClean="0"/>
                  <a:t>(</a:t>
                </a:r>
                <a:r>
                  <a:rPr lang="sr-Latn-ME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litar</a:t>
                </a:r>
                <a:r>
                  <a:rPr lang="sr-Latn-ME" dirty="0" smtClean="0"/>
                  <a:t>).</a:t>
                </a:r>
                <a:endParaRPr lang="sr-Latn-ME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sr-Latn-ME" dirty="0" smtClean="0"/>
                  <a:t>Manje mjerne jedinice od litra su </a:t>
                </a:r>
                <a:r>
                  <a:rPr lang="sr-Latn-ME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decilitar</a:t>
                </a:r>
                <a:r>
                  <a:rPr lang="sr-Latn-ME" dirty="0" smtClean="0"/>
                  <a:t>(</a:t>
                </a:r>
                <a:r>
                  <a:rPr lang="sr-Latn-ME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dl</a:t>
                </a:r>
                <a:r>
                  <a:rPr lang="sr-Latn-ME" dirty="0" smtClean="0"/>
                  <a:t>), </a:t>
                </a:r>
                <a:r>
                  <a:rPr lang="sr-Latn-ME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mililitar</a:t>
                </a:r>
                <a:r>
                  <a:rPr lang="sr-Latn-ME" dirty="0" smtClean="0"/>
                  <a:t>(</a:t>
                </a:r>
                <a:r>
                  <a:rPr lang="sr-Latn-ME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ml</a:t>
                </a:r>
                <a:r>
                  <a:rPr lang="sr-Latn-ME" dirty="0" smtClean="0"/>
                  <a:t>).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sr-Latn-ME" dirty="0" smtClean="0"/>
                  <a:t>Veća mjerna jedinica od litra </a:t>
                </a:r>
                <a:r>
                  <a:rPr lang="sr-Latn-ME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hektolitar</a:t>
                </a:r>
                <a:r>
                  <a:rPr lang="sr-Latn-ME" dirty="0" smtClean="0"/>
                  <a:t>(</a:t>
                </a:r>
                <a:r>
                  <a:rPr lang="sr-Latn-ME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hl</a:t>
                </a:r>
                <a:r>
                  <a:rPr lang="sr-Latn-ME" dirty="0" smtClean="0"/>
                  <a:t>).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sr-Latn-ME" dirty="0"/>
                  <a:t> </a:t>
                </a:r>
                <a:r>
                  <a:rPr lang="sr-Latn-ME" dirty="0" smtClean="0"/>
                  <a:t>U starijim razredima srešćete se sa još nekim mjernim jedinicama za zapreminu (metrima, decimetrima i centimetrima kubnim gdje imamo da je 1l=1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sr-Latn-ME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sr-Latn-ME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sr-Latn-ME" sz="2200" dirty="0" smtClean="0">
                    <a:solidFill>
                      <a:schemeClr val="tx1"/>
                    </a:solidFill>
                  </a:rPr>
                  <a:t>1l=10 dl,  1l=100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0</a:t>
                </a:r>
                <a:r>
                  <a:rPr lang="sr-Latn-ME" sz="2200" dirty="0" smtClean="0">
                    <a:solidFill>
                      <a:schemeClr val="tx1"/>
                    </a:solidFill>
                  </a:rPr>
                  <a:t> ml, 1hl=100 l</a:t>
                </a:r>
              </a:p>
              <a:p>
                <a:pPr marL="0" indent="0">
                  <a:buNone/>
                </a:pPr>
                <a:endParaRPr lang="sr-Latn-ME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685800"/>
                <a:ext cx="8001000" cy="3886200"/>
              </a:xfrm>
              <a:blipFill rotWithShape="1">
                <a:blip r:embed="rId2"/>
                <a:stretch>
                  <a:fillRect l="-1142" t="-1099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 descr="C:\Users\cetko\AppData\Local\Microsoft\Windows\INetCache\IE\OZQT5W2K\Glass_graduated_cylinder-250ml_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4565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8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3600"/>
            <a:ext cx="6781800" cy="1600200"/>
          </a:xfrm>
        </p:spPr>
        <p:txBody>
          <a:bodyPr/>
          <a:lstStyle/>
          <a:p>
            <a:pPr algn="ctr"/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Hvala na pažnji!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248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1600" dirty="0" smtClean="0">
                <a:solidFill>
                  <a:schemeClr val="bg2">
                    <a:lumMod val="25000"/>
                  </a:schemeClr>
                </a:solidFill>
              </a:rPr>
              <a:t>Pripremile</a:t>
            </a:r>
            <a:r>
              <a:rPr lang="sr-Latn-ME" sz="1600" dirty="0" smtClean="0"/>
              <a:t>: profesorica matematike Zorka Ćetković</a:t>
            </a:r>
          </a:p>
          <a:p>
            <a:pPr algn="r"/>
            <a:r>
              <a:rPr lang="sr-Latn-ME" sz="1600" dirty="0" smtClean="0"/>
              <a:t>       i   učiteljica Rajka Tanović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9257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9933"/>
      </a:accent1>
      <a:accent2>
        <a:srgbClr val="9B2D1F"/>
      </a:accent2>
      <a:accent3>
        <a:srgbClr val="A28E6A"/>
      </a:accent3>
      <a:accent4>
        <a:srgbClr val="956251"/>
      </a:accent4>
      <a:accent5>
        <a:srgbClr val="3F3F3F"/>
      </a:accent5>
      <a:accent6>
        <a:srgbClr val="855D5D"/>
      </a:accent6>
      <a:hlink>
        <a:srgbClr val="CC9900"/>
      </a:hlink>
      <a:folHlink>
        <a:srgbClr val="96A9A9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372</TotalTime>
  <Words>340</Words>
  <Application>Microsoft Office PowerPoint</Application>
  <PresentationFormat>On-screen Show (4:3)</PresentationFormat>
  <Paragraphs>98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    </vt:lpstr>
      <vt:lpstr>MJERENJE</vt:lpstr>
      <vt:lpstr>Dužina</vt:lpstr>
      <vt:lpstr>Masa</vt:lpstr>
      <vt:lpstr>Vrijeme </vt:lpstr>
      <vt:lpstr>Zapremina (tečnosti) </vt:lpstr>
      <vt:lpstr>Hvala na pažnji!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MJERENJE</dc:title>
  <dc:creator>Zorka Cetkovic</dc:creator>
  <cp:lastModifiedBy>Zorka Cetkovic</cp:lastModifiedBy>
  <cp:revision>22</cp:revision>
  <dcterms:created xsi:type="dcterms:W3CDTF">2006-08-16T00:00:00Z</dcterms:created>
  <dcterms:modified xsi:type="dcterms:W3CDTF">2020-10-13T12:08:58Z</dcterms:modified>
</cp:coreProperties>
</file>