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ABF81F-0638-4AAF-8FF7-0626746116AD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43E2D1B-0676-404D-95B3-B330CD4972E9}">
      <dgm:prSet phldrT="[Text]" custT="1"/>
      <dgm:spPr/>
      <dgm:t>
        <a:bodyPr/>
        <a:lstStyle/>
        <a:p>
          <a:r>
            <a:rPr lang="sr-Latn-ME" sz="2800" b="1" dirty="0" smtClean="0"/>
            <a:t>KRUG</a:t>
          </a:r>
          <a:endParaRPr lang="sr-Latn-ME" sz="1600" b="1" dirty="0" smtClean="0"/>
        </a:p>
        <a:p>
          <a:r>
            <a:rPr lang="sr-Latn-ME" sz="1200" b="1" i="1" dirty="0" smtClean="0"/>
            <a:t>Moto</a:t>
          </a:r>
          <a:r>
            <a:rPr lang="sr-Latn-ME" sz="1400" b="1" i="1" dirty="0" smtClean="0"/>
            <a:t>:</a:t>
          </a:r>
        </a:p>
        <a:p>
          <a:r>
            <a:rPr lang="sr-Latn-ME" sz="1400" b="1" i="1" dirty="0" smtClean="0"/>
            <a:t>„Ja živim u krugovima koji se šire</a:t>
          </a:r>
          <a:endParaRPr lang="en-US" sz="1400" dirty="0" smtClean="0"/>
        </a:p>
        <a:p>
          <a:r>
            <a:rPr lang="sr-Latn-ME" sz="1400" b="1" i="1" dirty="0" smtClean="0"/>
            <a:t>i njima sve više obuhvatiti žudim</a:t>
          </a:r>
          <a:endParaRPr lang="en-US" sz="1400" dirty="0" smtClean="0"/>
        </a:p>
        <a:p>
          <a:r>
            <a:rPr lang="sr-Latn-ME" sz="1400" b="1" i="1" dirty="0" smtClean="0"/>
            <a:t>ja možda neću dosegnuti zadnji,</a:t>
          </a:r>
          <a:endParaRPr lang="en-US" sz="1400" dirty="0" smtClean="0"/>
        </a:p>
        <a:p>
          <a:r>
            <a:rPr lang="sr-Latn-ME" sz="1400" b="1" i="1" dirty="0" smtClean="0"/>
            <a:t>konačni krug, no ja se trudim.“</a:t>
          </a:r>
          <a:endParaRPr lang="en-US" sz="1400" dirty="0" smtClean="0"/>
        </a:p>
        <a:p>
          <a:r>
            <a:rPr lang="sr-Latn-ME" sz="1600" i="1" dirty="0" smtClean="0"/>
            <a:t>(Rajner Maria Rilke)</a:t>
          </a:r>
          <a:endParaRPr lang="en-US" sz="1600" dirty="0"/>
        </a:p>
      </dgm:t>
    </dgm:pt>
    <dgm:pt modelId="{2D0E649E-F983-4B06-994E-09A846D00638}" type="parTrans" cxnId="{FE84BD84-4235-41CE-B834-B00D3C3FA7D4}">
      <dgm:prSet/>
      <dgm:spPr/>
      <dgm:t>
        <a:bodyPr/>
        <a:lstStyle/>
        <a:p>
          <a:endParaRPr lang="en-US"/>
        </a:p>
      </dgm:t>
    </dgm:pt>
    <dgm:pt modelId="{BFC450DC-D38C-4A3A-9624-B9EF88C15A92}" type="sibTrans" cxnId="{FE84BD84-4235-41CE-B834-B00D3C3FA7D4}">
      <dgm:prSet/>
      <dgm:spPr/>
      <dgm:t>
        <a:bodyPr/>
        <a:lstStyle/>
        <a:p>
          <a:endParaRPr lang="en-US"/>
        </a:p>
      </dgm:t>
    </dgm:pt>
    <dgm:pt modelId="{06710ADE-DEE1-4923-B510-7E9668240111}">
      <dgm:prSet phldrT="[Text]"/>
      <dgm:spPr/>
      <dgm:t>
        <a:bodyPr/>
        <a:lstStyle/>
        <a:p>
          <a:r>
            <a:rPr lang="sr-Latn-ME" b="1" u="sng" dirty="0" smtClean="0"/>
            <a:t>IV i V razred</a:t>
          </a:r>
        </a:p>
        <a:p>
          <a:r>
            <a:rPr lang="sr-Latn-ME" i="1" dirty="0" smtClean="0"/>
            <a:t>INTEGRATIVNI ČAS</a:t>
          </a:r>
        </a:p>
        <a:p>
          <a:r>
            <a:rPr lang="sr-Latn-ME" dirty="0" smtClean="0"/>
            <a:t>1) Matematika</a:t>
          </a:r>
        </a:p>
        <a:p>
          <a:r>
            <a:rPr lang="sr-Latn-ME" dirty="0" smtClean="0"/>
            <a:t>2) Priroda (Kruženje vode u prirodi)</a:t>
          </a:r>
        </a:p>
        <a:p>
          <a:r>
            <a:rPr lang="sr-Latn-ME" dirty="0" smtClean="0"/>
            <a:t>3) Poznavanje društva (Običaji u </a:t>
          </a:r>
          <a:r>
            <a:rPr lang="sr-Latn-ME" dirty="0" smtClean="0"/>
            <a:t>CG, poštivanje kulturne baštine, ognjište... </a:t>
          </a:r>
          <a:r>
            <a:rPr lang="sr-Latn-ME" dirty="0" smtClean="0"/>
            <a:t>– guvno) </a:t>
          </a:r>
        </a:p>
        <a:p>
          <a:r>
            <a:rPr lang="sr-Latn-ME" dirty="0" smtClean="0"/>
            <a:t>4) ČOZ – zašto sjedjeti u krugu  </a:t>
          </a:r>
        </a:p>
      </dgm:t>
    </dgm:pt>
    <dgm:pt modelId="{F96839DB-C748-454B-8C97-733ED301D2D6}" type="parTrans" cxnId="{0A9FC1C7-D536-41CE-B50F-0B74A9B726F6}">
      <dgm:prSet/>
      <dgm:spPr/>
      <dgm:t>
        <a:bodyPr/>
        <a:lstStyle/>
        <a:p>
          <a:endParaRPr lang="en-US"/>
        </a:p>
      </dgm:t>
    </dgm:pt>
    <dgm:pt modelId="{48DC14FF-81E1-49C4-BFD8-7A476B4098E5}" type="sibTrans" cxnId="{0A9FC1C7-D536-41CE-B50F-0B74A9B726F6}">
      <dgm:prSet/>
      <dgm:spPr/>
      <dgm:t>
        <a:bodyPr/>
        <a:lstStyle/>
        <a:p>
          <a:endParaRPr lang="en-US"/>
        </a:p>
      </dgm:t>
    </dgm:pt>
    <dgm:pt modelId="{6C034B60-0326-4C97-94AD-74A08B0E12BB}">
      <dgm:prSet phldrT="[Text]"/>
      <dgm:spPr/>
      <dgm:t>
        <a:bodyPr/>
        <a:lstStyle/>
        <a:p>
          <a:r>
            <a:rPr lang="sr-Latn-ME" b="1" u="sng" dirty="0" smtClean="0"/>
            <a:t>VIII i IX razred</a:t>
          </a:r>
        </a:p>
        <a:p>
          <a:r>
            <a:rPr lang="sr-Latn-ME" i="1" dirty="0" smtClean="0"/>
            <a:t>INTEGRATIVNI ČAS</a:t>
          </a:r>
        </a:p>
        <a:p>
          <a:r>
            <a:rPr lang="sr-Latn-ME" i="0" dirty="0" smtClean="0"/>
            <a:t>1) Matematika</a:t>
          </a:r>
        </a:p>
        <a:p>
          <a:r>
            <a:rPr lang="sr-Latn-ME" i="0" dirty="0" smtClean="0"/>
            <a:t>2) Fizika</a:t>
          </a:r>
        </a:p>
        <a:p>
          <a:r>
            <a:rPr lang="sr-Latn-ME" i="0" dirty="0" smtClean="0"/>
            <a:t>3) Informatika</a:t>
          </a:r>
        </a:p>
        <a:p>
          <a:r>
            <a:rPr lang="sr-Latn-ME" i="0" dirty="0" smtClean="0"/>
            <a:t>4) Biologija</a:t>
          </a:r>
          <a:endParaRPr lang="en-US" i="0" dirty="0"/>
        </a:p>
      </dgm:t>
    </dgm:pt>
    <dgm:pt modelId="{D6B11C76-6FEC-44DD-AB1A-170BE8A2ECBE}" type="parTrans" cxnId="{0477D4A1-DD25-4889-AE74-97165EF59E9A}">
      <dgm:prSet/>
      <dgm:spPr/>
      <dgm:t>
        <a:bodyPr/>
        <a:lstStyle/>
        <a:p>
          <a:endParaRPr lang="en-US"/>
        </a:p>
      </dgm:t>
    </dgm:pt>
    <dgm:pt modelId="{B6BD7739-FCE2-4999-9BC3-C79DF16B96B6}" type="sibTrans" cxnId="{0477D4A1-DD25-4889-AE74-97165EF59E9A}">
      <dgm:prSet/>
      <dgm:spPr/>
      <dgm:t>
        <a:bodyPr/>
        <a:lstStyle/>
        <a:p>
          <a:endParaRPr lang="en-US"/>
        </a:p>
      </dgm:t>
    </dgm:pt>
    <mc:AlternateContent xmlns:mc="http://schemas.openxmlformats.org/markup-compatibility/2006" xmlns:a14="http://schemas.microsoft.com/office/drawing/2010/main">
      <mc:Choice Requires="a14">
        <dgm:pt modelId="{59AB3A45-E6AA-4F90-A98E-21D674AE2C29}">
          <dgm:prSet phldrT="[Text]" custT="1"/>
          <dgm:spPr/>
          <dgm:t>
            <a:bodyPr/>
            <a:lstStyle/>
            <a:p>
              <a:r>
                <a:rPr lang="sr-Latn-ME" sz="1700" dirty="0" smtClean="0"/>
                <a:t>Obilježavanje </a:t>
              </a:r>
            </a:p>
            <a:p>
              <a:r>
                <a:rPr lang="sr-Latn-ME" sz="2400" b="1" dirty="0" smtClean="0"/>
                <a:t>Dana</a:t>
              </a:r>
              <a:r>
                <a:rPr lang="sr-Latn-ME" sz="3200" dirty="0" smtClean="0"/>
                <a:t> </a:t>
              </a:r>
              <a14:m>
                <m:oMath xmlns:m="http://schemas.openxmlformats.org/officeDocument/2006/math">
                  <m:r>
                    <a:rPr lang="sr-Latn-ME" sz="4400" i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𝜋</m:t>
                  </m:r>
                </m:oMath>
              </a14:m>
              <a:r>
                <a:rPr lang="sr-Latn-ME" sz="1700" dirty="0" smtClean="0"/>
                <a:t> </a:t>
              </a:r>
            </a:p>
            <a:p>
              <a:r>
                <a:rPr lang="sr-Latn-ME" sz="1700" dirty="0" smtClean="0"/>
                <a:t>(14. mart) </a:t>
              </a:r>
            </a:p>
          </dgm:t>
        </dgm:pt>
      </mc:Choice>
      <mc:Fallback xmlns="">
        <dgm:pt modelId="{59AB3A45-E6AA-4F90-A98E-21D674AE2C29}">
          <dgm:prSet phldrT="[Text]" custT="1"/>
          <dgm:spPr/>
          <dgm:t>
            <a:bodyPr/>
            <a:lstStyle/>
            <a:p>
              <a:r>
                <a:rPr lang="sr-Latn-ME" sz="1700" dirty="0" smtClean="0"/>
                <a:t>Obilježavanje </a:t>
              </a:r>
            </a:p>
            <a:p>
              <a:r>
                <a:rPr lang="sr-Latn-ME" sz="2400" b="1" dirty="0" smtClean="0"/>
                <a:t>Dana</a:t>
              </a:r>
              <a:r>
                <a:rPr lang="sr-Latn-ME" sz="3200" dirty="0" smtClean="0"/>
                <a:t> </a:t>
              </a:r>
              <a:r>
                <a:rPr lang="sr-Latn-ME" sz="4400" i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𝜋</a:t>
              </a:r>
              <a:r>
                <a:rPr lang="sr-Latn-ME" sz="1700" dirty="0" smtClean="0"/>
                <a:t> </a:t>
              </a:r>
            </a:p>
            <a:p>
              <a:r>
                <a:rPr lang="sr-Latn-ME" sz="1700" dirty="0" smtClean="0"/>
                <a:t>(14. mart) </a:t>
              </a:r>
            </a:p>
          </dgm:t>
        </dgm:pt>
      </mc:Fallback>
    </mc:AlternateContent>
    <dgm:pt modelId="{0B697EBF-8EEF-48C5-B80A-196C5B27CF38}" type="parTrans" cxnId="{DA6949AA-B59D-405E-A19F-AF88EEFF9724}">
      <dgm:prSet/>
      <dgm:spPr/>
      <dgm:t>
        <a:bodyPr/>
        <a:lstStyle/>
        <a:p>
          <a:endParaRPr lang="en-US"/>
        </a:p>
      </dgm:t>
    </dgm:pt>
    <dgm:pt modelId="{83C223C4-AD2C-4A41-80EE-4622E8B91A95}" type="sibTrans" cxnId="{DA6949AA-B59D-405E-A19F-AF88EEFF9724}">
      <dgm:prSet/>
      <dgm:spPr/>
      <dgm:t>
        <a:bodyPr/>
        <a:lstStyle/>
        <a:p>
          <a:endParaRPr lang="en-US"/>
        </a:p>
      </dgm:t>
    </dgm:pt>
    <dgm:pt modelId="{5E9D53BD-9306-4E92-860C-BCD52371E1C3}">
      <dgm:prSet phldrT="[Text]" custT="1"/>
      <dgm:spPr/>
      <dgm:t>
        <a:bodyPr/>
        <a:lstStyle/>
        <a:p>
          <a:r>
            <a:rPr lang="sr-Latn-ME" sz="2000" b="1" u="sng" dirty="0" smtClean="0"/>
            <a:t>I, II, III razred</a:t>
          </a:r>
        </a:p>
        <a:p>
          <a:r>
            <a:rPr lang="sr-Latn-ME" sz="1500" i="1" dirty="0" smtClean="0"/>
            <a:t>INTEGRATIVNI DAN</a:t>
          </a:r>
        </a:p>
        <a:p>
          <a:r>
            <a:rPr lang="sr-Latn-ME" sz="1500" dirty="0" smtClean="0"/>
            <a:t>1.CSBH jezik i književnost</a:t>
          </a:r>
        </a:p>
        <a:p>
          <a:r>
            <a:rPr lang="sr-Latn-ME" sz="1500" dirty="0" smtClean="0"/>
            <a:t>2. Matematika</a:t>
          </a:r>
        </a:p>
        <a:p>
          <a:r>
            <a:rPr lang="sr-Latn-ME" sz="1500" dirty="0" smtClean="0"/>
            <a:t>3. Priroda i društvo</a:t>
          </a:r>
        </a:p>
        <a:p>
          <a:r>
            <a:rPr lang="sr-Latn-ME" sz="1500" dirty="0" smtClean="0"/>
            <a:t>4. Likovna kultura</a:t>
          </a:r>
          <a:endParaRPr lang="en-US" sz="1500" dirty="0"/>
        </a:p>
      </dgm:t>
    </dgm:pt>
    <dgm:pt modelId="{B455DEFA-AE72-4B6C-8998-1F1332BCD5A4}" type="parTrans" cxnId="{B35C2933-F695-4F7E-81DE-45288C054AAF}">
      <dgm:prSet/>
      <dgm:spPr/>
      <dgm:t>
        <a:bodyPr/>
        <a:lstStyle/>
        <a:p>
          <a:endParaRPr lang="en-US"/>
        </a:p>
      </dgm:t>
    </dgm:pt>
    <dgm:pt modelId="{890AD409-D444-468A-AAB6-345D25F3AC1C}" type="sibTrans" cxnId="{B35C2933-F695-4F7E-81DE-45288C054AAF}">
      <dgm:prSet/>
      <dgm:spPr/>
      <dgm:t>
        <a:bodyPr/>
        <a:lstStyle/>
        <a:p>
          <a:endParaRPr lang="en-US"/>
        </a:p>
      </dgm:t>
    </dgm:pt>
    <dgm:pt modelId="{EDAE57A2-71B6-46A2-8ACA-440D978D158B}" type="pres">
      <dgm:prSet presAssocID="{64ABF81F-0638-4AAF-8FF7-0626746116AD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91B3698-6412-496E-AA57-C16EF5854A0E}" type="pres">
      <dgm:prSet presAssocID="{64ABF81F-0638-4AAF-8FF7-0626746116AD}" presName="radial" presStyleCnt="0">
        <dgm:presLayoutVars>
          <dgm:animLvl val="ctr"/>
        </dgm:presLayoutVars>
      </dgm:prSet>
      <dgm:spPr/>
    </dgm:pt>
    <dgm:pt modelId="{F03E4268-F94F-4964-8938-4BC83FBDC753}" type="pres">
      <dgm:prSet presAssocID="{E43E2D1B-0676-404D-95B3-B330CD4972E9}" presName="centerShape" presStyleLbl="vennNode1" presStyleIdx="0" presStyleCnt="5" custLinFactNeighborX="576" custLinFactNeighborY="4612"/>
      <dgm:spPr/>
      <dgm:t>
        <a:bodyPr/>
        <a:lstStyle/>
        <a:p>
          <a:endParaRPr lang="en-US"/>
        </a:p>
      </dgm:t>
    </dgm:pt>
    <dgm:pt modelId="{40538E7A-CD48-4EA9-90D5-8FD466A91986}" type="pres">
      <dgm:prSet presAssocID="{06710ADE-DEE1-4923-B510-7E9668240111}" presName="node" presStyleLbl="vennNode1" presStyleIdx="1" presStyleCnt="5" custScaleX="155379" custScaleY="150311" custRadScaleRad="945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309803-29EB-4F88-BEFF-2FB536817189}" type="pres">
      <dgm:prSet presAssocID="{6C034B60-0326-4C97-94AD-74A08B0E12BB}" presName="node" presStyleLbl="vennNode1" presStyleIdx="2" presStyleCnt="5" custScaleX="150558" custScaleY="145727" custRadScaleRad="124933" custRadScaleInc="29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E98D3E-569C-4857-977B-B066AE8A78EF}" type="pres">
      <dgm:prSet presAssocID="{59AB3A45-E6AA-4F90-A98E-21D674AE2C29}" presName="node" presStyleLbl="vennNode1" presStyleIdx="3" presStyleCnt="5" custScaleX="128155" custScaleY="1252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3ECE8C-1372-4B96-B5CB-9A73A89EF797}" type="pres">
      <dgm:prSet presAssocID="{5E9D53BD-9306-4E92-860C-BCD52371E1C3}" presName="node" presStyleLbl="vennNode1" presStyleIdx="4" presStyleCnt="5" custScaleX="161212" custScaleY="163756" custRadScaleRad="125388" custRadScaleInc="8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A6949AA-B59D-405E-A19F-AF88EEFF9724}" srcId="{E43E2D1B-0676-404D-95B3-B330CD4972E9}" destId="{59AB3A45-E6AA-4F90-A98E-21D674AE2C29}" srcOrd="2" destOrd="0" parTransId="{0B697EBF-8EEF-48C5-B80A-196C5B27CF38}" sibTransId="{83C223C4-AD2C-4A41-80EE-4622E8B91A95}"/>
    <dgm:cxn modelId="{45F899B7-5C5A-4DA9-9FCF-D4FE9C05E372}" type="presOf" srcId="{6C034B60-0326-4C97-94AD-74A08B0E12BB}" destId="{C1309803-29EB-4F88-BEFF-2FB536817189}" srcOrd="0" destOrd="0" presId="urn:microsoft.com/office/officeart/2005/8/layout/radial3"/>
    <dgm:cxn modelId="{4CBC7EDB-CE71-4040-BE60-0658B5274722}" type="presOf" srcId="{E43E2D1B-0676-404D-95B3-B330CD4972E9}" destId="{F03E4268-F94F-4964-8938-4BC83FBDC753}" srcOrd="0" destOrd="0" presId="urn:microsoft.com/office/officeart/2005/8/layout/radial3"/>
    <dgm:cxn modelId="{0477D4A1-DD25-4889-AE74-97165EF59E9A}" srcId="{E43E2D1B-0676-404D-95B3-B330CD4972E9}" destId="{6C034B60-0326-4C97-94AD-74A08B0E12BB}" srcOrd="1" destOrd="0" parTransId="{D6B11C76-6FEC-44DD-AB1A-170BE8A2ECBE}" sibTransId="{B6BD7739-FCE2-4999-9BC3-C79DF16B96B6}"/>
    <dgm:cxn modelId="{5F17F2E0-2490-4244-A4D9-0C2EBDF16D00}" type="presOf" srcId="{06710ADE-DEE1-4923-B510-7E9668240111}" destId="{40538E7A-CD48-4EA9-90D5-8FD466A91986}" srcOrd="0" destOrd="0" presId="urn:microsoft.com/office/officeart/2005/8/layout/radial3"/>
    <dgm:cxn modelId="{B35C2933-F695-4F7E-81DE-45288C054AAF}" srcId="{E43E2D1B-0676-404D-95B3-B330CD4972E9}" destId="{5E9D53BD-9306-4E92-860C-BCD52371E1C3}" srcOrd="3" destOrd="0" parTransId="{B455DEFA-AE72-4B6C-8998-1F1332BCD5A4}" sibTransId="{890AD409-D444-468A-AAB6-345D25F3AC1C}"/>
    <dgm:cxn modelId="{8F925A2C-35DF-4F97-A025-C036F86C63A3}" type="presOf" srcId="{64ABF81F-0638-4AAF-8FF7-0626746116AD}" destId="{EDAE57A2-71B6-46A2-8ACA-440D978D158B}" srcOrd="0" destOrd="0" presId="urn:microsoft.com/office/officeart/2005/8/layout/radial3"/>
    <dgm:cxn modelId="{0A9FC1C7-D536-41CE-B50F-0B74A9B726F6}" srcId="{E43E2D1B-0676-404D-95B3-B330CD4972E9}" destId="{06710ADE-DEE1-4923-B510-7E9668240111}" srcOrd="0" destOrd="0" parTransId="{F96839DB-C748-454B-8C97-733ED301D2D6}" sibTransId="{48DC14FF-81E1-49C4-BFD8-7A476B4098E5}"/>
    <dgm:cxn modelId="{277DF939-A430-48AD-85D1-9F74DCD0CBD0}" type="presOf" srcId="{59AB3A45-E6AA-4F90-A98E-21D674AE2C29}" destId="{A0E98D3E-569C-4857-977B-B066AE8A78EF}" srcOrd="0" destOrd="0" presId="urn:microsoft.com/office/officeart/2005/8/layout/radial3"/>
    <dgm:cxn modelId="{927D304D-76CD-4492-851C-CE6403B8F43A}" type="presOf" srcId="{5E9D53BD-9306-4E92-860C-BCD52371E1C3}" destId="{D33ECE8C-1372-4B96-B5CB-9A73A89EF797}" srcOrd="0" destOrd="0" presId="urn:microsoft.com/office/officeart/2005/8/layout/radial3"/>
    <dgm:cxn modelId="{FE84BD84-4235-41CE-B834-B00D3C3FA7D4}" srcId="{64ABF81F-0638-4AAF-8FF7-0626746116AD}" destId="{E43E2D1B-0676-404D-95B3-B330CD4972E9}" srcOrd="0" destOrd="0" parTransId="{2D0E649E-F983-4B06-994E-09A846D00638}" sibTransId="{BFC450DC-D38C-4A3A-9624-B9EF88C15A92}"/>
    <dgm:cxn modelId="{42BA742B-60FA-45DB-9C38-0586E0D4445E}" type="presParOf" srcId="{EDAE57A2-71B6-46A2-8ACA-440D978D158B}" destId="{B91B3698-6412-496E-AA57-C16EF5854A0E}" srcOrd="0" destOrd="0" presId="urn:microsoft.com/office/officeart/2005/8/layout/radial3"/>
    <dgm:cxn modelId="{6DE65598-1A89-416B-A408-5D8FC3D2060F}" type="presParOf" srcId="{B91B3698-6412-496E-AA57-C16EF5854A0E}" destId="{F03E4268-F94F-4964-8938-4BC83FBDC753}" srcOrd="0" destOrd="0" presId="urn:microsoft.com/office/officeart/2005/8/layout/radial3"/>
    <dgm:cxn modelId="{360C8384-285D-4454-B7A3-D6C68BBCBC66}" type="presParOf" srcId="{B91B3698-6412-496E-AA57-C16EF5854A0E}" destId="{40538E7A-CD48-4EA9-90D5-8FD466A91986}" srcOrd="1" destOrd="0" presId="urn:microsoft.com/office/officeart/2005/8/layout/radial3"/>
    <dgm:cxn modelId="{38A3C838-E9AB-44D6-A7E9-4547F29191AA}" type="presParOf" srcId="{B91B3698-6412-496E-AA57-C16EF5854A0E}" destId="{C1309803-29EB-4F88-BEFF-2FB536817189}" srcOrd="2" destOrd="0" presId="urn:microsoft.com/office/officeart/2005/8/layout/radial3"/>
    <dgm:cxn modelId="{95137C50-D39A-4B93-8DBF-441A51A70B23}" type="presParOf" srcId="{B91B3698-6412-496E-AA57-C16EF5854A0E}" destId="{A0E98D3E-569C-4857-977B-B066AE8A78EF}" srcOrd="3" destOrd="0" presId="urn:microsoft.com/office/officeart/2005/8/layout/radial3"/>
    <dgm:cxn modelId="{21E81C1A-303F-4329-BD5B-097225BD0848}" type="presParOf" srcId="{B91B3698-6412-496E-AA57-C16EF5854A0E}" destId="{D33ECE8C-1372-4B96-B5CB-9A73A89EF797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4ABF81F-0638-4AAF-8FF7-0626746116AD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43E2D1B-0676-404D-95B3-B330CD4972E9}">
      <dgm:prSet phldrT="[Text]" custT="1"/>
      <dgm:spPr/>
      <dgm:t>
        <a:bodyPr/>
        <a:lstStyle/>
        <a:p>
          <a:r>
            <a:rPr lang="sr-Latn-ME" sz="2800" b="1" dirty="0" smtClean="0"/>
            <a:t>KRUG</a:t>
          </a:r>
          <a:endParaRPr lang="sr-Latn-ME" sz="1600" b="1" dirty="0" smtClean="0"/>
        </a:p>
        <a:p>
          <a:r>
            <a:rPr lang="sr-Latn-ME" sz="1200" b="1" i="1" dirty="0" smtClean="0"/>
            <a:t>Moto</a:t>
          </a:r>
          <a:r>
            <a:rPr lang="sr-Latn-ME" sz="1400" b="1" i="1" dirty="0" smtClean="0"/>
            <a:t>:</a:t>
          </a:r>
        </a:p>
        <a:p>
          <a:r>
            <a:rPr lang="sr-Latn-ME" sz="1400" b="1" i="1" dirty="0" smtClean="0"/>
            <a:t>„Ja živim u krugovima koji se šire</a:t>
          </a:r>
          <a:endParaRPr lang="en-US" sz="1400" dirty="0" smtClean="0"/>
        </a:p>
        <a:p>
          <a:r>
            <a:rPr lang="sr-Latn-ME" sz="1400" b="1" i="1" dirty="0" smtClean="0"/>
            <a:t>i njima sve više obuhvatiti žudim</a:t>
          </a:r>
          <a:endParaRPr lang="en-US" sz="1400" dirty="0" smtClean="0"/>
        </a:p>
        <a:p>
          <a:r>
            <a:rPr lang="sr-Latn-ME" sz="1400" b="1" i="1" dirty="0" smtClean="0"/>
            <a:t>ja možda neću dosegnuti zadnji,</a:t>
          </a:r>
          <a:endParaRPr lang="en-US" sz="1400" dirty="0" smtClean="0"/>
        </a:p>
        <a:p>
          <a:r>
            <a:rPr lang="sr-Latn-ME" sz="1400" b="1" i="1" dirty="0" smtClean="0"/>
            <a:t>konačni krug, no ja se trudim.“</a:t>
          </a:r>
          <a:endParaRPr lang="en-US" sz="1400" dirty="0" smtClean="0"/>
        </a:p>
        <a:p>
          <a:r>
            <a:rPr lang="sr-Latn-ME" sz="1600" i="1" dirty="0" smtClean="0"/>
            <a:t>(Rajner Maria Rilke)</a:t>
          </a:r>
          <a:endParaRPr lang="en-US" sz="1600" dirty="0"/>
        </a:p>
      </dgm:t>
    </dgm:pt>
    <dgm:pt modelId="{2D0E649E-F983-4B06-994E-09A846D00638}" type="parTrans" cxnId="{FE84BD84-4235-41CE-B834-B00D3C3FA7D4}">
      <dgm:prSet/>
      <dgm:spPr/>
      <dgm:t>
        <a:bodyPr/>
        <a:lstStyle/>
        <a:p>
          <a:endParaRPr lang="en-US"/>
        </a:p>
      </dgm:t>
    </dgm:pt>
    <dgm:pt modelId="{BFC450DC-D38C-4A3A-9624-B9EF88C15A92}" type="sibTrans" cxnId="{FE84BD84-4235-41CE-B834-B00D3C3FA7D4}">
      <dgm:prSet/>
      <dgm:spPr/>
      <dgm:t>
        <a:bodyPr/>
        <a:lstStyle/>
        <a:p>
          <a:endParaRPr lang="en-US"/>
        </a:p>
      </dgm:t>
    </dgm:pt>
    <dgm:pt modelId="{06710ADE-DEE1-4923-B510-7E9668240111}">
      <dgm:prSet phldrT="[Text]"/>
      <dgm:spPr/>
      <dgm:t>
        <a:bodyPr/>
        <a:lstStyle/>
        <a:p>
          <a:r>
            <a:rPr lang="sr-Latn-ME" b="1" u="sng" dirty="0" smtClean="0"/>
            <a:t>IV i V razred</a:t>
          </a:r>
        </a:p>
        <a:p>
          <a:r>
            <a:rPr lang="sr-Latn-ME" i="1" dirty="0" smtClean="0"/>
            <a:t>INTEGRATIVNI ČAS</a:t>
          </a:r>
        </a:p>
        <a:p>
          <a:r>
            <a:rPr lang="sr-Latn-ME" dirty="0" smtClean="0"/>
            <a:t>1) Matematika</a:t>
          </a:r>
        </a:p>
        <a:p>
          <a:r>
            <a:rPr lang="sr-Latn-ME" dirty="0" smtClean="0"/>
            <a:t>2) Priroda (Kruženje vode u prirodi)</a:t>
          </a:r>
        </a:p>
        <a:p>
          <a:r>
            <a:rPr lang="sr-Latn-ME" dirty="0" smtClean="0"/>
            <a:t>3) Poznavanje društva (Običaji u </a:t>
          </a:r>
          <a:r>
            <a:rPr lang="sr-Latn-ME" dirty="0" smtClean="0"/>
            <a:t>CG, poštivanje kulturne baštine, ognjište... </a:t>
          </a:r>
          <a:r>
            <a:rPr lang="sr-Latn-ME" dirty="0" smtClean="0"/>
            <a:t>– guvno) </a:t>
          </a:r>
        </a:p>
        <a:p>
          <a:r>
            <a:rPr lang="sr-Latn-ME" dirty="0" smtClean="0"/>
            <a:t>4) ČOZ – zašto sjedjeti u krugu  </a:t>
          </a:r>
        </a:p>
      </dgm:t>
    </dgm:pt>
    <dgm:pt modelId="{F96839DB-C748-454B-8C97-733ED301D2D6}" type="parTrans" cxnId="{0A9FC1C7-D536-41CE-B50F-0B74A9B726F6}">
      <dgm:prSet/>
      <dgm:spPr/>
      <dgm:t>
        <a:bodyPr/>
        <a:lstStyle/>
        <a:p>
          <a:endParaRPr lang="en-US"/>
        </a:p>
      </dgm:t>
    </dgm:pt>
    <dgm:pt modelId="{48DC14FF-81E1-49C4-BFD8-7A476B4098E5}" type="sibTrans" cxnId="{0A9FC1C7-D536-41CE-B50F-0B74A9B726F6}">
      <dgm:prSet/>
      <dgm:spPr/>
      <dgm:t>
        <a:bodyPr/>
        <a:lstStyle/>
        <a:p>
          <a:endParaRPr lang="en-US"/>
        </a:p>
      </dgm:t>
    </dgm:pt>
    <dgm:pt modelId="{6C034B60-0326-4C97-94AD-74A08B0E12BB}">
      <dgm:prSet phldrT="[Text]"/>
      <dgm:spPr/>
      <dgm:t>
        <a:bodyPr/>
        <a:lstStyle/>
        <a:p>
          <a:r>
            <a:rPr lang="sr-Latn-ME" b="1" u="sng" dirty="0" smtClean="0"/>
            <a:t>VIII i IX razred</a:t>
          </a:r>
        </a:p>
        <a:p>
          <a:r>
            <a:rPr lang="sr-Latn-ME" i="1" dirty="0" smtClean="0"/>
            <a:t>INTEGRATIVNI ČAS</a:t>
          </a:r>
        </a:p>
        <a:p>
          <a:r>
            <a:rPr lang="sr-Latn-ME" i="0" dirty="0" smtClean="0"/>
            <a:t>1) Matematika</a:t>
          </a:r>
        </a:p>
        <a:p>
          <a:r>
            <a:rPr lang="sr-Latn-ME" i="0" dirty="0" smtClean="0"/>
            <a:t>2) Fizika</a:t>
          </a:r>
        </a:p>
        <a:p>
          <a:r>
            <a:rPr lang="sr-Latn-ME" i="0" dirty="0" smtClean="0"/>
            <a:t>3) Informatika</a:t>
          </a:r>
        </a:p>
        <a:p>
          <a:r>
            <a:rPr lang="sr-Latn-ME" i="0" dirty="0" smtClean="0"/>
            <a:t>4) Biologija</a:t>
          </a:r>
          <a:endParaRPr lang="en-US" i="0" dirty="0"/>
        </a:p>
      </dgm:t>
    </dgm:pt>
    <dgm:pt modelId="{D6B11C76-6FEC-44DD-AB1A-170BE8A2ECBE}" type="parTrans" cxnId="{0477D4A1-DD25-4889-AE74-97165EF59E9A}">
      <dgm:prSet/>
      <dgm:spPr/>
      <dgm:t>
        <a:bodyPr/>
        <a:lstStyle/>
        <a:p>
          <a:endParaRPr lang="en-US"/>
        </a:p>
      </dgm:t>
    </dgm:pt>
    <dgm:pt modelId="{B6BD7739-FCE2-4999-9BC3-C79DF16B96B6}" type="sibTrans" cxnId="{0477D4A1-DD25-4889-AE74-97165EF59E9A}">
      <dgm:prSet/>
      <dgm:spPr/>
      <dgm:t>
        <a:bodyPr/>
        <a:lstStyle/>
        <a:p>
          <a:endParaRPr lang="en-US"/>
        </a:p>
      </dgm:t>
    </dgm:pt>
    <dgm:pt modelId="{59AB3A45-E6AA-4F90-A98E-21D674AE2C29}">
      <dgm:prSet phldrT="[Text]" custT="1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en-US">
              <a:noFill/>
            </a:rPr>
            <a:t> </a:t>
          </a:r>
        </a:p>
      </dgm:t>
    </dgm:pt>
    <dgm:pt modelId="{0B697EBF-8EEF-48C5-B80A-196C5B27CF38}" type="parTrans" cxnId="{DA6949AA-B59D-405E-A19F-AF88EEFF9724}">
      <dgm:prSet/>
      <dgm:spPr/>
      <dgm:t>
        <a:bodyPr/>
        <a:lstStyle/>
        <a:p>
          <a:endParaRPr lang="en-US"/>
        </a:p>
      </dgm:t>
    </dgm:pt>
    <dgm:pt modelId="{83C223C4-AD2C-4A41-80EE-4622E8B91A95}" type="sibTrans" cxnId="{DA6949AA-B59D-405E-A19F-AF88EEFF9724}">
      <dgm:prSet/>
      <dgm:spPr/>
      <dgm:t>
        <a:bodyPr/>
        <a:lstStyle/>
        <a:p>
          <a:endParaRPr lang="en-US"/>
        </a:p>
      </dgm:t>
    </dgm:pt>
    <dgm:pt modelId="{5E9D53BD-9306-4E92-860C-BCD52371E1C3}">
      <dgm:prSet phldrT="[Text]" custT="1"/>
      <dgm:spPr/>
      <dgm:t>
        <a:bodyPr/>
        <a:lstStyle/>
        <a:p>
          <a:r>
            <a:rPr lang="sr-Latn-ME" sz="2000" b="1" u="sng" dirty="0" smtClean="0"/>
            <a:t>I, II, III razred</a:t>
          </a:r>
        </a:p>
        <a:p>
          <a:r>
            <a:rPr lang="sr-Latn-ME" sz="1500" i="1" dirty="0" smtClean="0"/>
            <a:t>INTEGRATIVNI DAN</a:t>
          </a:r>
        </a:p>
        <a:p>
          <a:r>
            <a:rPr lang="sr-Latn-ME" sz="1500" dirty="0" smtClean="0"/>
            <a:t>1.CSBH jezik i književnost</a:t>
          </a:r>
        </a:p>
        <a:p>
          <a:r>
            <a:rPr lang="sr-Latn-ME" sz="1500" dirty="0" smtClean="0"/>
            <a:t>2. Matematika</a:t>
          </a:r>
        </a:p>
        <a:p>
          <a:r>
            <a:rPr lang="sr-Latn-ME" sz="1500" dirty="0" smtClean="0"/>
            <a:t>3. Priroda i društvo</a:t>
          </a:r>
        </a:p>
        <a:p>
          <a:r>
            <a:rPr lang="sr-Latn-ME" sz="1500" dirty="0" smtClean="0"/>
            <a:t>4. Likovna kultura</a:t>
          </a:r>
          <a:endParaRPr lang="en-US" sz="1500" dirty="0"/>
        </a:p>
      </dgm:t>
    </dgm:pt>
    <dgm:pt modelId="{B455DEFA-AE72-4B6C-8998-1F1332BCD5A4}" type="parTrans" cxnId="{B35C2933-F695-4F7E-81DE-45288C054AAF}">
      <dgm:prSet/>
      <dgm:spPr/>
      <dgm:t>
        <a:bodyPr/>
        <a:lstStyle/>
        <a:p>
          <a:endParaRPr lang="en-US"/>
        </a:p>
      </dgm:t>
    </dgm:pt>
    <dgm:pt modelId="{890AD409-D444-468A-AAB6-345D25F3AC1C}" type="sibTrans" cxnId="{B35C2933-F695-4F7E-81DE-45288C054AAF}">
      <dgm:prSet/>
      <dgm:spPr/>
      <dgm:t>
        <a:bodyPr/>
        <a:lstStyle/>
        <a:p>
          <a:endParaRPr lang="en-US"/>
        </a:p>
      </dgm:t>
    </dgm:pt>
    <dgm:pt modelId="{EDAE57A2-71B6-46A2-8ACA-440D978D158B}" type="pres">
      <dgm:prSet presAssocID="{64ABF81F-0638-4AAF-8FF7-0626746116AD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91B3698-6412-496E-AA57-C16EF5854A0E}" type="pres">
      <dgm:prSet presAssocID="{64ABF81F-0638-4AAF-8FF7-0626746116AD}" presName="radial" presStyleCnt="0">
        <dgm:presLayoutVars>
          <dgm:animLvl val="ctr"/>
        </dgm:presLayoutVars>
      </dgm:prSet>
      <dgm:spPr/>
    </dgm:pt>
    <dgm:pt modelId="{F03E4268-F94F-4964-8938-4BC83FBDC753}" type="pres">
      <dgm:prSet presAssocID="{E43E2D1B-0676-404D-95B3-B330CD4972E9}" presName="centerShape" presStyleLbl="vennNode1" presStyleIdx="0" presStyleCnt="5" custLinFactNeighborX="576" custLinFactNeighborY="4612"/>
      <dgm:spPr/>
      <dgm:t>
        <a:bodyPr/>
        <a:lstStyle/>
        <a:p>
          <a:endParaRPr lang="en-US"/>
        </a:p>
      </dgm:t>
    </dgm:pt>
    <dgm:pt modelId="{40538E7A-CD48-4EA9-90D5-8FD466A91986}" type="pres">
      <dgm:prSet presAssocID="{06710ADE-DEE1-4923-B510-7E9668240111}" presName="node" presStyleLbl="vennNode1" presStyleIdx="1" presStyleCnt="5" custScaleX="155379" custScaleY="150311" custRadScaleRad="945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309803-29EB-4F88-BEFF-2FB536817189}" type="pres">
      <dgm:prSet presAssocID="{6C034B60-0326-4C97-94AD-74A08B0E12BB}" presName="node" presStyleLbl="vennNode1" presStyleIdx="2" presStyleCnt="5" custScaleX="150558" custScaleY="145727" custRadScaleRad="124933" custRadScaleInc="29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E98D3E-569C-4857-977B-B066AE8A78EF}" type="pres">
      <dgm:prSet presAssocID="{59AB3A45-E6AA-4F90-A98E-21D674AE2C29}" presName="node" presStyleLbl="vennNode1" presStyleIdx="3" presStyleCnt="5" custScaleX="128155" custScaleY="1252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3ECE8C-1372-4B96-B5CB-9A73A89EF797}" type="pres">
      <dgm:prSet presAssocID="{5E9D53BD-9306-4E92-860C-BCD52371E1C3}" presName="node" presStyleLbl="vennNode1" presStyleIdx="4" presStyleCnt="5" custScaleX="161212" custScaleY="163756" custRadScaleRad="125388" custRadScaleInc="8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A6949AA-B59D-405E-A19F-AF88EEFF9724}" srcId="{E43E2D1B-0676-404D-95B3-B330CD4972E9}" destId="{59AB3A45-E6AA-4F90-A98E-21D674AE2C29}" srcOrd="2" destOrd="0" parTransId="{0B697EBF-8EEF-48C5-B80A-196C5B27CF38}" sibTransId="{83C223C4-AD2C-4A41-80EE-4622E8B91A95}"/>
    <dgm:cxn modelId="{45F899B7-5C5A-4DA9-9FCF-D4FE9C05E372}" type="presOf" srcId="{6C034B60-0326-4C97-94AD-74A08B0E12BB}" destId="{C1309803-29EB-4F88-BEFF-2FB536817189}" srcOrd="0" destOrd="0" presId="urn:microsoft.com/office/officeart/2005/8/layout/radial3"/>
    <dgm:cxn modelId="{4CBC7EDB-CE71-4040-BE60-0658B5274722}" type="presOf" srcId="{E43E2D1B-0676-404D-95B3-B330CD4972E9}" destId="{F03E4268-F94F-4964-8938-4BC83FBDC753}" srcOrd="0" destOrd="0" presId="urn:microsoft.com/office/officeart/2005/8/layout/radial3"/>
    <dgm:cxn modelId="{0477D4A1-DD25-4889-AE74-97165EF59E9A}" srcId="{E43E2D1B-0676-404D-95B3-B330CD4972E9}" destId="{6C034B60-0326-4C97-94AD-74A08B0E12BB}" srcOrd="1" destOrd="0" parTransId="{D6B11C76-6FEC-44DD-AB1A-170BE8A2ECBE}" sibTransId="{B6BD7739-FCE2-4999-9BC3-C79DF16B96B6}"/>
    <dgm:cxn modelId="{5F17F2E0-2490-4244-A4D9-0C2EBDF16D00}" type="presOf" srcId="{06710ADE-DEE1-4923-B510-7E9668240111}" destId="{40538E7A-CD48-4EA9-90D5-8FD466A91986}" srcOrd="0" destOrd="0" presId="urn:microsoft.com/office/officeart/2005/8/layout/radial3"/>
    <dgm:cxn modelId="{B35C2933-F695-4F7E-81DE-45288C054AAF}" srcId="{E43E2D1B-0676-404D-95B3-B330CD4972E9}" destId="{5E9D53BD-9306-4E92-860C-BCD52371E1C3}" srcOrd="3" destOrd="0" parTransId="{B455DEFA-AE72-4B6C-8998-1F1332BCD5A4}" sibTransId="{890AD409-D444-468A-AAB6-345D25F3AC1C}"/>
    <dgm:cxn modelId="{8F925A2C-35DF-4F97-A025-C036F86C63A3}" type="presOf" srcId="{64ABF81F-0638-4AAF-8FF7-0626746116AD}" destId="{EDAE57A2-71B6-46A2-8ACA-440D978D158B}" srcOrd="0" destOrd="0" presId="urn:microsoft.com/office/officeart/2005/8/layout/radial3"/>
    <dgm:cxn modelId="{0A9FC1C7-D536-41CE-B50F-0B74A9B726F6}" srcId="{E43E2D1B-0676-404D-95B3-B330CD4972E9}" destId="{06710ADE-DEE1-4923-B510-7E9668240111}" srcOrd="0" destOrd="0" parTransId="{F96839DB-C748-454B-8C97-733ED301D2D6}" sibTransId="{48DC14FF-81E1-49C4-BFD8-7A476B4098E5}"/>
    <dgm:cxn modelId="{277DF939-A430-48AD-85D1-9F74DCD0CBD0}" type="presOf" srcId="{59AB3A45-E6AA-4F90-A98E-21D674AE2C29}" destId="{A0E98D3E-569C-4857-977B-B066AE8A78EF}" srcOrd="0" destOrd="0" presId="urn:microsoft.com/office/officeart/2005/8/layout/radial3"/>
    <dgm:cxn modelId="{927D304D-76CD-4492-851C-CE6403B8F43A}" type="presOf" srcId="{5E9D53BD-9306-4E92-860C-BCD52371E1C3}" destId="{D33ECE8C-1372-4B96-B5CB-9A73A89EF797}" srcOrd="0" destOrd="0" presId="urn:microsoft.com/office/officeart/2005/8/layout/radial3"/>
    <dgm:cxn modelId="{FE84BD84-4235-41CE-B834-B00D3C3FA7D4}" srcId="{64ABF81F-0638-4AAF-8FF7-0626746116AD}" destId="{E43E2D1B-0676-404D-95B3-B330CD4972E9}" srcOrd="0" destOrd="0" parTransId="{2D0E649E-F983-4B06-994E-09A846D00638}" sibTransId="{BFC450DC-D38C-4A3A-9624-B9EF88C15A92}"/>
    <dgm:cxn modelId="{42BA742B-60FA-45DB-9C38-0586E0D4445E}" type="presParOf" srcId="{EDAE57A2-71B6-46A2-8ACA-440D978D158B}" destId="{B91B3698-6412-496E-AA57-C16EF5854A0E}" srcOrd="0" destOrd="0" presId="urn:microsoft.com/office/officeart/2005/8/layout/radial3"/>
    <dgm:cxn modelId="{6DE65598-1A89-416B-A408-5D8FC3D2060F}" type="presParOf" srcId="{B91B3698-6412-496E-AA57-C16EF5854A0E}" destId="{F03E4268-F94F-4964-8938-4BC83FBDC753}" srcOrd="0" destOrd="0" presId="urn:microsoft.com/office/officeart/2005/8/layout/radial3"/>
    <dgm:cxn modelId="{360C8384-285D-4454-B7A3-D6C68BBCBC66}" type="presParOf" srcId="{B91B3698-6412-496E-AA57-C16EF5854A0E}" destId="{40538E7A-CD48-4EA9-90D5-8FD466A91986}" srcOrd="1" destOrd="0" presId="urn:microsoft.com/office/officeart/2005/8/layout/radial3"/>
    <dgm:cxn modelId="{38A3C838-E9AB-44D6-A7E9-4547F29191AA}" type="presParOf" srcId="{B91B3698-6412-496E-AA57-C16EF5854A0E}" destId="{C1309803-29EB-4F88-BEFF-2FB536817189}" srcOrd="2" destOrd="0" presId="urn:microsoft.com/office/officeart/2005/8/layout/radial3"/>
    <dgm:cxn modelId="{95137C50-D39A-4B93-8DBF-441A51A70B23}" type="presParOf" srcId="{B91B3698-6412-496E-AA57-C16EF5854A0E}" destId="{A0E98D3E-569C-4857-977B-B066AE8A78EF}" srcOrd="3" destOrd="0" presId="urn:microsoft.com/office/officeart/2005/8/layout/radial3"/>
    <dgm:cxn modelId="{21E81C1A-303F-4329-BD5B-097225BD0848}" type="presParOf" srcId="{B91B3698-6412-496E-AA57-C16EF5854A0E}" destId="{D33ECE8C-1372-4B96-B5CB-9A73A89EF797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3E4268-F94F-4964-8938-4BC83FBDC753}">
      <dsp:nvSpPr>
        <dsp:cNvPr id="0" name=""/>
        <dsp:cNvSpPr/>
      </dsp:nvSpPr>
      <dsp:spPr>
        <a:xfrm>
          <a:off x="3712066" y="1874502"/>
          <a:ext cx="3804046" cy="380404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2800" b="1" kern="1200" dirty="0" smtClean="0"/>
            <a:t>KRUG</a:t>
          </a:r>
          <a:endParaRPr lang="sr-Latn-ME" sz="1600" b="1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1200" b="1" i="1" kern="1200" dirty="0" smtClean="0"/>
            <a:t>Moto</a:t>
          </a:r>
          <a:r>
            <a:rPr lang="sr-Latn-ME" sz="1400" b="1" i="1" kern="1200" dirty="0" smtClean="0"/>
            <a:t>: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1400" b="1" i="1" kern="1200" dirty="0" smtClean="0"/>
            <a:t>„Ja živim u krugovima koji se šire</a:t>
          </a:r>
          <a:endParaRPr lang="en-US" sz="1400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1400" b="1" i="1" kern="1200" dirty="0" smtClean="0"/>
            <a:t>i njima sve više obuhvatiti žudim</a:t>
          </a:r>
          <a:endParaRPr lang="en-US" sz="1400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1400" b="1" i="1" kern="1200" dirty="0" smtClean="0"/>
            <a:t>ja možda neću dosegnuti zadnji,</a:t>
          </a:r>
          <a:endParaRPr lang="en-US" sz="1400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1400" b="1" i="1" kern="1200" dirty="0" smtClean="0"/>
            <a:t>konačni krug, no ja se trudim.“</a:t>
          </a:r>
          <a:endParaRPr lang="en-US" sz="1400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1600" i="1" kern="1200" dirty="0" smtClean="0"/>
            <a:t>(Rajner Maria Rilke)</a:t>
          </a:r>
          <a:endParaRPr lang="en-US" sz="1600" kern="1200" dirty="0"/>
        </a:p>
      </dsp:txBody>
      <dsp:txXfrm>
        <a:off x="4269156" y="2431592"/>
        <a:ext cx="2689866" cy="2689866"/>
      </dsp:txXfrm>
    </dsp:sp>
    <dsp:sp modelId="{40538E7A-CD48-4EA9-90D5-8FD466A91986}">
      <dsp:nvSpPr>
        <dsp:cNvPr id="0" name=""/>
        <dsp:cNvSpPr/>
      </dsp:nvSpPr>
      <dsp:spPr>
        <a:xfrm>
          <a:off x="4107878" y="-224891"/>
          <a:ext cx="2955344" cy="285895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1300" b="1" u="sng" kern="1200" dirty="0" smtClean="0"/>
            <a:t>IV i V razred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1300" i="1" kern="1200" dirty="0" smtClean="0"/>
            <a:t>INTEGRATIVNI ČAS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1300" kern="1200" dirty="0" smtClean="0"/>
            <a:t>1) Matematika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1300" kern="1200" dirty="0" smtClean="0"/>
            <a:t>2) Priroda (Kruženje vode u prirodi)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1300" kern="1200" dirty="0" smtClean="0"/>
            <a:t>3) Poznavanje društva (Običaji u </a:t>
          </a:r>
          <a:r>
            <a:rPr lang="sr-Latn-ME" sz="1300" kern="1200" dirty="0" smtClean="0"/>
            <a:t>CG, poštivanje kulturne baštine, ognjište... </a:t>
          </a:r>
          <a:r>
            <a:rPr lang="sr-Latn-ME" sz="1300" kern="1200" dirty="0" smtClean="0"/>
            <a:t>– guvno)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1300" kern="1200" dirty="0" smtClean="0"/>
            <a:t>4) ČOZ – zašto sjedjeti u krugu  </a:t>
          </a:r>
        </a:p>
      </dsp:txBody>
      <dsp:txXfrm>
        <a:off x="4540678" y="193793"/>
        <a:ext cx="2089744" cy="2021582"/>
      </dsp:txXfrm>
    </dsp:sp>
    <dsp:sp modelId="{C1309803-29EB-4F88-BEFF-2FB536817189}">
      <dsp:nvSpPr>
        <dsp:cNvPr id="0" name=""/>
        <dsp:cNvSpPr/>
      </dsp:nvSpPr>
      <dsp:spPr>
        <a:xfrm>
          <a:off x="7245403" y="2305017"/>
          <a:ext cx="2863648" cy="277176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1300" b="1" u="sng" kern="1200" dirty="0" smtClean="0"/>
            <a:t>VIII i IX razred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1300" i="1" kern="1200" dirty="0" smtClean="0"/>
            <a:t>INTEGRATIVNI ČAS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1300" i="0" kern="1200" dirty="0" smtClean="0"/>
            <a:t>1) Matematika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1300" i="0" kern="1200" dirty="0" smtClean="0"/>
            <a:t>2) Fizika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1300" i="0" kern="1200" dirty="0" smtClean="0"/>
            <a:t>3) Informatika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1300" i="0" kern="1200" dirty="0" smtClean="0"/>
            <a:t>4) Biologija</a:t>
          </a:r>
          <a:endParaRPr lang="en-US" sz="1300" i="0" kern="1200" dirty="0"/>
        </a:p>
      </dsp:txBody>
      <dsp:txXfrm>
        <a:off x="7664775" y="2710932"/>
        <a:ext cx="2024904" cy="1959931"/>
      </dsp:txXfrm>
    </dsp:sp>
    <dsp:sp modelId="{A0E98D3E-569C-4857-977B-B066AE8A78EF}">
      <dsp:nvSpPr>
        <dsp:cNvPr id="0" name=""/>
        <dsp:cNvSpPr/>
      </dsp:nvSpPr>
      <dsp:spPr>
        <a:xfrm>
          <a:off x="4366781" y="4833891"/>
          <a:ext cx="2437538" cy="238287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1700" kern="1200" dirty="0" smtClean="0"/>
            <a:t>Obilježavanje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2400" b="1" kern="1200" dirty="0" smtClean="0"/>
            <a:t>Dana</a:t>
          </a:r>
          <a:r>
            <a:rPr lang="sr-Latn-ME" sz="3200" kern="1200" dirty="0" smtClean="0"/>
            <a:t> </a:t>
          </a:r>
          <a14:m xmlns:a14="http://schemas.microsoft.com/office/drawing/2010/main">
            <m:oMath xmlns:m="http://schemas.openxmlformats.org/officeDocument/2006/math">
              <m:r>
                <a:rPr lang="sr-Latn-ME" sz="4400" i="1" kern="120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m:t>𝜋</m:t>
              </m:r>
            </m:oMath>
          </a14:m>
          <a:r>
            <a:rPr lang="sr-Latn-ME" sz="1700" kern="1200" dirty="0" smtClean="0"/>
            <a:t>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1700" kern="1200" dirty="0" smtClean="0"/>
            <a:t>(14. mart) </a:t>
          </a:r>
        </a:p>
      </dsp:txBody>
      <dsp:txXfrm>
        <a:off x="4723750" y="5182855"/>
        <a:ext cx="1723600" cy="1684945"/>
      </dsp:txXfrm>
    </dsp:sp>
    <dsp:sp modelId="{D33ECE8C-1372-4B96-B5CB-9A73A89EF797}">
      <dsp:nvSpPr>
        <dsp:cNvPr id="0" name=""/>
        <dsp:cNvSpPr/>
      </dsp:nvSpPr>
      <dsp:spPr>
        <a:xfrm>
          <a:off x="946452" y="1947841"/>
          <a:ext cx="3066290" cy="31146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2000" b="1" u="sng" kern="1200" dirty="0" smtClean="0"/>
            <a:t>I, II, III razred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1500" i="1" kern="1200" dirty="0" smtClean="0"/>
            <a:t>INTEGRATIVNI DAN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1500" kern="1200" dirty="0" smtClean="0"/>
            <a:t>1.CSBH jezik i književnost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1500" kern="1200" dirty="0" smtClean="0"/>
            <a:t>2. Matematika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1500" kern="1200" dirty="0" smtClean="0"/>
            <a:t>3. Priroda i društvo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1500" kern="1200" dirty="0" smtClean="0"/>
            <a:t>4. Likovna kultura</a:t>
          </a:r>
          <a:endParaRPr lang="en-US" sz="1500" kern="1200" dirty="0"/>
        </a:p>
      </dsp:txBody>
      <dsp:txXfrm>
        <a:off x="1395500" y="2403975"/>
        <a:ext cx="2168194" cy="22024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DEE47-99A1-4FA7-9B5B-2A4FAF311A65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3FBF4-0C00-4327-96A3-D71969F45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627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DEE47-99A1-4FA7-9B5B-2A4FAF311A65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3FBF4-0C00-4327-96A3-D71969F45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409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DEE47-99A1-4FA7-9B5B-2A4FAF311A65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3FBF4-0C00-4327-96A3-D71969F45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755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DEE47-99A1-4FA7-9B5B-2A4FAF311A65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3FBF4-0C00-4327-96A3-D71969F45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620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DEE47-99A1-4FA7-9B5B-2A4FAF311A65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3FBF4-0C00-4327-96A3-D71969F45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208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DEE47-99A1-4FA7-9B5B-2A4FAF311A65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3FBF4-0C00-4327-96A3-D71969F45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88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DEE47-99A1-4FA7-9B5B-2A4FAF311A65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3FBF4-0C00-4327-96A3-D71969F45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931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DEE47-99A1-4FA7-9B5B-2A4FAF311A65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3FBF4-0C00-4327-96A3-D71969F45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044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DEE47-99A1-4FA7-9B5B-2A4FAF311A65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3FBF4-0C00-4327-96A3-D71969F45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548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DEE47-99A1-4FA7-9B5B-2A4FAF311A65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3FBF4-0C00-4327-96A3-D71969F45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87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DEE47-99A1-4FA7-9B5B-2A4FAF311A65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3FBF4-0C00-4327-96A3-D71969F45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466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DEE47-99A1-4FA7-9B5B-2A4FAF311A65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3FBF4-0C00-4327-96A3-D71969F45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01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6218" y="1347787"/>
            <a:ext cx="9144000" cy="2387600"/>
          </a:xfrm>
        </p:spPr>
        <p:txBody>
          <a:bodyPr/>
          <a:lstStyle/>
          <a:p>
            <a:r>
              <a:rPr lang="sr-Latn-ME" sz="8800" b="1" dirty="0" smtClean="0"/>
              <a:t>KRUG</a:t>
            </a:r>
            <a:r>
              <a:rPr lang="sr-Latn-ME" dirty="0" smtClean="0"/>
              <a:t/>
            </a:r>
            <a:br>
              <a:rPr lang="sr-Latn-ME" dirty="0" smtClean="0"/>
            </a:br>
            <a:r>
              <a:rPr lang="sr-Latn-ME" sz="3200" dirty="0" smtClean="0">
                <a:sym typeface="Wingdings" panose="05000000000000000000" pitchFamily="2" charset="2"/>
              </a:rPr>
              <a:t> </a:t>
            </a:r>
            <a:r>
              <a:rPr lang="sr-Latn-ME" sz="3200" b="1" i="1" dirty="0" smtClean="0"/>
              <a:t>projekat na nivou škole </a:t>
            </a:r>
            <a:r>
              <a:rPr lang="sr-Latn-ME" sz="3200" b="1" i="1" dirty="0" smtClean="0">
                <a:sym typeface="Wingdings" panose="05000000000000000000" pitchFamily="2" charset="2"/>
              </a:rPr>
              <a:t> </a:t>
            </a:r>
            <a:endParaRPr lang="en-US" sz="4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6218" y="4724256"/>
            <a:ext cx="9144000" cy="1655762"/>
          </a:xfrm>
        </p:spPr>
        <p:txBody>
          <a:bodyPr/>
          <a:lstStyle/>
          <a:p>
            <a:r>
              <a:rPr lang="sr-Latn-ME" sz="3600" dirty="0" smtClean="0"/>
              <a:t>Tim OŠ „Oktoih“ Podgorica</a:t>
            </a:r>
          </a:p>
          <a:p>
            <a:r>
              <a:rPr lang="sr-Latn-ME" b="1" dirty="0" smtClean="0"/>
              <a:t>Milena Lopičić, Jasna Radović, Marina Laković, Vladan Bošković, Bojan Leković, Sava Kovačević</a:t>
            </a:r>
            <a:endParaRPr lang="en-US" b="1" dirty="0"/>
          </a:p>
        </p:txBody>
      </p:sp>
      <p:pic>
        <p:nvPicPr>
          <p:cNvPr id="1026" name="Picture 2" descr="Oblik mandale u prirodi kao poticaj za likovno izražavanje djece  predškolske dob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67" y="986557"/>
            <a:ext cx="3971059" cy="406049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077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Diagram 3"/>
              <p:cNvGraphicFramePr/>
              <p:nvPr>
                <p:extLst>
                  <p:ext uri="{D42A27DB-BD31-4B8C-83A1-F6EECF244321}">
                    <p14:modId xmlns:p14="http://schemas.microsoft.com/office/powerpoint/2010/main" val="3958251826"/>
                  </p:ext>
                </p:extLst>
              </p:nvPr>
            </p:nvGraphicFramePr>
            <p:xfrm>
              <a:off x="667614" y="0"/>
              <a:ext cx="11069781" cy="685800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>
          <p:graphicFrame>
            <p:nvGraphicFramePr>
              <p:cNvPr id="4" name="Diagram 3"/>
              <p:cNvGraphicFramePr/>
              <p:nvPr>
                <p:extLst>
                  <p:ext uri="{D42A27DB-BD31-4B8C-83A1-F6EECF244321}">
                    <p14:modId xmlns:p14="http://schemas.microsoft.com/office/powerpoint/2010/main" val="3958251826"/>
                  </p:ext>
                </p:extLst>
              </p:nvPr>
            </p:nvGraphicFramePr>
            <p:xfrm>
              <a:off x="667614" y="0"/>
              <a:ext cx="11069781" cy="685800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3" r:qs="rId4" r:cs="rId5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57288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154</Words>
  <Application>Microsoft Office PowerPoint</Application>
  <PresentationFormat>Widescreen</PresentationFormat>
  <Paragraphs>31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Wingdings</vt:lpstr>
      <vt:lpstr>Office Theme</vt:lpstr>
      <vt:lpstr>KRUG  projekat na nivou škole 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7</cp:revision>
  <dcterms:created xsi:type="dcterms:W3CDTF">2020-10-03T11:07:11Z</dcterms:created>
  <dcterms:modified xsi:type="dcterms:W3CDTF">2020-10-03T13:38:30Z</dcterms:modified>
</cp:coreProperties>
</file>