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5"/>
  </p:notesMasterIdLst>
  <p:sldIdLst>
    <p:sldId id="260" r:id="rId2"/>
    <p:sldId id="258" r:id="rId3"/>
    <p:sldId id="262" r:id="rId4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0066"/>
    <a:srgbClr val="FF9966"/>
    <a:srgbClr val="FFFF00"/>
    <a:srgbClr val="669900"/>
    <a:srgbClr val="006600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 smtClean="0"/>
              <a:t>Kliknite da biste uredili stilove teksta matrice</a:t>
            </a:r>
          </a:p>
          <a:p>
            <a:pPr lvl="1"/>
            <a:r>
              <a:rPr lang="hr-HR" altLang="sr-Latn-RS" noProof="0" smtClean="0"/>
              <a:t>Druga razina</a:t>
            </a:r>
          </a:p>
          <a:p>
            <a:pPr lvl="2"/>
            <a:r>
              <a:rPr lang="hr-HR" altLang="sr-Latn-RS" noProof="0" smtClean="0"/>
              <a:t>Treća razina</a:t>
            </a:r>
          </a:p>
          <a:p>
            <a:pPr lvl="3"/>
            <a:r>
              <a:rPr lang="hr-HR" altLang="sr-Latn-RS" noProof="0" smtClean="0"/>
              <a:t>Četvrta razina</a:t>
            </a:r>
          </a:p>
          <a:p>
            <a:pPr lvl="4"/>
            <a:r>
              <a:rPr lang="hr-HR" altLang="sr-Latn-RS" noProof="0" smtClean="0"/>
              <a:t>Peta razina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643CE69-4E9F-437A-90B5-7B57AA78906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556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94884F-454E-483D-BC1E-4D18F7D0BBAE}" type="slidenum">
              <a:rPr lang="hr-HR" altLang="sr-Latn-RS"/>
              <a:pPr eaLnBrk="1" hangingPunct="1"/>
              <a:t>2</a:t>
            </a:fld>
            <a:endParaRPr lang="hr-HR" altLang="sr-Latn-R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A5D83-FEB2-43A0-90EC-0A6F12FC052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8936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0E42D6-D7DF-488F-ADEA-209E2757680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56792"/>
            <a:ext cx="7772400" cy="424847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b="1" dirty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hr-HR" altLang="sr-Latn-RS" b="1" dirty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Igra asocijacije</a:t>
            </a:r>
            <a:br>
              <a:rPr lang="hr-HR" altLang="sr-Latn-R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hr-HR" altLang="sr-Latn-R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hr-HR" altLang="sr-Latn-R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/>
            </a:r>
            <a:br>
              <a:rPr lang="hr-HR" altLang="sr-Latn-RS" b="1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hr-HR" altLang="sr-Latn-R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Nastavnica: Snežana Knežević</a:t>
            </a:r>
            <a:endParaRPr lang="en-US" altLang="sr-Latn-R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6263" name="Group 183"/>
              <p:cNvGraphicFramePr>
                <a:graphicFrameLocks noGrp="1"/>
              </p:cNvGraphicFramePr>
              <p:nvPr>
                <p:ph/>
                <p:extLst>
                  <p:ext uri="{D42A27DB-BD31-4B8C-83A1-F6EECF244321}">
                    <p14:modId xmlns:p14="http://schemas.microsoft.com/office/powerpoint/2010/main" val="1046474557"/>
                  </p:ext>
                </p:extLst>
              </p:nvPr>
            </p:nvGraphicFramePr>
            <p:xfrm>
              <a:off x="601663" y="333375"/>
              <a:ext cx="9658350" cy="6165852"/>
            </p:xfrm>
            <a:graphic>
              <a:graphicData uri="http://schemas.openxmlformats.org/drawingml/2006/table">
                <a:tbl>
                  <a:tblPr/>
                  <a:tblGrid>
                    <a:gridCol w="2674937"/>
                    <a:gridCol w="2663825"/>
                    <a:gridCol w="2663825"/>
                    <a:gridCol w="1655763"/>
                  </a:tblGrid>
                  <a:tr h="1214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Devet devetina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hr-HR" altLang="sr-Latn-RS" sz="24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sr-Latn-ME" altLang="sr-Latn-RS" sz="24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𝟑𝟐</m:t>
                                    </m:r>
                                  </m:num>
                                  <m:den>
                                    <m:r>
                                      <a:rPr kumimoji="0" lang="sr-Latn-ME" altLang="sr-Latn-RS" sz="24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𝟏𝟗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Jedna polovina</a:t>
                          </a:r>
                          <a:endParaRPr kumimoji="0" lang="en-US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 cap="flat"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3348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Osam polovina</a:t>
                          </a:r>
                          <a:endParaRPr kumimoji="0" lang="hr-HR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Petnaest desetina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hr-HR" altLang="sr-Latn-RS" sz="32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sr-Latn-ME" altLang="sr-Latn-RS" sz="32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𝟏𝟑</m:t>
                                  </m:r>
                                </m:num>
                                <m:den>
                                  <m:r>
                                    <a:rPr kumimoji="0" lang="sr-Latn-ME" altLang="sr-Latn-RS" sz="32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𝟏𝟓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 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239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hr-HR" altLang="sr-Latn-RS" sz="2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sr-Latn-ME" altLang="sr-Latn-RS" sz="2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55</m:t>
                                    </m:r>
                                  </m:num>
                                  <m:den>
                                    <m:r>
                                      <a:rPr kumimoji="0" lang="sr-Latn-ME" altLang="sr-Latn-RS" sz="2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hr-HR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sr-Latn-ME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Osam sedmina</a:t>
                          </a:r>
                          <a:endParaRPr kumimoji="0" lang="en-US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Šest sedmina</a:t>
                          </a:r>
                          <a:endParaRPr kumimoji="0" lang="en-US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239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sr-Latn-ME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Prirodni broj </a:t>
                          </a: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Nepravi razlomak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Pravi razlomak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70000">
                    <a:tc gridSpan="3"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VRSTE RAZLOMAKA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r-H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hr-HR"/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6263" name="Group 183"/>
              <p:cNvGraphicFramePr>
                <a:graphicFrameLocks noGrp="1"/>
              </p:cNvGraphicFramePr>
              <p:nvPr>
                <p:ph/>
                <p:extLst>
                  <p:ext uri="{D42A27DB-BD31-4B8C-83A1-F6EECF244321}">
                    <p14:modId xmlns:p14="http://schemas.microsoft.com/office/powerpoint/2010/main" val="1046474557"/>
                  </p:ext>
                </p:extLst>
              </p:nvPr>
            </p:nvGraphicFramePr>
            <p:xfrm>
              <a:off x="601663" y="333375"/>
              <a:ext cx="9658350" cy="6165852"/>
            </p:xfrm>
            <a:graphic>
              <a:graphicData uri="http://schemas.openxmlformats.org/drawingml/2006/table">
                <a:tbl>
                  <a:tblPr/>
                  <a:tblGrid>
                    <a:gridCol w="2674937"/>
                    <a:gridCol w="2663825"/>
                    <a:gridCol w="2663825"/>
                    <a:gridCol w="1655763"/>
                  </a:tblGrid>
                  <a:tr h="1214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Devet devetina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100686" t="-503" r="-162243" b="-408543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Jedna polovina</a:t>
                          </a:r>
                          <a:endParaRPr kumimoji="0" lang="en-US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 cap="flat"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3348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Osam polovina</a:t>
                          </a:r>
                          <a:endParaRPr kumimoji="0" lang="hr-HR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Petnaest desetina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201147" t="-99010" r="-62615" b="-302475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23963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228" t="-200000" r="-261048" b="-203980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sr-Latn-ME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Osam sedmina</a:t>
                          </a:r>
                          <a:endParaRPr kumimoji="0" lang="en-US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omic Sans MS" pitchFamily="66" charset="0"/>
                            </a:rPr>
                            <a:t>Šest sedmina</a:t>
                          </a:r>
                          <a:endParaRPr kumimoji="0" lang="en-US" altLang="sr-Latn-RS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239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sr-Latn-ME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Prirodni broj </a:t>
                          </a: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Nepravi razlomak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Pravi razlomak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1270000">
                    <a:tc gridSpan="3"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hr-HR" altLang="sr-Latn-RS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omic Sans MS" pitchFamily="66" charset="0"/>
                            </a:rPr>
                            <a:t>VRSTE RAZLOMAKA</a:t>
                          </a:r>
                          <a:endParaRPr kumimoji="0" lang="hr-HR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hr-H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hr-HR"/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altLang="sr-Latn-R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mic Sans MS" pitchFamily="66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cap="flat">
                          <a:noFill/>
                        </a:lnR>
                        <a:lnT>
                          <a:noFill/>
                        </a:lnT>
                        <a:lnB cap="flat">
                          <a:noFill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6236" name="Rectangle 156"/>
          <p:cNvSpPr>
            <a:spLocks noChangeArrowheads="1"/>
          </p:cNvSpPr>
          <p:nvPr/>
        </p:nvSpPr>
        <p:spPr bwMode="auto">
          <a:xfrm>
            <a:off x="611855" y="347663"/>
            <a:ext cx="2627312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A1</a:t>
            </a:r>
          </a:p>
        </p:txBody>
      </p:sp>
      <p:sp>
        <p:nvSpPr>
          <p:cNvPr id="46237" name="Rectangle 157"/>
          <p:cNvSpPr>
            <a:spLocks noChangeArrowheads="1"/>
          </p:cNvSpPr>
          <p:nvPr/>
        </p:nvSpPr>
        <p:spPr bwMode="auto">
          <a:xfrm>
            <a:off x="3299908" y="347663"/>
            <a:ext cx="2627313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B1</a:t>
            </a:r>
          </a:p>
        </p:txBody>
      </p:sp>
      <p:sp>
        <p:nvSpPr>
          <p:cNvPr id="46238" name="Rectangle 158"/>
          <p:cNvSpPr>
            <a:spLocks noChangeArrowheads="1"/>
          </p:cNvSpPr>
          <p:nvPr/>
        </p:nvSpPr>
        <p:spPr bwMode="auto">
          <a:xfrm>
            <a:off x="5952340" y="347663"/>
            <a:ext cx="2627313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C1</a:t>
            </a:r>
          </a:p>
        </p:txBody>
      </p:sp>
      <p:sp>
        <p:nvSpPr>
          <p:cNvPr id="46239" name="Rectangle 159"/>
          <p:cNvSpPr>
            <a:spLocks noChangeArrowheads="1"/>
          </p:cNvSpPr>
          <p:nvPr/>
        </p:nvSpPr>
        <p:spPr bwMode="auto">
          <a:xfrm>
            <a:off x="627063" y="1571625"/>
            <a:ext cx="2627312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A2</a:t>
            </a:r>
          </a:p>
        </p:txBody>
      </p:sp>
      <p:sp>
        <p:nvSpPr>
          <p:cNvPr id="46240" name="Rectangle 160"/>
          <p:cNvSpPr>
            <a:spLocks noChangeArrowheads="1"/>
          </p:cNvSpPr>
          <p:nvPr/>
        </p:nvSpPr>
        <p:spPr bwMode="auto">
          <a:xfrm>
            <a:off x="3298824" y="1583564"/>
            <a:ext cx="2627313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 dirty="0">
                <a:latin typeface="Comic Sans MS" pitchFamily="66" charset="0"/>
              </a:rPr>
              <a:t>B2</a:t>
            </a:r>
          </a:p>
        </p:txBody>
      </p:sp>
      <p:sp>
        <p:nvSpPr>
          <p:cNvPr id="46241" name="Rectangle 161"/>
          <p:cNvSpPr>
            <a:spLocks noChangeArrowheads="1"/>
          </p:cNvSpPr>
          <p:nvPr/>
        </p:nvSpPr>
        <p:spPr bwMode="auto">
          <a:xfrm>
            <a:off x="5954713" y="1571038"/>
            <a:ext cx="2627312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C2</a:t>
            </a:r>
          </a:p>
        </p:txBody>
      </p:sp>
      <p:sp>
        <p:nvSpPr>
          <p:cNvPr id="46242" name="Rectangle 162"/>
          <p:cNvSpPr>
            <a:spLocks noChangeArrowheads="1"/>
          </p:cNvSpPr>
          <p:nvPr/>
        </p:nvSpPr>
        <p:spPr bwMode="auto">
          <a:xfrm>
            <a:off x="611855" y="2818579"/>
            <a:ext cx="2627312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A3</a:t>
            </a:r>
          </a:p>
        </p:txBody>
      </p:sp>
      <p:sp>
        <p:nvSpPr>
          <p:cNvPr id="46244" name="Rectangle 164"/>
          <p:cNvSpPr>
            <a:spLocks noChangeArrowheads="1"/>
          </p:cNvSpPr>
          <p:nvPr/>
        </p:nvSpPr>
        <p:spPr bwMode="auto">
          <a:xfrm>
            <a:off x="3298825" y="2789238"/>
            <a:ext cx="2627313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B3</a:t>
            </a:r>
          </a:p>
        </p:txBody>
      </p:sp>
      <p:sp>
        <p:nvSpPr>
          <p:cNvPr id="46245" name="Rectangle 165"/>
          <p:cNvSpPr>
            <a:spLocks noChangeArrowheads="1"/>
          </p:cNvSpPr>
          <p:nvPr/>
        </p:nvSpPr>
        <p:spPr bwMode="auto">
          <a:xfrm>
            <a:off x="5950657" y="2789238"/>
            <a:ext cx="2627313" cy="1193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2600" b="1">
                <a:latin typeface="Comic Sans MS" pitchFamily="66" charset="0"/>
              </a:rPr>
              <a:t>C3</a:t>
            </a:r>
          </a:p>
        </p:txBody>
      </p:sp>
      <p:sp>
        <p:nvSpPr>
          <p:cNvPr id="46246" name="Rectangle 166"/>
          <p:cNvSpPr>
            <a:spLocks noChangeArrowheads="1"/>
          </p:cNvSpPr>
          <p:nvPr/>
        </p:nvSpPr>
        <p:spPr bwMode="auto">
          <a:xfrm>
            <a:off x="611855" y="4030481"/>
            <a:ext cx="2627312" cy="11874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r-HR" altLang="sr-Latn-R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</a:t>
            </a:r>
          </a:p>
        </p:txBody>
      </p:sp>
      <p:sp>
        <p:nvSpPr>
          <p:cNvPr id="46247" name="Rectangle 167"/>
          <p:cNvSpPr>
            <a:spLocks noChangeArrowheads="1"/>
          </p:cNvSpPr>
          <p:nvPr/>
        </p:nvSpPr>
        <p:spPr bwMode="auto">
          <a:xfrm>
            <a:off x="3299908" y="4030481"/>
            <a:ext cx="2627313" cy="11874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r-HR" altLang="sr-Latn-R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</a:t>
            </a:r>
          </a:p>
        </p:txBody>
      </p:sp>
      <p:sp>
        <p:nvSpPr>
          <p:cNvPr id="46248" name="Rectangle 168"/>
          <p:cNvSpPr>
            <a:spLocks noChangeArrowheads="1"/>
          </p:cNvSpPr>
          <p:nvPr/>
        </p:nvSpPr>
        <p:spPr bwMode="auto">
          <a:xfrm>
            <a:off x="5950658" y="4030481"/>
            <a:ext cx="2627312" cy="11874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r-HR" altLang="sr-Latn-R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</a:t>
            </a:r>
          </a:p>
        </p:txBody>
      </p:sp>
      <p:sp>
        <p:nvSpPr>
          <p:cNvPr id="46249" name="Rectangle 169"/>
          <p:cNvSpPr>
            <a:spLocks noChangeArrowheads="1"/>
          </p:cNvSpPr>
          <p:nvPr/>
        </p:nvSpPr>
        <p:spPr bwMode="auto">
          <a:xfrm>
            <a:off x="572208" y="5217931"/>
            <a:ext cx="8005762" cy="1295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r-HR" altLang="sr-Latn-R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KONAČNO RJEŠENJE</a:t>
            </a:r>
            <a:endParaRPr lang="en-US" altLang="sr-Latn-R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1000"/>
                                        <p:tgtEl>
                                          <p:spTgt spid="46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3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2" dur="1000"/>
                                        <p:tgtEl>
                                          <p:spTgt spid="46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3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6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8" dur="1000"/>
                                        <p:tgtEl>
                                          <p:spTgt spid="46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3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6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4" dur="1000"/>
                                        <p:tgtEl>
                                          <p:spTgt spid="46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3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6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0" dur="1000"/>
                                        <p:tgtEl>
                                          <p:spTgt spid="46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6" dur="1000"/>
                                        <p:tgtEl>
                                          <p:spTgt spid="46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2" dur="1000"/>
                                        <p:tgtEl>
                                          <p:spTgt spid="46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6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8" dur="1000"/>
                                        <p:tgtEl>
                                          <p:spTgt spid="46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6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54" dur="1000"/>
                                        <p:tgtEl>
                                          <p:spTgt spid="46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6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0" dur="1000"/>
                                        <p:tgtEl>
                                          <p:spTgt spid="46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6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6" dur="1000"/>
                                        <p:tgtEl>
                                          <p:spTgt spid="46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6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72" dur="1000"/>
                                        <p:tgtEl>
                                          <p:spTgt spid="46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6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78" dur="1000"/>
                                        <p:tgtEl>
                                          <p:spTgt spid="46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9"/>
                  </p:tgtEl>
                </p:cond>
              </p:nextCondLst>
            </p:seq>
          </p:childTnLst>
        </p:cTn>
      </p:par>
    </p:tnLst>
    <p:bldLst>
      <p:bldP spid="46236" grpId="0" animBg="1"/>
      <p:bldP spid="46237" grpId="0" animBg="1"/>
      <p:bldP spid="46238" grpId="0" animBg="1"/>
      <p:bldP spid="46239" grpId="0" animBg="1"/>
      <p:bldP spid="46240" grpId="0" animBg="1"/>
      <p:bldP spid="46241" grpId="0" animBg="1"/>
      <p:bldP spid="46242" grpId="0" animBg="1"/>
      <p:bldP spid="46244" grpId="0" animBg="1"/>
      <p:bldP spid="46245" grpId="0" animBg="1"/>
      <p:bldP spid="46246" grpId="0" animBg="1"/>
      <p:bldP spid="46247" grpId="0" animBg="1"/>
      <p:bldP spid="46248" grpId="0" animBg="1"/>
      <p:bldP spid="462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916832"/>
            <a:ext cx="7931224" cy="1656184"/>
          </a:xfrm>
        </p:spPr>
        <p:txBody>
          <a:bodyPr/>
          <a:lstStyle/>
          <a:p>
            <a:r>
              <a:rPr lang="sr-Latn-ME" dirty="0" smtClean="0">
                <a:solidFill>
                  <a:srgbClr val="FF0000"/>
                </a:solidFill>
                <a:latin typeface="Comic Sans MS" pitchFamily="66" charset="0"/>
              </a:rPr>
              <a:t>Hvala na pažnji ! </a:t>
            </a:r>
            <a:endParaRPr lang="sr-Latn-ME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3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</TotalTime>
  <Words>54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Hardcover</vt:lpstr>
      <vt:lpstr>    Igra asocijacije    Nastavnica: Snežana Knežević</vt:lpstr>
      <vt:lpstr>PowerPoint Presentation</vt:lpstr>
      <vt:lpstr>Hvala na pažnji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 asocijacije</dc:title>
  <dc:creator>User</dc:creator>
  <cp:lastModifiedBy>User</cp:lastModifiedBy>
  <cp:revision>8</cp:revision>
  <dcterms:created xsi:type="dcterms:W3CDTF">2020-10-03T21:24:06Z</dcterms:created>
  <dcterms:modified xsi:type="dcterms:W3CDTF">2020-10-03T23:27:23Z</dcterms:modified>
</cp:coreProperties>
</file>