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795" r:id="rId3"/>
    <p:sldId id="788" r:id="rId4"/>
    <p:sldId id="801" r:id="rId5"/>
    <p:sldId id="712" r:id="rId6"/>
    <p:sldId id="708" r:id="rId7"/>
    <p:sldId id="711" r:id="rId8"/>
    <p:sldId id="713" r:id="rId9"/>
    <p:sldId id="767" r:id="rId10"/>
    <p:sldId id="768" r:id="rId11"/>
    <p:sldId id="715" r:id="rId12"/>
    <p:sldId id="800" r:id="rId13"/>
    <p:sldId id="799" r:id="rId14"/>
    <p:sldId id="745" r:id="rId15"/>
    <p:sldId id="748" r:id="rId16"/>
    <p:sldId id="764" r:id="rId17"/>
    <p:sldId id="805" r:id="rId18"/>
    <p:sldId id="716" r:id="rId19"/>
    <p:sldId id="804" r:id="rId20"/>
    <p:sldId id="771" r:id="rId21"/>
    <p:sldId id="791" r:id="rId22"/>
    <p:sldId id="793" r:id="rId23"/>
    <p:sldId id="792" r:id="rId24"/>
    <p:sldId id="782" r:id="rId25"/>
    <p:sldId id="756" r:id="rId26"/>
    <p:sldId id="753" r:id="rId27"/>
    <p:sldId id="765" r:id="rId28"/>
    <p:sldId id="7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0519" autoAdjust="0"/>
  </p:normalViewPr>
  <p:slideViewPr>
    <p:cSldViewPr snapToGrid="0" showGuides="1">
      <p:cViewPr varScale="1">
        <p:scale>
          <a:sx n="88" d="100"/>
          <a:sy n="88" d="100"/>
        </p:scale>
        <p:origin x="6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737F5-6ED0-4A70-BD8E-BB5CEA117EC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40333-AC54-422A-A121-5E725DCF5E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2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CEFB5-F3F7-43FA-9B42-6CEBCDD3ADD8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B058-2CED-45BC-B8F0-005CF4AD94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7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89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33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66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67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6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01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08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7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69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2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2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80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62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13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23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27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61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73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41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40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80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1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51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9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08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14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17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0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6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8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8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5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3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6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9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8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0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7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0463-C568-4ECC-9B54-7C3C29DCA999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www.ikces.me/uputstvo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://www.ikces.m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gle/6qrqU7RvMqLMZ3QN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66205" y="2040408"/>
            <a:ext cx="83836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 dirty="0">
                <a:solidFill>
                  <a:srgbClr val="002060"/>
                </a:solidFill>
                <a:cs typeface="Calibri"/>
              </a:rPr>
              <a:t>Implementacija ključnih kompetencija </a:t>
            </a:r>
          </a:p>
          <a:p>
            <a:pPr algn="r"/>
            <a:r>
              <a:rPr lang="hr-HR" sz="4000" b="1" dirty="0">
                <a:solidFill>
                  <a:srgbClr val="002060"/>
                </a:solidFill>
                <a:cs typeface="Calibri"/>
              </a:rPr>
              <a:t>u obrazovni sistem Crne Gore – </a:t>
            </a:r>
          </a:p>
          <a:p>
            <a:pPr algn="r"/>
            <a:r>
              <a:rPr lang="hr-HR" sz="4000" b="1" dirty="0">
                <a:solidFill>
                  <a:srgbClr val="002060"/>
                </a:solidFill>
                <a:cs typeface="Calibri"/>
              </a:rPr>
              <a:t>obuka za nastavnike</a:t>
            </a:r>
          </a:p>
          <a:p>
            <a:pPr algn="r"/>
            <a:endParaRPr lang="hr-HR" sz="2000" dirty="0"/>
          </a:p>
        </p:txBody>
      </p:sp>
      <p:pic>
        <p:nvPicPr>
          <p:cNvPr id="2052" name="Picture 4" descr="Ideje za kreativne igre kod kuće: Lutkarske predstave, smišljanje priča,  izrada slikovnice, igre s loptom | missMAMA">
            <a:extLst>
              <a:ext uri="{FF2B5EF4-FFF2-40B4-BE49-F238E27FC236}">
                <a16:creationId xmlns:a16="http://schemas.microsoft.com/office/drawing/2014/main" id="{000B446C-4EB8-4889-98C5-D63464F90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81" y="4396154"/>
            <a:ext cx="3225864" cy="215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t ključnih razlika između uspješnih i neuspješnih ljudi">
            <a:extLst>
              <a:ext uri="{FF2B5EF4-FFF2-40B4-BE49-F238E27FC236}">
                <a16:creationId xmlns:a16="http://schemas.microsoft.com/office/drawing/2014/main" id="{61C41021-F48B-4CF2-BBBC-FCAFB847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9" y="1231931"/>
            <a:ext cx="3794621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7E3809-DB87-4C5F-A830-80BFF2DDD703}"/>
              </a:ext>
            </a:extLst>
          </p:cNvPr>
          <p:cNvSpPr txBox="1"/>
          <p:nvPr/>
        </p:nvSpPr>
        <p:spPr>
          <a:xfrm>
            <a:off x="6096000" y="4373878"/>
            <a:ext cx="8165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r-HR" sz="4000" b="1" dirty="0">
                <a:solidFill>
                  <a:srgbClr val="002060"/>
                </a:solidFill>
              </a:rPr>
              <a:t>Drugi dan obuke</a:t>
            </a:r>
          </a:p>
        </p:txBody>
      </p:sp>
    </p:spTree>
    <p:extLst>
      <p:ext uri="{BB962C8B-B14F-4D97-AF65-F5344CB8AC3E}">
        <p14:creationId xmlns:p14="http://schemas.microsoft.com/office/powerpoint/2010/main" val="51673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8020" y="1000281"/>
            <a:ext cx="115409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800" b="1" dirty="0">
                <a:solidFill>
                  <a:srgbClr val="002060"/>
                </a:solidFill>
              </a:rPr>
              <a:t>Aktivnosti nakon obuke i </a:t>
            </a:r>
            <a:r>
              <a:rPr lang="en-GB" sz="3800" b="1" dirty="0" err="1">
                <a:solidFill>
                  <a:srgbClr val="002060"/>
                </a:solidFill>
              </a:rPr>
              <a:t>realizovanje</a:t>
            </a:r>
            <a:r>
              <a:rPr lang="hr-HR" sz="3800" b="1" dirty="0">
                <a:solidFill>
                  <a:srgbClr val="002060"/>
                </a:solidFill>
              </a:rPr>
              <a:t> pripreme u nastavi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629F2-542F-4380-814E-0D8F645C6981}"/>
              </a:ext>
            </a:extLst>
          </p:cNvPr>
          <p:cNvSpPr txBox="1"/>
          <p:nvPr/>
        </p:nvSpPr>
        <p:spPr>
          <a:xfrm>
            <a:off x="516368" y="1910333"/>
            <a:ext cx="111592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Nakon predaje dokumentacije za  sprovedenu aktivnost </a:t>
            </a:r>
            <a:r>
              <a:rPr lang="hr-HR" sz="2800" dirty="0"/>
              <a:t>(nastavu, vannastavnu/vanškolsku, </a:t>
            </a:r>
            <a:r>
              <a:rPr lang="en-GB" sz="2800" dirty="0" err="1"/>
              <a:t>sprovođenje</a:t>
            </a:r>
            <a:r>
              <a:rPr lang="hr-HR" sz="2800" dirty="0"/>
              <a:t> projekta i sl.) izvršiće se:</a:t>
            </a:r>
          </a:p>
          <a:p>
            <a:endParaRPr lang="en-GB" sz="2800" dirty="0"/>
          </a:p>
          <a:p>
            <a:r>
              <a:rPr lang="hr-HR" sz="2800" dirty="0"/>
              <a:t>7. </a:t>
            </a:r>
            <a:r>
              <a:rPr lang="hr-HR" sz="2800" b="1" dirty="0"/>
              <a:t>Odabir najuspješnije </a:t>
            </a:r>
            <a:r>
              <a:rPr lang="hr-HR" sz="2800" b="1" dirty="0" err="1"/>
              <a:t>sprovedenih</a:t>
            </a:r>
            <a:r>
              <a:rPr lang="hr-HR" sz="2800" b="1" dirty="0"/>
              <a:t> i  najkorisnijih primjera aktivnosti  </a:t>
            </a:r>
          </a:p>
          <a:p>
            <a:r>
              <a:rPr lang="hr-HR" sz="2800" b="1" dirty="0"/>
              <a:t>    </a:t>
            </a:r>
            <a:r>
              <a:rPr lang="hr-HR" sz="2800" dirty="0"/>
              <a:t>(ekspert</a:t>
            </a:r>
            <a:r>
              <a:rPr lang="en-GB" sz="2800" dirty="0" err="1"/>
              <a:t>sk</a:t>
            </a:r>
            <a:r>
              <a:rPr lang="hr-HR" sz="2800" dirty="0"/>
              <a:t>i tim projekta i projektni tim)</a:t>
            </a:r>
          </a:p>
          <a:p>
            <a:endParaRPr lang="en-GB" sz="2800" dirty="0"/>
          </a:p>
          <a:p>
            <a:r>
              <a:rPr lang="hr-HR" sz="2800" dirty="0"/>
              <a:t>8. </a:t>
            </a:r>
            <a:r>
              <a:rPr lang="hr-HR" sz="2800" b="1" dirty="0"/>
              <a:t>Dodavanje odabranih primjera u Priručnik</a:t>
            </a:r>
          </a:p>
          <a:p>
            <a:endParaRPr lang="en-GB" sz="2800" b="1" dirty="0"/>
          </a:p>
          <a:p>
            <a:r>
              <a:rPr lang="hr-HR" sz="2800" dirty="0"/>
              <a:t>9. </a:t>
            </a:r>
            <a:r>
              <a:rPr lang="hr-HR" sz="2800" b="1" dirty="0"/>
              <a:t>Održavanje konferencije </a:t>
            </a:r>
            <a:r>
              <a:rPr lang="hr-HR" sz="2800" dirty="0"/>
              <a:t>za predstavljanje javnosti, najuspješnijih i  </a:t>
            </a:r>
          </a:p>
          <a:p>
            <a:r>
              <a:rPr lang="hr-HR" sz="2800" dirty="0"/>
              <a:t>     najkorisnijih primjera </a:t>
            </a:r>
            <a:r>
              <a:rPr lang="en-GB" sz="2800" dirty="0"/>
              <a:t>s</a:t>
            </a:r>
            <a:r>
              <a:rPr lang="hr-HR" sz="2800" dirty="0"/>
              <a:t>provedenih aktivnosti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1417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9319" y="990973"/>
            <a:ext cx="11346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  <a:sym typeface="Open Sans"/>
              </a:rPr>
              <a:t>Pravila za uspješan rad u radionici</a:t>
            </a:r>
            <a:endParaRPr lang="hr-HR" sz="40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656066" y="1794202"/>
            <a:ext cx="6835778" cy="4661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hr-HR" sz="2800" dirty="0">
                <a:sym typeface="Open Sans Light"/>
              </a:rPr>
              <a:t>Međusobno pošt</a:t>
            </a:r>
            <a:r>
              <a:rPr lang="en-GB" sz="2800" dirty="0">
                <a:sym typeface="Open Sans Light"/>
              </a:rPr>
              <a:t>o</a:t>
            </a:r>
            <a:r>
              <a:rPr lang="hr-HR" sz="2800" dirty="0">
                <a:sym typeface="Open Sans Light"/>
              </a:rPr>
              <a:t>vanje</a:t>
            </a:r>
          </a:p>
          <a:p>
            <a:pPr marL="323850" indent="-17145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endParaRPr lang="hr-HR" sz="1000" dirty="0">
              <a:sym typeface="Open Sans Light"/>
            </a:endParaRPr>
          </a:p>
          <a:p>
            <a:pPr marL="457200" indent="-45720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r>
              <a:rPr lang="hr-HR" sz="2800" dirty="0">
                <a:sym typeface="Open Sans Light"/>
              </a:rPr>
              <a:t>Kvalitetna s</a:t>
            </a:r>
            <a:r>
              <a:rPr lang="en-GB" sz="2800" dirty="0">
                <a:sym typeface="Open Sans Light"/>
              </a:rPr>
              <a:t>a</a:t>
            </a:r>
            <a:r>
              <a:rPr lang="hr-HR" sz="2800" dirty="0">
                <a:sym typeface="Open Sans Light"/>
              </a:rPr>
              <a:t>radnja</a:t>
            </a:r>
          </a:p>
          <a:p>
            <a:pPr marL="323850" indent="-17145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endParaRPr lang="hr-HR" sz="1000" dirty="0">
              <a:sym typeface="Open Sans Light"/>
            </a:endParaRPr>
          </a:p>
          <a:p>
            <a:pPr marL="457200" indent="-45720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r>
              <a:rPr lang="hr-HR" sz="2800" dirty="0">
                <a:sym typeface="Open Sans Light"/>
              </a:rPr>
              <a:t>Međusobno pod</a:t>
            </a:r>
            <a:r>
              <a:rPr lang="en-GB" sz="2800" dirty="0">
                <a:sym typeface="Open Sans Light"/>
              </a:rPr>
              <a:t>s</a:t>
            </a:r>
            <a:r>
              <a:rPr lang="hr-HR" sz="2800" dirty="0">
                <a:sym typeface="Open Sans Light"/>
              </a:rPr>
              <a:t>ticanje i podržavanje</a:t>
            </a:r>
          </a:p>
          <a:p>
            <a:pPr marL="323850" indent="-17145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endParaRPr lang="hr-HR" sz="1000" dirty="0">
              <a:sym typeface="Open Sans Light"/>
            </a:endParaRPr>
          </a:p>
          <a:p>
            <a:pPr marL="457200" indent="-45720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r>
              <a:rPr lang="hr-HR" sz="2800" dirty="0">
                <a:sym typeface="Open Sans Light"/>
              </a:rPr>
              <a:t>Uvažavanje razlika i specifičnih sposobnosti svakog pojedinca</a:t>
            </a:r>
          </a:p>
          <a:p>
            <a:pPr marL="323850" indent="-17145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endParaRPr lang="hr-HR" sz="1000" dirty="0">
              <a:sym typeface="Open Sans Light"/>
            </a:endParaRPr>
          </a:p>
          <a:p>
            <a:pPr marL="457200" indent="-45720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r>
              <a:rPr lang="hr-HR" sz="2800" dirty="0">
                <a:sym typeface="Open Sans Light"/>
              </a:rPr>
              <a:t>Stremljenje ka postizanju što boljih zajedničkih rezultata</a:t>
            </a:r>
          </a:p>
        </p:txBody>
      </p:sp>
      <p:pic>
        <p:nvPicPr>
          <p:cNvPr id="6" name="Google Shape;138;p6" descr="j0233018">
            <a:extLst>
              <a:ext uri="{FF2B5EF4-FFF2-40B4-BE49-F238E27FC236}">
                <a16:creationId xmlns:a16="http://schemas.microsoft.com/office/drawing/2014/main" id="{FFD723D8-40F1-435E-99E0-06A6189B702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1347" y="1344916"/>
            <a:ext cx="3684587" cy="489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0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A2F349-5415-4AE8-B587-D567890EB84E}"/>
              </a:ext>
            </a:extLst>
          </p:cNvPr>
          <p:cNvSpPr txBox="1"/>
          <p:nvPr/>
        </p:nvSpPr>
        <p:spPr>
          <a:xfrm>
            <a:off x="372533" y="1582341"/>
            <a:ext cx="1102359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fontAlgn="t">
              <a:lnSpc>
                <a:spcPct val="100000"/>
              </a:lnSpc>
              <a:buAutoNum type="arabicPeriod"/>
            </a:pPr>
            <a:r>
              <a:rPr lang="hr-HR" sz="26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Proučiti detaljnije materijale s prvog dana obuke</a:t>
            </a:r>
          </a:p>
          <a:p>
            <a:pPr marL="457200" indent="-457200" algn="just" fontAlgn="t">
              <a:lnSpc>
                <a:spcPct val="100000"/>
              </a:lnSpc>
              <a:buAutoNum type="arabicPeriod"/>
            </a:pPr>
            <a:r>
              <a:rPr lang="hr-HR" sz="26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Detaljno promisliti o mogućoj aktivnosti za integraciju ključnih kompetencija </a:t>
            </a:r>
            <a:r>
              <a:rPr lang="hr-HR" sz="2600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u  nastavu Vaše škole (redovna nastava, </a:t>
            </a:r>
            <a:r>
              <a:rPr lang="hr-HR" sz="2600" dirty="0" err="1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integrisana</a:t>
            </a:r>
            <a:r>
              <a:rPr lang="hr-HR" sz="2600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nastava, </a:t>
            </a:r>
            <a:r>
              <a:rPr lang="hr-HR" sz="2600" dirty="0" err="1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međupredmetna</a:t>
            </a:r>
            <a:r>
              <a:rPr lang="hr-HR" sz="2600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nastava, školski projekat, vannastavne aktivnosti, vanškolske aktivnosti …)</a:t>
            </a:r>
          </a:p>
          <a:p>
            <a:pPr marL="457200" indent="-457200" algn="just" fontAlgn="t">
              <a:lnSpc>
                <a:spcPct val="100000"/>
              </a:lnSpc>
              <a:buAutoNum type="arabicPeriod"/>
            </a:pPr>
            <a:r>
              <a:rPr lang="hr-HR" sz="26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Upoznati se s dijelom Godišnjeg plana škole vezanog za implementaciju ključnih kompetencija</a:t>
            </a:r>
            <a:r>
              <a:rPr lang="hr-HR" sz="2600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(kontaktirati direktora i/ili članove školskog tima, koji su bili na obuci)</a:t>
            </a:r>
          </a:p>
          <a:p>
            <a:pPr marL="457200" indent="-457200" algn="just" fontAlgn="t">
              <a:lnSpc>
                <a:spcPct val="100000"/>
              </a:lnSpc>
              <a:buAutoNum type="arabicPeriod"/>
            </a:pPr>
            <a:r>
              <a:rPr lang="hr-HR" sz="26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Razmijeniti ideje s kolegama iz Vaše škole koji su uključeni u ovu obuku</a:t>
            </a:r>
            <a:r>
              <a:rPr lang="hr-HR" sz="2600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, dogovoriti različite aktivnosti od navedenih pod 2 i odabranu unijeti u svoj „Godišnji plan rada nastavnika”</a:t>
            </a:r>
            <a:endParaRPr lang="hr-HR" sz="2600" b="1" dirty="0">
              <a:solidFill>
                <a:srgbClr val="002060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2977B-1B55-4F0D-B33E-CD099676EDED}"/>
              </a:ext>
            </a:extLst>
          </p:cNvPr>
          <p:cNvSpPr txBox="1"/>
          <p:nvPr/>
        </p:nvSpPr>
        <p:spPr>
          <a:xfrm>
            <a:off x="246257" y="1041340"/>
            <a:ext cx="1175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Zadatak do drugog dana obuke:</a:t>
            </a:r>
          </a:p>
        </p:txBody>
      </p:sp>
    </p:spTree>
    <p:extLst>
      <p:ext uri="{BB962C8B-B14F-4D97-AF65-F5344CB8AC3E}">
        <p14:creationId xmlns:p14="http://schemas.microsoft.com/office/powerpoint/2010/main" val="156811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090" y="1037050"/>
            <a:ext cx="1175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Preporuke za zadatak do drugog dana obuke:</a:t>
            </a:r>
          </a:p>
        </p:txBody>
      </p:sp>
      <p:sp>
        <p:nvSpPr>
          <p:cNvPr id="3" name="Google Shape;137;p6">
            <a:extLst>
              <a:ext uri="{FF2B5EF4-FFF2-40B4-BE49-F238E27FC236}">
                <a16:creationId xmlns:a16="http://schemas.microsoft.com/office/drawing/2014/main" id="{42330EAE-26C1-4B87-B76A-AA365EBD7B85}"/>
              </a:ext>
            </a:extLst>
          </p:cNvPr>
          <p:cNvSpPr txBox="1">
            <a:spLocks/>
          </p:cNvSpPr>
          <p:nvPr/>
        </p:nvSpPr>
        <p:spPr>
          <a:xfrm>
            <a:off x="202019" y="1855743"/>
            <a:ext cx="11864497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hr-HR" sz="2800" dirty="0"/>
              <a:t>Svakako </a:t>
            </a:r>
            <a:r>
              <a:rPr lang="hr-HR" sz="2800" b="1" dirty="0"/>
              <a:t>odaberite aktivnost koja je povezana sa STEM </a:t>
            </a:r>
            <a:r>
              <a:rPr lang="hr-HR" sz="2800" dirty="0"/>
              <a:t>područjem učenja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2800" dirty="0"/>
              <a:t>Predlažemo da koliko je god moguće </a:t>
            </a:r>
            <a:r>
              <a:rPr lang="hr-HR" sz="2800" b="1" dirty="0"/>
              <a:t>naglasak </a:t>
            </a:r>
            <a:r>
              <a:rPr lang="hr-HR" sz="2800" dirty="0"/>
              <a:t>bude </a:t>
            </a:r>
            <a:r>
              <a:rPr lang="hr-HR" sz="2800" b="1" dirty="0"/>
              <a:t>na redovnoj nastavi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2800" dirty="0"/>
              <a:t>Ako odaberete </a:t>
            </a:r>
            <a:r>
              <a:rPr lang="hr-HR" sz="2800" b="1" dirty="0" err="1"/>
              <a:t>integrisanu</a:t>
            </a:r>
            <a:r>
              <a:rPr lang="hr-HR" sz="2800" b="1" dirty="0"/>
              <a:t> i </a:t>
            </a:r>
            <a:r>
              <a:rPr lang="hr-HR" sz="2800" b="1" dirty="0" err="1"/>
              <a:t>višepredmetnu</a:t>
            </a:r>
            <a:r>
              <a:rPr lang="hr-HR" sz="2800" b="1" dirty="0"/>
              <a:t> nastavu </a:t>
            </a:r>
            <a:r>
              <a:rPr lang="hr-HR" sz="2800" dirty="0"/>
              <a:t>po mogućnosti </a:t>
            </a:r>
            <a:r>
              <a:rPr lang="hr-HR" sz="2800" b="1" dirty="0"/>
              <a:t>povežite više predmeta od kojih neki mogu biti i izvan STEM</a:t>
            </a:r>
            <a:r>
              <a:rPr lang="hr-HR" sz="2800" dirty="0"/>
              <a:t> područja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2800" dirty="0"/>
              <a:t>Predložite razvoj </a:t>
            </a:r>
            <a:r>
              <a:rPr lang="hr-HR" sz="2800" b="1" dirty="0"/>
              <a:t>minimalno dvije ključne kompetencije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2800" dirty="0"/>
              <a:t>Planirajte </a:t>
            </a:r>
            <a:r>
              <a:rPr lang="hr-HR" sz="2800" b="1" dirty="0"/>
              <a:t>malo i ostvarivo</a:t>
            </a:r>
          </a:p>
          <a:p>
            <a:pPr algn="just"/>
            <a:endParaRPr lang="hr-HR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l" fontAlgn="t">
              <a:lnSpc>
                <a:spcPct val="100000"/>
              </a:lnSpc>
            </a:pPr>
            <a:r>
              <a:rPr lang="hr-HR" sz="2800" b="1" dirty="0">
                <a:solidFill>
                  <a:srgbClr val="002060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U drugom danu obuke, razvijat ćete pripremu za aktivnost koju ste odabrali</a:t>
            </a:r>
          </a:p>
          <a:p>
            <a:pPr algn="just"/>
            <a:endParaRPr lang="hr-HR" sz="2800" dirty="0"/>
          </a:p>
          <a:p>
            <a:pPr marL="457200" indent="-457200" algn="l" fontAlgn="t">
              <a:lnSpc>
                <a:spcPct val="100000"/>
              </a:lnSpc>
              <a:buAutoNum type="arabicPeriod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95858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461" y="990973"/>
            <a:ext cx="1201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Vježba 5 – Osmišljavanje scenarija za nastavu (1): 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478465" y="1479967"/>
            <a:ext cx="11317074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hr-HR" altLang="sr-Latn-RS" sz="2500" dirty="0"/>
              <a:t>Kliknite na „</a:t>
            </a:r>
            <a:r>
              <a:rPr lang="hr-HR" altLang="sr-Latn-RS" sz="2500" i="1" dirty="0" err="1"/>
              <a:t>Join</a:t>
            </a:r>
            <a:r>
              <a:rPr lang="hr-HR" altLang="sr-Latn-RS" sz="2500" i="1" dirty="0"/>
              <a:t> </a:t>
            </a:r>
            <a:r>
              <a:rPr lang="hr-HR" altLang="sr-Latn-RS" sz="2500" i="1" dirty="0" err="1"/>
              <a:t>meeting</a:t>
            </a:r>
            <a:r>
              <a:rPr lang="hr-HR" altLang="sr-Latn-RS" sz="2500" dirty="0"/>
              <a:t>” pozivnice koju ćete vidjeti na ekranu, čime ćete se prijaviti  za sastanak za rad u grupi s kolegama iz Vaše škole (izuzetak su nastavnici kojih je 1-2 iz iste škole)  </a:t>
            </a:r>
          </a:p>
          <a:p>
            <a:pPr algn="just"/>
            <a:r>
              <a:rPr lang="hr-HR" sz="2500" dirty="0"/>
              <a:t>U grupama, sastavljenim od nastavnika iste škole, osmislite scenario i izradite pripremu za  izvođenje jednopredmetne/ </a:t>
            </a:r>
            <a:r>
              <a:rPr lang="hr-HR" sz="2500" dirty="0" err="1"/>
              <a:t>integrisane</a:t>
            </a:r>
            <a:r>
              <a:rPr lang="hr-HR" sz="2500" dirty="0"/>
              <a:t> nastave ili vannastavne/vanškolske aktivnosti za dostizanje ključnih kompetencija</a:t>
            </a:r>
          </a:p>
          <a:p>
            <a:pPr algn="just"/>
            <a:r>
              <a:rPr lang="hr-HR" sz="2500" b="1" dirty="0"/>
              <a:t>Preporuke: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2500" dirty="0"/>
              <a:t>Svakako odaberite aktivnost koja je povezana sa STEM područjem učenja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2500" dirty="0"/>
              <a:t>Predlažemo da koliko je god moguće naglasak bude na redovnoj nastavi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2500" dirty="0"/>
              <a:t>Ako odaberete </a:t>
            </a:r>
            <a:r>
              <a:rPr lang="hr-HR" sz="2500" dirty="0" err="1"/>
              <a:t>integrisanu</a:t>
            </a:r>
            <a:r>
              <a:rPr lang="hr-HR" sz="2500" dirty="0"/>
              <a:t> i </a:t>
            </a:r>
            <a:r>
              <a:rPr lang="hr-HR" sz="2500" dirty="0" err="1"/>
              <a:t>višepredmetnu</a:t>
            </a:r>
            <a:r>
              <a:rPr lang="hr-HR" sz="2500" dirty="0"/>
              <a:t> nastavu po mogućnosti povežite više predmeta od kojih neki mogu biti i izvan STEM područja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2500" dirty="0"/>
              <a:t>Predložite razvoj minimalno dvije ključne kompetencije</a:t>
            </a:r>
          </a:p>
          <a:p>
            <a:pPr marL="514350" indent="-514350" algn="just">
              <a:buAutoNum type="arabicPeriod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5244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6722" y="1037139"/>
            <a:ext cx="956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Vježba 5 – Osmišljavanje scenarija za nastavu (2) 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668387" y="1569572"/>
            <a:ext cx="10962350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800" b="1" dirty="0">
                <a:sym typeface="Open Sans Light"/>
              </a:rPr>
              <a:t>Scenario  obavezno treba sadržati:</a:t>
            </a:r>
          </a:p>
          <a:p>
            <a:pPr lvl="2" algn="l"/>
            <a:r>
              <a:rPr lang="hr-HR" sz="2800" dirty="0">
                <a:sym typeface="Open Sans Light"/>
              </a:rPr>
              <a:t>a) </a:t>
            </a:r>
            <a:r>
              <a:rPr lang="sr-Latn-ME" sz="2800" dirty="0"/>
              <a:t>naziv predmeta i razred</a:t>
            </a:r>
            <a:endParaRPr lang="en-GB" sz="2800" dirty="0"/>
          </a:p>
          <a:p>
            <a:pPr lvl="2" algn="l"/>
            <a:r>
              <a:rPr lang="sr-Latn-ME" sz="2800" dirty="0"/>
              <a:t>b) vremenski period realizacije </a:t>
            </a:r>
            <a:endParaRPr lang="en-GB" sz="2800" dirty="0"/>
          </a:p>
          <a:p>
            <a:pPr lvl="2" algn="l"/>
            <a:r>
              <a:rPr lang="sr-Latn-ME" sz="2800" dirty="0"/>
              <a:t>c) ishode učenja/ciljeve </a:t>
            </a:r>
            <a:endParaRPr lang="en-GB" sz="2800" dirty="0"/>
          </a:p>
          <a:p>
            <a:pPr lvl="2" algn="l"/>
            <a:r>
              <a:rPr lang="sr-Latn-ME" sz="2800" dirty="0"/>
              <a:t>d) aktivnosti učenja </a:t>
            </a:r>
            <a:endParaRPr lang="en-GB" sz="2800" dirty="0"/>
          </a:p>
          <a:p>
            <a:pPr lvl="2" algn="l"/>
            <a:r>
              <a:rPr lang="sr-Latn-ME" sz="2800" dirty="0"/>
              <a:t>e) osvrt na realizaciju</a:t>
            </a:r>
            <a:endParaRPr lang="hr-HR" sz="2800" dirty="0">
              <a:sym typeface="Open Sans Light"/>
            </a:endParaRPr>
          </a:p>
          <a:p>
            <a:pPr algn="just"/>
            <a:r>
              <a:rPr lang="sr-Latn-ME" sz="2800" b="1" dirty="0">
                <a:ea typeface="Open Sans Light"/>
                <a:cs typeface="Calibri" panose="020F0502020204030204" pitchFamily="34" charset="0"/>
                <a:sym typeface="Open Sans Light"/>
              </a:rPr>
              <a:t>Pripremite prezentaciju pripremljenog scenarija i pripadajućeg akcionog plana za njegovu realizaciju</a:t>
            </a:r>
          </a:p>
          <a:p>
            <a:pPr algn="just"/>
            <a:r>
              <a:rPr lang="sr-Latn-ME" sz="2800" b="1" dirty="0">
                <a:ea typeface="Open Sans Light"/>
                <a:cs typeface="Calibri" panose="020F0502020204030204" pitchFamily="34" charset="0"/>
                <a:sym typeface="Open Sans Light"/>
              </a:rPr>
              <a:t>Prezentujte pripremljeni scenario u 5 minuta </a:t>
            </a:r>
          </a:p>
          <a:p>
            <a:pPr algn="just"/>
            <a:r>
              <a:rPr lang="sr-Latn-ME" sz="2800" b="1" dirty="0">
                <a:ea typeface="Open Sans Light"/>
                <a:cs typeface="Calibri" panose="020F0502020204030204" pitchFamily="34" charset="0"/>
                <a:sym typeface="Open Sans Light"/>
              </a:rPr>
              <a:t>Dogovorite grupno predstavljanje svih primjera grupe za plenarno predstavljanje u trajanju od 5 minuta i odaberite </a:t>
            </a:r>
            <a:r>
              <a:rPr lang="sr-Latn-ME" sz="2800" b="1" dirty="0" err="1">
                <a:ea typeface="Open Sans Light"/>
                <a:cs typeface="Calibri" panose="020F0502020204030204" pitchFamily="34" charset="0"/>
                <a:sym typeface="Open Sans Light"/>
              </a:rPr>
              <a:t>prezentera</a:t>
            </a:r>
            <a:endParaRPr lang="sr-Latn-ME" sz="2800" b="1" dirty="0"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just"/>
            <a:endParaRPr lang="hr-HR" sz="32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just"/>
            <a:endParaRPr lang="hr-HR" sz="3200" dirty="0">
              <a:sym typeface="Open Sans Light"/>
            </a:endParaRPr>
          </a:p>
          <a:p>
            <a:pPr marL="514350" indent="-514350" algn="just">
              <a:buAutoNum type="arabicPeriod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291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0493" y="897092"/>
            <a:ext cx="11068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Vježba 6 - Izrada akcionog plana za implementaciju obrazovanja za ključne kompetencije na nivou škole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EBF6A3-3E6F-44C3-93EF-5083EA4DA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142239"/>
              </p:ext>
            </p:extLst>
          </p:nvPr>
        </p:nvGraphicFramePr>
        <p:xfrm>
          <a:off x="723014" y="3291451"/>
          <a:ext cx="11068493" cy="3430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2648">
                  <a:extLst>
                    <a:ext uri="{9D8B030D-6E8A-4147-A177-3AD203B41FA5}">
                      <a16:colId xmlns:a16="http://schemas.microsoft.com/office/drawing/2014/main" val="2904760033"/>
                    </a:ext>
                  </a:extLst>
                </a:gridCol>
                <a:gridCol w="1662800">
                  <a:extLst>
                    <a:ext uri="{9D8B030D-6E8A-4147-A177-3AD203B41FA5}">
                      <a16:colId xmlns:a16="http://schemas.microsoft.com/office/drawing/2014/main" val="2215275063"/>
                    </a:ext>
                  </a:extLst>
                </a:gridCol>
                <a:gridCol w="1443815">
                  <a:extLst>
                    <a:ext uri="{9D8B030D-6E8A-4147-A177-3AD203B41FA5}">
                      <a16:colId xmlns:a16="http://schemas.microsoft.com/office/drawing/2014/main" val="283091123"/>
                    </a:ext>
                  </a:extLst>
                </a:gridCol>
                <a:gridCol w="1387480">
                  <a:extLst>
                    <a:ext uri="{9D8B030D-6E8A-4147-A177-3AD203B41FA5}">
                      <a16:colId xmlns:a16="http://schemas.microsoft.com/office/drawing/2014/main" val="3008172385"/>
                    </a:ext>
                  </a:extLst>
                </a:gridCol>
                <a:gridCol w="1637048">
                  <a:extLst>
                    <a:ext uri="{9D8B030D-6E8A-4147-A177-3AD203B41FA5}">
                      <a16:colId xmlns:a16="http://schemas.microsoft.com/office/drawing/2014/main" val="4233875669"/>
                    </a:ext>
                  </a:extLst>
                </a:gridCol>
                <a:gridCol w="1551744">
                  <a:extLst>
                    <a:ext uri="{9D8B030D-6E8A-4147-A177-3AD203B41FA5}">
                      <a16:colId xmlns:a16="http://schemas.microsoft.com/office/drawing/2014/main" val="1371473013"/>
                    </a:ext>
                  </a:extLst>
                </a:gridCol>
                <a:gridCol w="1892958">
                  <a:extLst>
                    <a:ext uri="{9D8B030D-6E8A-4147-A177-3AD203B41FA5}">
                      <a16:colId xmlns:a16="http://schemas.microsoft.com/office/drawing/2014/main" val="315725277"/>
                    </a:ext>
                  </a:extLst>
                </a:gridCol>
              </a:tblGrid>
              <a:tr h="13517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kern="50" dirty="0">
                          <a:effectLst/>
                        </a:rPr>
                        <a:t>ŠTA?</a:t>
                      </a:r>
                      <a:br>
                        <a:rPr lang="hr-HR" sz="2000" kern="50" dirty="0">
                          <a:effectLst/>
                        </a:rPr>
                      </a:br>
                      <a:r>
                        <a:rPr lang="hr-HR" sz="2000" kern="50" dirty="0">
                          <a:effectLst/>
                        </a:rPr>
                        <a:t>Tema </a:t>
                      </a:r>
                      <a:endParaRPr lang="en-GB" sz="2000" kern="50" dirty="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7752" marR="37752" marT="7757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kern="50" dirty="0">
                          <a:effectLst/>
                        </a:rPr>
                        <a:t>S KOJIM CILJEM?</a:t>
                      </a:r>
                      <a:br>
                        <a:rPr lang="hr-HR" sz="2000" kern="50" dirty="0">
                          <a:effectLst/>
                        </a:rPr>
                      </a:br>
                      <a:r>
                        <a:rPr lang="hr-HR" sz="2000" kern="50" dirty="0">
                          <a:effectLst/>
                        </a:rPr>
                        <a:t>Cilj </a:t>
                      </a:r>
                      <a:endParaRPr lang="en-GB" sz="2000" kern="50" dirty="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7752" marR="37752" marT="7757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kern="50" dirty="0">
                          <a:effectLst/>
                        </a:rPr>
                        <a:t>KAKO?</a:t>
                      </a:r>
                      <a:endParaRPr lang="en-GB" sz="20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kern="50" dirty="0">
                          <a:effectLst/>
                        </a:rPr>
                        <a:t>Metode i aktivnosti za ostvarenje ciljeva </a:t>
                      </a:r>
                      <a:endParaRPr lang="en-GB" sz="2000" kern="50" dirty="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7752" marR="37752" marT="7757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kern="50" dirty="0">
                          <a:effectLst/>
                        </a:rPr>
                        <a:t>ŠTO JE POTREBNO?</a:t>
                      </a:r>
                      <a:endParaRPr lang="en-GB" sz="20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kern="50" dirty="0">
                          <a:effectLst/>
                        </a:rPr>
                        <a:t>Nužni resursi </a:t>
                      </a:r>
                      <a:endParaRPr lang="en-GB" sz="2000" kern="50" dirty="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7752" marR="37752" marT="7757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kern="50" dirty="0">
                          <a:effectLst/>
                        </a:rPr>
                        <a:t>DO KADA?</a:t>
                      </a:r>
                      <a:endParaRPr lang="en-GB" sz="20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kern="50" dirty="0">
                          <a:effectLst/>
                        </a:rPr>
                        <a:t>Rok do kojeg će se  aktivnosti ostvariti</a:t>
                      </a:r>
                      <a:endParaRPr lang="en-GB" sz="2000" kern="50" dirty="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7752" marR="37752" marT="7757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kern="50" dirty="0">
                          <a:effectLst/>
                        </a:rPr>
                        <a:t>KO?</a:t>
                      </a:r>
                      <a:endParaRPr lang="en-GB" sz="20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kern="50" dirty="0">
                          <a:effectLst/>
                        </a:rPr>
                        <a:t>Osobe odgovorne za provedbu aktivnosti </a:t>
                      </a:r>
                      <a:endParaRPr lang="en-GB" sz="2000" kern="50" dirty="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7752" marR="37752" marT="7757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2000" kern="50" dirty="0">
                          <a:effectLst/>
                        </a:rPr>
                        <a:t>MJERLJIVI POKAZATELJI OSTVARENOG  CILJA </a:t>
                      </a:r>
                      <a:endParaRPr lang="en-GB" sz="2000" kern="50" dirty="0">
                        <a:effectLst/>
                        <a:latin typeface="Times New Roman" panose="02020603050405020304" pitchFamily="18" charset="0"/>
                        <a:ea typeface="Andale Sans UI"/>
                      </a:endParaRPr>
                    </a:p>
                  </a:txBody>
                  <a:tcPr marL="37752" marR="37752" marT="7757" marB="0" anchor="ctr"/>
                </a:tc>
                <a:extLst>
                  <a:ext uri="{0D108BD9-81ED-4DB2-BD59-A6C34878D82A}">
                    <a16:rowId xmlns:a16="http://schemas.microsoft.com/office/drawing/2014/main" val="964800493"/>
                  </a:ext>
                </a:extLst>
              </a:tr>
              <a:tr h="1898251"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70" marR="74470" marT="37235" marB="3723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70" marR="74470" marT="37235" marB="37235"/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70" marR="74470" marT="37235" marB="37235"/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70" marR="74470" marT="37235" marB="37235"/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70" marR="74470" marT="37235" marB="37235"/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70" marR="74470" marT="37235" marB="37235"/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470" marR="74470" marT="37235" marB="37235"/>
                </a:tc>
                <a:extLst>
                  <a:ext uri="{0D108BD9-81ED-4DB2-BD59-A6C34878D82A}">
                    <a16:rowId xmlns:a16="http://schemas.microsoft.com/office/drawing/2014/main" val="54137455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CB0496-AD05-4FA0-8AD3-BA8A4AB10BBF}"/>
              </a:ext>
            </a:extLst>
          </p:cNvPr>
          <p:cNvSpPr txBox="1"/>
          <p:nvPr/>
        </p:nvSpPr>
        <p:spPr>
          <a:xfrm>
            <a:off x="550985" y="1991914"/>
            <a:ext cx="112405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200" dirty="0" err="1"/>
              <a:t>Izrad</a:t>
            </a:r>
            <a:r>
              <a:rPr lang="hr-HR" sz="2200" dirty="0" err="1"/>
              <a:t>ite</a:t>
            </a:r>
            <a:r>
              <a:rPr lang="hr-HR" sz="2200" dirty="0"/>
              <a:t> lični </a:t>
            </a:r>
            <a:r>
              <a:rPr lang="en-GB" sz="2200" dirty="0"/>
              <a:t> </a:t>
            </a:r>
            <a:r>
              <a:rPr lang="en-GB" sz="2200" dirty="0" err="1"/>
              <a:t>ili</a:t>
            </a:r>
            <a:r>
              <a:rPr lang="en-GB" sz="2200" dirty="0"/>
              <a:t> </a:t>
            </a:r>
            <a:r>
              <a:rPr lang="en-GB" sz="2200" dirty="0" err="1"/>
              <a:t>timsk</a:t>
            </a:r>
            <a:r>
              <a:rPr lang="hr-HR" sz="2200" dirty="0"/>
              <a:t>i</a:t>
            </a:r>
            <a:r>
              <a:rPr lang="en-GB" sz="2200" dirty="0"/>
              <a:t> </a:t>
            </a:r>
            <a:r>
              <a:rPr lang="en-GB" sz="2200" dirty="0" err="1"/>
              <a:t>akci</a:t>
            </a:r>
            <a:r>
              <a:rPr lang="sr-Latn-ME" sz="2200" dirty="0"/>
              <a:t>oni </a:t>
            </a:r>
            <a:r>
              <a:rPr lang="en-GB" sz="2200" dirty="0"/>
              <a:t>plan </a:t>
            </a:r>
            <a:r>
              <a:rPr lang="en-GB" sz="2200" dirty="0" err="1"/>
              <a:t>nakon</a:t>
            </a:r>
            <a:r>
              <a:rPr lang="en-GB" sz="2200" dirty="0"/>
              <a:t> </a:t>
            </a:r>
            <a:r>
              <a:rPr lang="hr-HR" sz="2200" dirty="0"/>
              <a:t>obuke </a:t>
            </a:r>
            <a:r>
              <a:rPr lang="en-GB" sz="2200" dirty="0"/>
              <a:t>(</a:t>
            </a:r>
            <a:r>
              <a:rPr lang="en-GB" sz="2200" dirty="0" err="1"/>
              <a:t>što</a:t>
            </a:r>
            <a:r>
              <a:rPr lang="en-GB" sz="2200" dirty="0"/>
              <a:t>, ko, do </a:t>
            </a:r>
            <a:r>
              <a:rPr lang="en-GB" sz="2200" dirty="0" err="1"/>
              <a:t>kada</a:t>
            </a:r>
            <a:r>
              <a:rPr lang="en-GB" sz="2200" dirty="0"/>
              <a:t>, </a:t>
            </a:r>
            <a:r>
              <a:rPr lang="en-GB" sz="2200" dirty="0" err="1"/>
              <a:t>kako</a:t>
            </a:r>
            <a:r>
              <a:rPr lang="en-GB" sz="2200" dirty="0"/>
              <a:t>, </a:t>
            </a:r>
            <a:r>
              <a:rPr lang="en-GB" sz="2200" dirty="0" err="1"/>
              <a:t>što</a:t>
            </a:r>
            <a:r>
              <a:rPr lang="en-GB" sz="2200" dirty="0"/>
              <a:t> je </a:t>
            </a:r>
            <a:r>
              <a:rPr lang="en-GB" sz="2200" dirty="0" err="1"/>
              <a:t>potrebno</a:t>
            </a:r>
            <a:r>
              <a:rPr lang="en-GB" sz="2200" dirty="0"/>
              <a:t> za to) – </a:t>
            </a:r>
            <a:r>
              <a:rPr lang="en-GB" sz="2200" dirty="0" err="1"/>
              <a:t>npr</a:t>
            </a:r>
            <a:r>
              <a:rPr lang="en-GB" sz="2200" dirty="0"/>
              <a:t>. </a:t>
            </a:r>
            <a:r>
              <a:rPr lang="sr-Latn-ME" sz="2200" dirty="0"/>
              <a:t>podijeliti informaciju</a:t>
            </a:r>
            <a:r>
              <a:rPr lang="en-GB" sz="2200" dirty="0"/>
              <a:t>, </a:t>
            </a:r>
            <a:r>
              <a:rPr lang="en-GB" sz="2200" dirty="0" err="1"/>
              <a:t>razmjeniti</a:t>
            </a:r>
            <a:r>
              <a:rPr lang="en-GB" sz="2200" dirty="0"/>
              <a:t>, </a:t>
            </a:r>
            <a:r>
              <a:rPr lang="hr-HR" sz="2200" dirty="0"/>
              <a:t>dovršiti pripremu, realizovati pripremu,  dokumentovati, objaviti pripremu i dokaze s održane nastave, </a:t>
            </a:r>
            <a:r>
              <a:rPr lang="en-GB" sz="2200" dirty="0" err="1"/>
              <a:t>istražiti</a:t>
            </a:r>
            <a:r>
              <a:rPr lang="en-GB" sz="2200" dirty="0"/>
              <a:t>, </a:t>
            </a:r>
            <a:r>
              <a:rPr lang="en-GB" sz="2200" dirty="0" err="1"/>
              <a:t>primijeniti</a:t>
            </a:r>
            <a:r>
              <a:rPr lang="en-GB" sz="2200" dirty="0"/>
              <a:t>, </a:t>
            </a:r>
            <a:r>
              <a:rPr lang="en-GB" sz="2200" dirty="0" err="1"/>
              <a:t>isprobati</a:t>
            </a:r>
            <a:r>
              <a:rPr lang="hr-HR" sz="2200" dirty="0"/>
              <a:t> i sl.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648287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6447" y="880173"/>
            <a:ext cx="1157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600" b="1" dirty="0">
                <a:solidFill>
                  <a:srgbClr val="002060"/>
                </a:solidFill>
              </a:rPr>
              <a:t>Predstavljanje portala za pripremljene materijale, nastavne pripreme i dokaze o provedenim aktivnostima </a:t>
            </a:r>
            <a:r>
              <a:rPr lang="en-GB" sz="1400" b="0" i="0" dirty="0">
                <a:solidFill>
                  <a:srgbClr val="1155CC"/>
                </a:solidFill>
                <a:effectLst/>
                <a:latin typeface="tahoma" panose="020B0604030504040204" pitchFamily="34" charset="0"/>
                <a:hlinkClick r:id="rId4"/>
              </a:rPr>
              <a:t>https://www.ikces.me/uputstvo/</a:t>
            </a:r>
            <a:endParaRPr lang="hr-HR" sz="14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491067" y="2174161"/>
            <a:ext cx="10820399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r-Latn-ME" sz="2800" i="1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00F02F-ED96-4EE1-8F80-53B607BD0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1" y="2080502"/>
            <a:ext cx="11577625" cy="43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1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175" y="1018400"/>
            <a:ext cx="11509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600" b="1" dirty="0">
                <a:solidFill>
                  <a:srgbClr val="002060"/>
                </a:solidFill>
              </a:rPr>
              <a:t>Predstavljanje portala za pripremljene materijale, </a:t>
            </a:r>
          </a:p>
          <a:p>
            <a:pPr algn="l"/>
            <a:r>
              <a:rPr lang="hr-HR" sz="3600" b="1" dirty="0">
                <a:solidFill>
                  <a:srgbClr val="002060"/>
                </a:solidFill>
              </a:rPr>
              <a:t>nastavne pripreme i dokaze o provedenim aktivnostima (1) 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491067" y="2174161"/>
            <a:ext cx="10820399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800" dirty="0" err="1"/>
              <a:t>Adresa</a:t>
            </a:r>
            <a:r>
              <a:rPr lang="en-GB" sz="2800" b="1" dirty="0"/>
              <a:t>: </a:t>
            </a:r>
            <a:r>
              <a:rPr lang="en-GB" sz="2800" b="1" u="sng" dirty="0"/>
              <a:t>www.ikces.me</a:t>
            </a:r>
          </a:p>
          <a:p>
            <a:pPr algn="just"/>
            <a:r>
              <a:rPr lang="en-GB" sz="2800" b="1" dirty="0" err="1"/>
              <a:t>Svrha</a:t>
            </a:r>
            <a:r>
              <a:rPr lang="en-GB" sz="2800" b="1" dirty="0"/>
              <a:t> </a:t>
            </a:r>
            <a:r>
              <a:rPr lang="en-GB" sz="2800" b="1" dirty="0" err="1"/>
              <a:t>portala</a:t>
            </a:r>
            <a:r>
              <a:rPr lang="en-GB" sz="2800" b="1" dirty="0"/>
              <a:t>:</a:t>
            </a:r>
            <a:endParaRPr lang="sr-Latn-ME" sz="28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sz="2800" b="1" dirty="0" err="1"/>
              <a:t>Validacija</a:t>
            </a:r>
            <a:r>
              <a:rPr lang="sr-Latn-ME" sz="2800" b="1" dirty="0"/>
              <a:t> </a:t>
            </a:r>
            <a:r>
              <a:rPr lang="sr-Latn-ME" sz="2800" dirty="0"/>
              <a:t>urađenog nakon obuka za nastavnike i direktore kroz postavljanje</a:t>
            </a:r>
            <a:r>
              <a:rPr lang="sr-Latn-ME" sz="2800" b="1" dirty="0"/>
              <a:t> urađenog materijala nakon obuka;</a:t>
            </a:r>
            <a:endParaRPr lang="en-GB" sz="28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sz="2800" b="1" dirty="0"/>
              <a:t>Mogućnost razmjene znanja </a:t>
            </a:r>
            <a:r>
              <a:rPr lang="sr-Latn-ME" sz="2800" dirty="0"/>
              <a:t>kroz uvide u postavljenje materijale;</a:t>
            </a:r>
            <a:endParaRPr lang="en-GB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sz="2800" b="1" dirty="0"/>
              <a:t>Preuzimanje materijala i dokumenata </a:t>
            </a:r>
            <a:r>
              <a:rPr lang="sr-Latn-ME" sz="2800" dirty="0"/>
              <a:t>potrebnih za učešće u obuci;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ME" sz="2800" b="1" dirty="0"/>
              <a:t>Ostale informacije </a:t>
            </a:r>
            <a:r>
              <a:rPr lang="sr-Latn-ME" sz="2800" dirty="0"/>
              <a:t>vezane za proces implementaciju ključnih kompetencija</a:t>
            </a:r>
            <a:r>
              <a:rPr lang="sr-Latn-ME" sz="2800" b="1" dirty="0"/>
              <a:t>;</a:t>
            </a:r>
            <a:endParaRPr lang="en-GB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50A6C-7D40-499A-B1BF-96BFD6A6B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066" y="2218729"/>
            <a:ext cx="2895600" cy="11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8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174" y="1018400"/>
            <a:ext cx="1157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600" b="1" dirty="0">
                <a:solidFill>
                  <a:srgbClr val="002060"/>
                </a:solidFill>
              </a:rPr>
              <a:t>Predstavljanje portala za pripremljene materijale, nastavne pripreme i dokaze o provedenim aktivnostima (2) 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491067" y="2174161"/>
            <a:ext cx="10820399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2800" b="1" dirty="0"/>
              <a:t>Moguće aktivnosti na portalu </a:t>
            </a:r>
            <a:r>
              <a:rPr lang="sr-Latn-ME" sz="2800" b="1" dirty="0">
                <a:hlinkClick r:id="rId4"/>
              </a:rPr>
              <a:t>www.ikces.me</a:t>
            </a:r>
            <a:endParaRPr lang="sr-Latn-ME" sz="2800" b="1" dirty="0"/>
          </a:p>
          <a:p>
            <a:pPr algn="l"/>
            <a:endParaRPr lang="sr-Latn-ME" sz="2800" b="1" dirty="0"/>
          </a:p>
          <a:p>
            <a:pPr marL="457200" indent="-457200" algn="l">
              <a:buFont typeface="+mj-lt"/>
              <a:buAutoNum type="arabicPeriod"/>
            </a:pPr>
            <a:r>
              <a:rPr lang="sr-Latn-ME" sz="2800" b="1" dirty="0"/>
              <a:t>Preuzimanje materijala </a:t>
            </a:r>
            <a:r>
              <a:rPr lang="sr-Latn-ME" sz="2800" dirty="0"/>
              <a:t>postavljenih na portal – Pripreme, Dokazi, Akcioni planovi </a:t>
            </a:r>
            <a:r>
              <a:rPr lang="sr-Latn-ME" sz="2800" i="1" dirty="0">
                <a:solidFill>
                  <a:srgbClr val="0070C0"/>
                </a:solidFill>
              </a:rPr>
              <a:t>(nije neophodna registracija)</a:t>
            </a:r>
          </a:p>
          <a:p>
            <a:pPr marL="457200" indent="-457200" algn="l">
              <a:buFont typeface="+mj-lt"/>
              <a:buAutoNum type="arabicPeriod"/>
            </a:pPr>
            <a:r>
              <a:rPr lang="sr-Latn-ME" sz="2800" b="1" dirty="0"/>
              <a:t>Postavljanje Priprema za nastavu sa pripadajućim dokazima - nastavnici </a:t>
            </a:r>
            <a:r>
              <a:rPr lang="sr-Latn-ME" sz="2800" i="1" dirty="0">
                <a:solidFill>
                  <a:srgbClr val="0070C0"/>
                </a:solidFill>
              </a:rPr>
              <a:t>(neophodna je registracija/otvaranje naloga na portal)</a:t>
            </a:r>
          </a:p>
          <a:p>
            <a:pPr marL="457200" indent="-457200" algn="l">
              <a:buFont typeface="+mj-lt"/>
              <a:buAutoNum type="arabicPeriod"/>
            </a:pPr>
            <a:r>
              <a:rPr lang="sr-Latn-ME" sz="2800" b="1" dirty="0"/>
              <a:t>Postavljanje Akcionih planova - direktori </a:t>
            </a:r>
            <a:r>
              <a:rPr lang="sr-Latn-ME" sz="2800" i="1" dirty="0">
                <a:solidFill>
                  <a:srgbClr val="0070C0"/>
                </a:solidFill>
              </a:rPr>
              <a:t>(neophodna je registracija/otvaranje naloga na portal)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9D15D-03DF-4A29-9E7E-578CD38FD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066" y="2218729"/>
            <a:ext cx="2895600" cy="11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3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858212"/>
            <a:ext cx="924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  <a:cs typeface="Calibri"/>
              </a:rPr>
              <a:t>Pravila rada u on-line okruženju</a:t>
            </a:r>
            <a:endParaRPr lang="hr-HR" sz="4000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5812" y="1825624"/>
            <a:ext cx="10515600" cy="4704129"/>
          </a:xfrm>
        </p:spPr>
        <p:txBody>
          <a:bodyPr>
            <a:normAutofit/>
          </a:bodyPr>
          <a:lstStyle/>
          <a:p>
            <a:r>
              <a:rPr lang="hr-HR" dirty="0"/>
              <a:t>Kada traju online prezentacije, ugasite svoje mikrofone kako bismo izbjegli </a:t>
            </a:r>
            <a:r>
              <a:rPr lang="hr-HR" dirty="0" err="1"/>
              <a:t>mikrofoniju</a:t>
            </a:r>
            <a:r>
              <a:rPr lang="hr-HR" dirty="0"/>
              <a:t> i nepotrebne zvukove</a:t>
            </a:r>
          </a:p>
          <a:p>
            <a:r>
              <a:rPr lang="hr-HR" dirty="0"/>
              <a:t>Ako imate komentar ili pitanje, najbolje je koristiti „chat” unutar sastanka</a:t>
            </a:r>
          </a:p>
          <a:p>
            <a:endParaRPr lang="hr-HR" dirty="0"/>
          </a:p>
          <a:p>
            <a:r>
              <a:rPr lang="hr-HR" dirty="0"/>
              <a:t>Ako se želite javiti za riječ, napišite to na „</a:t>
            </a:r>
            <a:r>
              <a:rPr lang="hr-HR" i="1" dirty="0"/>
              <a:t>chatu” </a:t>
            </a:r>
          </a:p>
          <a:p>
            <a:r>
              <a:rPr lang="hr-HR" dirty="0"/>
              <a:t>Molimo držite uključenu kameru stalno</a:t>
            </a:r>
          </a:p>
          <a:p>
            <a:r>
              <a:rPr lang="hr-HR" dirty="0"/>
              <a:t>Kada </a:t>
            </a:r>
            <a:r>
              <a:rPr lang="en-GB" dirty="0" err="1"/>
              <a:t>diskutujete</a:t>
            </a:r>
            <a:r>
              <a:rPr lang="hr-HR" dirty="0"/>
              <a:t> u timu i ako brzina Interneta to dopušta koristite audio/video  (uključivanjem kamere/mikrofona)</a:t>
            </a:r>
          </a:p>
          <a:p>
            <a:r>
              <a:rPr lang="hr-HR" dirty="0"/>
              <a:t>Obuka se snima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4470E3-3D99-4FEE-8487-558FF83AB9A2}"/>
              </a:ext>
            </a:extLst>
          </p:cNvPr>
          <p:cNvPicPr/>
          <p:nvPr/>
        </p:nvPicPr>
        <p:blipFill rotWithShape="1">
          <a:blip r:embed="rId4"/>
          <a:srcRect l="17284" t="86799" r="38976" b="-2663"/>
          <a:stretch/>
        </p:blipFill>
        <p:spPr bwMode="auto">
          <a:xfrm>
            <a:off x="3727742" y="3429000"/>
            <a:ext cx="4736516" cy="963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76906A-6924-4733-830B-8B9B02B6D352}"/>
              </a:ext>
            </a:extLst>
          </p:cNvPr>
          <p:cNvCxnSpPr>
            <a:cxnSpLocks/>
          </p:cNvCxnSpPr>
          <p:nvPr/>
        </p:nvCxnSpPr>
        <p:spPr>
          <a:xfrm>
            <a:off x="5139103" y="3429000"/>
            <a:ext cx="497302" cy="4190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7C17C6-FDDF-4E02-9D68-A2D9384E9248}"/>
              </a:ext>
            </a:extLst>
          </p:cNvPr>
          <p:cNvCxnSpPr>
            <a:cxnSpLocks/>
          </p:cNvCxnSpPr>
          <p:nvPr/>
        </p:nvCxnSpPr>
        <p:spPr>
          <a:xfrm flipH="1">
            <a:off x="5868330" y="3429000"/>
            <a:ext cx="455339" cy="4190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888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35588"/>
            <a:ext cx="969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600" b="1" dirty="0">
                <a:solidFill>
                  <a:srgbClr val="002060"/>
                </a:solidFill>
              </a:rPr>
              <a:t>Zadatak za dobijanje sertifikata (1)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922875" y="1803739"/>
            <a:ext cx="109877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2600" b="1" dirty="0"/>
              <a:t>Izradite/dovršite pripremu aktivnosti i radnih materijala za učenike za školu iz koje dolazite s ciljem  implementacije ključnih kompetencija </a:t>
            </a:r>
          </a:p>
          <a:p>
            <a:pPr algn="just"/>
            <a:endParaRPr lang="sr-Latn-ME" sz="2400" b="1" dirty="0"/>
          </a:p>
          <a:p>
            <a:pPr algn="just"/>
            <a:r>
              <a:rPr lang="sr-Latn-ME" sz="2600" b="1" dirty="0"/>
              <a:t>Sprovedite planiranu i pripremljenu aktivnost u r</a:t>
            </a:r>
            <a:r>
              <a:rPr lang="sr-Latn-ME" sz="2600" dirty="0"/>
              <a:t>oku predviđenom za realizaciju, uz dokumentovanje procesa, rezultata,  evaluacije i samoprocjene </a:t>
            </a:r>
          </a:p>
          <a:p>
            <a:pPr algn="just"/>
            <a:endParaRPr lang="sr-Latn-ME" sz="2400" dirty="0"/>
          </a:p>
          <a:p>
            <a:pPr algn="just"/>
            <a:endParaRPr lang="sr-Latn-ME" sz="800" dirty="0"/>
          </a:p>
          <a:p>
            <a:pPr algn="just"/>
            <a:r>
              <a:rPr lang="sr-Latn-ME" sz="2600" b="1" dirty="0"/>
              <a:t>Postavite (upload) na za to predviđeno mjesto na sajtu ikces.me set dokumenata </a:t>
            </a:r>
            <a:r>
              <a:rPr lang="sr-Latn-ME" sz="2600" dirty="0"/>
              <a:t>kojim se dokazuje priprema i realizacija aktinosti za razvoj ključnih kompetencija - isječak iz godišnjeg plana rada škole, pripremu i radne materijale za nastavu/vannastavnu aktivnost, pripreme i pratećih materijala koji prikazuju realizaciju nakon sprovođenja</a:t>
            </a:r>
            <a:endParaRPr lang="sr-Latn-ME" sz="2600" b="1" dirty="0"/>
          </a:p>
          <a:p>
            <a:endParaRPr lang="sr-Latn-ME" sz="800" dirty="0"/>
          </a:p>
          <a:p>
            <a:endParaRPr lang="sr-Latn-ME" sz="800" b="1" dirty="0"/>
          </a:p>
        </p:txBody>
      </p:sp>
    </p:spTree>
    <p:extLst>
      <p:ext uri="{BB962C8B-B14F-4D97-AF65-F5344CB8AC3E}">
        <p14:creationId xmlns:p14="http://schemas.microsoft.com/office/powerpoint/2010/main" val="2378336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35588"/>
            <a:ext cx="969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600" b="1" dirty="0">
                <a:solidFill>
                  <a:srgbClr val="002060"/>
                </a:solidFill>
              </a:rPr>
              <a:t>Zadatak za dobijanje sertifikata (2)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351693" y="1803739"/>
            <a:ext cx="11558956" cy="500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ME" sz="2600" dirty="0"/>
              <a:t>1. </a:t>
            </a:r>
            <a:r>
              <a:rPr lang="sr-Latn-ME" sz="2600" b="1" dirty="0"/>
              <a:t>izrada dijela individualnog godišnjeg plana rada nastavnika vezano za razvoj ključnih kompetencija učenika</a:t>
            </a:r>
            <a:r>
              <a:rPr lang="sr-Latn-ME" sz="2600" dirty="0"/>
              <a:t>, a u skladu s godišnjim planom rada  škole 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GB" sz="26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ME" sz="2600" dirty="0"/>
              <a:t>2. </a:t>
            </a:r>
            <a:r>
              <a:rPr lang="sr-Latn-ME" sz="2600" b="1" dirty="0"/>
              <a:t>dovršetak </a:t>
            </a:r>
            <a:r>
              <a:rPr lang="sr-Latn-ME" sz="2600" dirty="0"/>
              <a:t>započete</a:t>
            </a:r>
            <a:r>
              <a:rPr lang="sr-Latn-ME" sz="2600" b="1" dirty="0"/>
              <a:t> pripreme  (scenarija) </a:t>
            </a:r>
            <a:r>
              <a:rPr lang="sr-Latn-ME" sz="2600" dirty="0"/>
              <a:t>na obuci i </a:t>
            </a:r>
            <a:r>
              <a:rPr lang="sr-Latn-ME" sz="2600" b="1" dirty="0"/>
              <a:t>svih pratećih radnih materijala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6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ME" sz="2600" dirty="0"/>
              <a:t>3. </a:t>
            </a:r>
            <a:r>
              <a:rPr lang="sr-Latn-ME" sz="2600" b="1" dirty="0"/>
              <a:t>realizacija pripremljene aktivnosti </a:t>
            </a:r>
            <a:r>
              <a:rPr lang="sr-Latn-ME" sz="2600" dirty="0"/>
              <a:t>(prema pripremljenom scenariju) za razvoj najmanje dvije ključne kompetencije učenika (po izboru: za redovnu nastavu za jedan predmet, za više srodnih ili više različitih predmeta, vannastavnu ili vanškolsku aktivnost)</a:t>
            </a:r>
            <a:endParaRPr lang="en-GB" sz="2600" dirty="0"/>
          </a:p>
          <a:p>
            <a:endParaRPr lang="sr-Latn-ME" sz="800" b="1" dirty="0"/>
          </a:p>
        </p:txBody>
      </p:sp>
    </p:spTree>
    <p:extLst>
      <p:ext uri="{BB962C8B-B14F-4D97-AF65-F5344CB8AC3E}">
        <p14:creationId xmlns:p14="http://schemas.microsoft.com/office/powerpoint/2010/main" val="3168073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35588"/>
            <a:ext cx="969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600" b="1" dirty="0">
                <a:solidFill>
                  <a:srgbClr val="002060"/>
                </a:solidFill>
              </a:rPr>
              <a:t>Zadatak za dobijanje sertifikata  (3)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363415" y="1681919"/>
            <a:ext cx="11570677" cy="5074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ME" sz="2600" dirty="0"/>
              <a:t>4. </a:t>
            </a:r>
            <a:r>
              <a:rPr lang="sr-Latn-ME" sz="2600" b="1" dirty="0"/>
              <a:t>Podići (</a:t>
            </a:r>
            <a:r>
              <a:rPr lang="sr-Latn-ME" sz="2600" b="1" dirty="0" err="1"/>
              <a:t>upload</a:t>
            </a:r>
            <a:r>
              <a:rPr lang="sr-Latn-ME" sz="2600" b="1" dirty="0"/>
              <a:t>-ati)</a:t>
            </a:r>
            <a:r>
              <a:rPr lang="sr-Latn-ME" sz="2600" dirty="0"/>
              <a:t> sljedeće dokumente na sajt „Implementacija ključnih kompetencija u obrazovni sistem Crne Gore“: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endParaRPr lang="en-GB" sz="2400" dirty="0"/>
          </a:p>
          <a:p>
            <a:pPr marL="447675" indent="-447675">
              <a:lnSpc>
                <a:spcPct val="107000"/>
              </a:lnSpc>
              <a:spcAft>
                <a:spcPts val="800"/>
              </a:spcAft>
            </a:pPr>
            <a:r>
              <a:rPr lang="sr-Latn-M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	dio Vašeg individualnog godišnjeg plana rada nastavnika vezano za razvoj ključnih kompetencija učenika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u skladu s godišnjim planom rada  škole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M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  pripremu</a:t>
            </a: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sr-Latn-M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radne materijale 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indikatorima za uspješnost rada i rezultata učenika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 startAt="3"/>
            </a:pPr>
            <a:r>
              <a:rPr lang="sr-Latn-M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dokaze o realizovanoj aktivnosti 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(učenički radovi, fotografije, video snimci i sl.)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AutoNum type="alphaLcParenR" startAt="3"/>
            </a:pPr>
            <a:r>
              <a:rPr lang="sr-Latn-M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obrazac za </a:t>
            </a:r>
            <a:r>
              <a:rPr lang="sr-Latn-ME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samoevaluaciju</a:t>
            </a:r>
            <a:r>
              <a:rPr lang="sr-Latn-M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nastavnika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posmatranje časa od strane kolege, kritički osvrt na 	realizaciju i prijedloge </a:t>
            </a:r>
            <a:r>
              <a:rPr lang="sr-Latn-M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unapređenja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(aneks 3.b u prilogu Priručniku)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 startAt="3"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ME" sz="800" dirty="0"/>
          </a:p>
          <a:p>
            <a:endParaRPr lang="sr-Latn-ME" sz="800" b="1" dirty="0"/>
          </a:p>
        </p:txBody>
      </p:sp>
    </p:spTree>
    <p:extLst>
      <p:ext uri="{BB962C8B-B14F-4D97-AF65-F5344CB8AC3E}">
        <p14:creationId xmlns:p14="http://schemas.microsoft.com/office/powerpoint/2010/main" val="953765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35588"/>
            <a:ext cx="969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600" b="1" dirty="0">
                <a:solidFill>
                  <a:srgbClr val="002060"/>
                </a:solidFill>
              </a:rPr>
              <a:t>Zadatak za dobijanje sertifikata  (4)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516369" y="1697411"/>
            <a:ext cx="11394280" cy="564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lnSpc>
                <a:spcPct val="107000"/>
              </a:lnSpc>
              <a:spcAft>
                <a:spcPts val="800"/>
              </a:spcAft>
            </a:pP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	</a:t>
            </a:r>
            <a:r>
              <a:rPr lang="sr-Latn-M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opcionalno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popunjenu kontrolnu listu za pripremu, praćenje i evaluaciju nastave (aneks 3.c. u prilogu Priručnika)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f)    </a:t>
            </a:r>
            <a:r>
              <a:rPr lang="sr-Latn-M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grupne rezultate popunjenog obrasca za  učenike 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evaluacija sprovedene  </a:t>
            </a:r>
          </a:p>
          <a:p>
            <a:pPr>
              <a:lnSpc>
                <a:spcPct val="107000"/>
              </a:lnSpc>
            </a:pPr>
            <a:r>
              <a:rPr lang="sr-Latn-M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nastave/aktivnosti za ključne kompetencije za učenike (aneks 3.d u prilogu Priručnika </a:t>
            </a:r>
          </a:p>
          <a:p>
            <a:pPr>
              <a:lnSpc>
                <a:spcPct val="107000"/>
              </a:lnSpc>
            </a:pPr>
            <a:r>
              <a:rPr lang="sr-Latn-M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 njegova prilagođena forma)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 startAt="7"/>
            </a:pPr>
            <a:r>
              <a:rPr lang="sr-Latn-M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izvještaj o realizovanim aktivnostima </a:t>
            </a:r>
            <a:r>
              <a:rPr lang="sr-Latn-M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profesionalnog razvoja nakon održanog programa stručnog usavršavanja (obrazac Zavoda)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 startAt="7"/>
            </a:pPr>
            <a:endParaRPr lang="sr-Latn-M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>
              <a:lnSpc>
                <a:spcPct val="107000"/>
              </a:lnSpc>
              <a:spcAft>
                <a:spcPts val="800"/>
              </a:spcAft>
            </a:pPr>
            <a:r>
              <a:rPr lang="sr-Latn-M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Latn-M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 izradi predviđenih zadataka, predlažemo </a:t>
            </a:r>
            <a:r>
              <a:rPr lang="sr-Latn-M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korištenje</a:t>
            </a:r>
            <a:r>
              <a:rPr lang="sr-Latn-M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Priručnika i Crnogorskog okvirnog programa ključnih kompetencija. Nakon predaje većina Vaših materijala, poslat ćemo Vam strukturisani obrazac koji ćete moći popuniti, ako </a:t>
            </a:r>
            <a:r>
              <a:rPr lang="sr-Latn-M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želite</a:t>
            </a:r>
            <a:r>
              <a:rPr lang="sr-Latn-M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  povratnim informacijama o Crnogorskom okvirnom programu i Priručniku.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ME" sz="2400" dirty="0"/>
          </a:p>
          <a:p>
            <a:endParaRPr lang="sr-Latn-ME" sz="800" b="1" dirty="0"/>
          </a:p>
        </p:txBody>
      </p:sp>
    </p:spTree>
    <p:extLst>
      <p:ext uri="{BB962C8B-B14F-4D97-AF65-F5344CB8AC3E}">
        <p14:creationId xmlns:p14="http://schemas.microsoft.com/office/powerpoint/2010/main" val="2102108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35588"/>
            <a:ext cx="969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600" b="1" dirty="0">
                <a:solidFill>
                  <a:srgbClr val="002060"/>
                </a:solidFill>
              </a:rPr>
              <a:t>Opšta uputstva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793922" y="2059394"/>
            <a:ext cx="109877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2150" indent="-609600">
              <a:buFont typeface="Arial" panose="020B0604020202020204" pitchFamily="34" charset="0"/>
              <a:buChar char="•"/>
            </a:pPr>
            <a:r>
              <a:rPr lang="de-DE" altLang="en-US" sz="2800" dirty="0" err="1"/>
              <a:t>započni</a:t>
            </a:r>
            <a:r>
              <a:rPr lang="hr-HR" altLang="en-US" sz="2800" dirty="0"/>
              <a:t>te</a:t>
            </a:r>
            <a:r>
              <a:rPr lang="de-DE" altLang="en-US" sz="2800" dirty="0"/>
              <a:t>  </a:t>
            </a:r>
            <a:r>
              <a:rPr lang="de-DE" altLang="en-US" sz="2800" dirty="0" err="1"/>
              <a:t>malo</a:t>
            </a:r>
            <a:r>
              <a:rPr lang="de-DE" altLang="en-US" sz="2800" dirty="0"/>
              <a:t> i </a:t>
            </a:r>
            <a:r>
              <a:rPr lang="de-DE" altLang="en-US" sz="2800" dirty="0" err="1"/>
              <a:t>jednostavno</a:t>
            </a:r>
            <a:endParaRPr lang="hr-HR" altLang="en-US" sz="2800" dirty="0"/>
          </a:p>
          <a:p>
            <a:pPr marL="692150" indent="-609600">
              <a:buFont typeface="Arial" panose="020B0604020202020204" pitchFamily="34" charset="0"/>
              <a:buChar char="•"/>
            </a:pPr>
            <a:endParaRPr lang="de-DE" altLang="en-US" sz="800" dirty="0"/>
          </a:p>
          <a:p>
            <a:pPr marL="692150" indent="-609600">
              <a:buFont typeface="Arial" panose="020B0604020202020204" pitchFamily="34" charset="0"/>
              <a:buChar char="•"/>
            </a:pPr>
            <a:r>
              <a:rPr lang="de-DE" altLang="en-US" sz="2800" dirty="0" err="1"/>
              <a:t>osloni</a:t>
            </a:r>
            <a:r>
              <a:rPr lang="hr-HR" altLang="en-US" sz="2800" dirty="0"/>
              <a:t>te</a:t>
            </a:r>
            <a:r>
              <a:rPr lang="de-DE" altLang="en-US" sz="2800" dirty="0"/>
              <a:t> se na </a:t>
            </a:r>
            <a:r>
              <a:rPr lang="de-DE" altLang="en-US" sz="2800" dirty="0" err="1"/>
              <a:t>pomoć</a:t>
            </a:r>
            <a:r>
              <a:rPr lang="de-DE" altLang="en-US" sz="2800" dirty="0"/>
              <a:t> </a:t>
            </a:r>
            <a:r>
              <a:rPr lang="de-DE" altLang="en-US" sz="2800" dirty="0" err="1"/>
              <a:t>koleg</a:t>
            </a:r>
            <a:r>
              <a:rPr lang="hr-HR" altLang="en-US" sz="2800" dirty="0"/>
              <a:t>a</a:t>
            </a:r>
          </a:p>
          <a:p>
            <a:pPr marL="692150" indent="-609600">
              <a:buFont typeface="Arial" panose="020B0604020202020204" pitchFamily="34" charset="0"/>
              <a:buChar char="•"/>
            </a:pPr>
            <a:endParaRPr lang="de-DE" altLang="en-US" sz="800" dirty="0"/>
          </a:p>
          <a:p>
            <a:pPr marL="692150" indent="-609600">
              <a:buFont typeface="Arial" panose="020B0604020202020204" pitchFamily="34" charset="0"/>
              <a:buChar char="•"/>
            </a:pPr>
            <a:r>
              <a:rPr lang="de-DE" altLang="en-US" sz="2800" dirty="0" err="1"/>
              <a:t>stvori</a:t>
            </a:r>
            <a:r>
              <a:rPr lang="hr-HR" altLang="en-US" sz="2800" dirty="0"/>
              <a:t>te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kvalitetno</a:t>
            </a:r>
            <a:r>
              <a:rPr lang="de-DE" altLang="en-US" sz="2800" dirty="0"/>
              <a:t> </a:t>
            </a:r>
            <a:r>
              <a:rPr lang="de-DE" altLang="en-US" sz="2800" dirty="0" err="1"/>
              <a:t>vrijeme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za</a:t>
            </a:r>
            <a:r>
              <a:rPr lang="de-DE" altLang="en-US" sz="2800" dirty="0"/>
              <a:t> </a:t>
            </a:r>
            <a:r>
              <a:rPr lang="de-DE" altLang="en-US" sz="2800" dirty="0" err="1"/>
              <a:t>refleksiju</a:t>
            </a:r>
            <a:endParaRPr lang="hr-HR" altLang="en-US" sz="2800" dirty="0"/>
          </a:p>
          <a:p>
            <a:pPr marL="692150" indent="-609600">
              <a:buFont typeface="Arial" panose="020B0604020202020204" pitchFamily="34" charset="0"/>
              <a:buChar char="•"/>
            </a:pPr>
            <a:endParaRPr lang="de-DE" altLang="en-US" sz="800" dirty="0"/>
          </a:p>
          <a:p>
            <a:pPr marL="692150" indent="-609600">
              <a:buFont typeface="Arial" panose="020B0604020202020204" pitchFamily="34" charset="0"/>
              <a:buChar char="•"/>
            </a:pPr>
            <a:r>
              <a:rPr lang="sr-Latn-ME" altLang="en-US" sz="2800" dirty="0"/>
              <a:t>Razmišljate izvan </a:t>
            </a:r>
            <a:r>
              <a:rPr lang="hr-HR" altLang="en-US" sz="2800" dirty="0"/>
              <a:t>uobičajenog</a:t>
            </a:r>
            <a:r>
              <a:rPr lang="de-DE" altLang="en-US" sz="2800" dirty="0"/>
              <a:t> kako bi </a:t>
            </a:r>
            <a:r>
              <a:rPr lang="hr-HR" altLang="en-US" sz="2800" dirty="0"/>
              <a:t>se </a:t>
            </a:r>
            <a:r>
              <a:rPr lang="de-DE" altLang="en-US" sz="2800" dirty="0" err="1"/>
              <a:t>osigura</a:t>
            </a:r>
            <a:r>
              <a:rPr lang="hr-HR" altLang="en-US" sz="2800" dirty="0"/>
              <a:t>o iskorak iz tradicionalnog načina rada</a:t>
            </a:r>
          </a:p>
          <a:p>
            <a:pPr marL="692150" indent="-609600">
              <a:buFont typeface="Arial" panose="020B0604020202020204" pitchFamily="34" charset="0"/>
              <a:buChar char="•"/>
            </a:pPr>
            <a:endParaRPr lang="hr-HR" altLang="en-US" sz="2800" dirty="0"/>
          </a:p>
          <a:p>
            <a:pPr marL="82550"/>
            <a:r>
              <a:rPr lang="hr-HR" altLang="en-US" sz="2800" dirty="0"/>
              <a:t>Učenici uče od nas ne ono što govorimo nego ono što radimo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r-Latn-ME" sz="2800" dirty="0"/>
          </a:p>
          <a:p>
            <a:endParaRPr lang="sr-Latn-ME" sz="800" b="1" dirty="0"/>
          </a:p>
        </p:txBody>
      </p:sp>
    </p:spTree>
    <p:extLst>
      <p:ext uri="{BB962C8B-B14F-4D97-AF65-F5344CB8AC3E}">
        <p14:creationId xmlns:p14="http://schemas.microsoft.com/office/powerpoint/2010/main" val="2753134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7F02B-E4D6-4B7F-B865-DBC21179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369"/>
            <a:ext cx="10515600" cy="483211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Evaluacija</a:t>
            </a:r>
            <a:br>
              <a:rPr lang="hr-HR" sz="4400" b="1" dirty="0">
                <a:solidFill>
                  <a:srgbClr val="002060"/>
                </a:solidFill>
              </a:rPr>
            </a:br>
            <a:endParaRPr lang="sr-Cyrl-M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6B7BF-BB3F-4430-83E0-50BC1CF1C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0042" y="1825625"/>
            <a:ext cx="10515600" cy="4351338"/>
          </a:xfrm>
        </p:spPr>
        <p:txBody>
          <a:bodyPr/>
          <a:lstStyle/>
          <a:p>
            <a:r>
              <a:rPr lang="hr-HR" dirty="0"/>
              <a:t>kliknite na link </a:t>
            </a:r>
            <a:r>
              <a:rPr lang="hr-HR" dirty="0" err="1"/>
              <a:t>evaluacionog</a:t>
            </a:r>
            <a:r>
              <a:rPr lang="hr-HR" dirty="0"/>
              <a:t> lista</a:t>
            </a:r>
          </a:p>
          <a:p>
            <a:pPr marL="0" indent="0"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4"/>
              </a:rPr>
              <a:t>https://forms.gle/6qrqU7RvMqLMZ3QNA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odgovorite na ponuđena pitanja i </a:t>
            </a:r>
          </a:p>
          <a:p>
            <a:r>
              <a:rPr lang="hr-HR" dirty="0"/>
              <a:t>kliknite </a:t>
            </a:r>
            <a:r>
              <a:rPr lang="hr-HR" dirty="0" err="1"/>
              <a:t>submit</a:t>
            </a:r>
            <a:r>
              <a:rPr lang="hr-HR" dirty="0"/>
              <a:t> </a:t>
            </a:r>
            <a:endParaRPr lang="sr-Cyrl-ME" dirty="0"/>
          </a:p>
        </p:txBody>
      </p:sp>
    </p:spTree>
    <p:extLst>
      <p:ext uri="{BB962C8B-B14F-4D97-AF65-F5344CB8AC3E}">
        <p14:creationId xmlns:p14="http://schemas.microsoft.com/office/powerpoint/2010/main" val="1368133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461" y="990973"/>
            <a:ext cx="1138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Kao što je Konfucije rekao prije 2500 godina: 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922385" y="1637304"/>
            <a:ext cx="10962350" cy="46361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3200" dirty="0"/>
              <a:t>Kombinujte najbolje od novoga s najboljim od staroga</a:t>
            </a:r>
          </a:p>
          <a:p>
            <a:pPr algn="l"/>
            <a:r>
              <a:rPr lang="hr-HR" sz="3200" dirty="0"/>
              <a:t>Učite radeći</a:t>
            </a:r>
          </a:p>
          <a:p>
            <a:pPr algn="l"/>
            <a:r>
              <a:rPr lang="hr-HR" sz="3200" dirty="0"/>
              <a:t>Cijeli svjet koristite kao učionicu</a:t>
            </a:r>
          </a:p>
          <a:p>
            <a:pPr algn="l"/>
            <a:r>
              <a:rPr lang="hr-HR" sz="3200" dirty="0"/>
              <a:t>Za učenje i podučavanje koristite muziku i poeziju</a:t>
            </a:r>
          </a:p>
          <a:p>
            <a:pPr algn="l"/>
            <a:r>
              <a:rPr lang="hr-HR" sz="3200" dirty="0"/>
              <a:t>Spajajte akademsko i fizičko</a:t>
            </a:r>
          </a:p>
          <a:p>
            <a:pPr algn="l"/>
            <a:r>
              <a:rPr lang="hr-HR" sz="3200" dirty="0"/>
              <a:t>Naučite kako učiti, a ne samo činjenice</a:t>
            </a:r>
          </a:p>
          <a:p>
            <a:pPr algn="l"/>
            <a:r>
              <a:rPr lang="hr-HR" sz="3200" dirty="0"/>
              <a:t>Prilagodite podučavanje različitim stilovima učenja</a:t>
            </a:r>
          </a:p>
          <a:p>
            <a:pPr algn="l"/>
            <a:r>
              <a:rPr lang="hr-HR" sz="3200" dirty="0"/>
              <a:t>Izgradite prave vrijednosti i ponašanje</a:t>
            </a:r>
          </a:p>
          <a:p>
            <a:pPr lvl="2" algn="l"/>
            <a:endParaRPr lang="sr-Latn-ME" sz="3200" dirty="0"/>
          </a:p>
          <a:p>
            <a:pPr algn="just"/>
            <a:endParaRPr lang="hr-HR" sz="3200" dirty="0">
              <a:sym typeface="Open Sans Light"/>
            </a:endParaRPr>
          </a:p>
          <a:p>
            <a:pPr algn="just"/>
            <a:endParaRPr lang="hr-HR" sz="3200" dirty="0">
              <a:sym typeface="Open Sans Light"/>
            </a:endParaRPr>
          </a:p>
          <a:p>
            <a:pPr marL="514350" indent="-514350" algn="just">
              <a:buAutoNum type="arabicPeriod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pic>
        <p:nvPicPr>
          <p:cNvPr id="3074" name="Picture 2" descr="Izreke Konfucija | DURMITOR.com">
            <a:extLst>
              <a:ext uri="{FF2B5EF4-FFF2-40B4-BE49-F238E27FC236}">
                <a16:creationId xmlns:a16="http://schemas.microsoft.com/office/drawing/2014/main" id="{F48714A6-BAE0-4E02-944A-F53974CBB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567" y="428193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492369" y="1029720"/>
            <a:ext cx="11239967" cy="50191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hr-HR" sz="3200" dirty="0"/>
              <a:t>Hvala na pažnji i saradnji pri pripremi za obuku </a:t>
            </a:r>
          </a:p>
          <a:p>
            <a:pPr>
              <a:spcBef>
                <a:spcPts val="0"/>
              </a:spcBef>
            </a:pPr>
            <a:r>
              <a:rPr lang="hr-HR" sz="3200" dirty="0"/>
              <a:t>i tokom obuke!</a:t>
            </a:r>
            <a:endParaRPr lang="hr-HR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3200" dirty="0"/>
              <a:t>Želimo Vam puno uspjeha pri realizaciji svih aktivnosti s učenicima koje im omogućavaju dostizanje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3200" dirty="0"/>
              <a:t>ishoda učenja ključnih kompetencija.</a:t>
            </a:r>
            <a:endParaRPr lang="hr-HR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3200" dirty="0"/>
              <a:t>Radujemo se prikazu Vaših realizovanih aktivnosti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3200" dirty="0"/>
              <a:t>za razvoj ključnih kompetencija učenika. </a:t>
            </a:r>
          </a:p>
          <a:p>
            <a:pPr lvl="2" algn="l"/>
            <a:endParaRPr lang="sr-Latn-ME" sz="4000" dirty="0"/>
          </a:p>
          <a:p>
            <a:pPr algn="just"/>
            <a:endParaRPr lang="hr-HR" sz="3200" dirty="0">
              <a:sym typeface="Open Sans Light"/>
            </a:endParaRPr>
          </a:p>
          <a:p>
            <a:pPr algn="just"/>
            <a:endParaRPr lang="hr-HR" sz="3200" dirty="0">
              <a:sym typeface="Open Sans Light"/>
            </a:endParaRPr>
          </a:p>
          <a:p>
            <a:pPr marL="514350" indent="-514350" algn="just">
              <a:buAutoNum type="arabicPeriod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pic>
        <p:nvPicPr>
          <p:cNvPr id="2" name="Picture 2" descr="Šta je sreća? | Samoobrazovanje">
            <a:extLst>
              <a:ext uri="{FF2B5EF4-FFF2-40B4-BE49-F238E27FC236}">
                <a16:creationId xmlns:a16="http://schemas.microsoft.com/office/drawing/2014/main" id="{994C0E60-DC3E-4C28-AFCE-B50FD5D9C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90" y="4350811"/>
            <a:ext cx="4571113" cy="22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59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922385" y="1637304"/>
            <a:ext cx="10962350" cy="46361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hr-HR" sz="3200" i="1" dirty="0">
                <a:solidFill>
                  <a:schemeClr val="accent1">
                    <a:lumMod val="50000"/>
                  </a:schemeClr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„Budite promjena koju želite vidjeti u svijetu. </a:t>
            </a:r>
          </a:p>
          <a:p>
            <a:pPr>
              <a:spcBef>
                <a:spcPct val="20000"/>
              </a:spcBef>
              <a:defRPr/>
            </a:pPr>
            <a:endParaRPr lang="hr-HR" sz="3200" i="1" dirty="0">
              <a:solidFill>
                <a:schemeClr val="accent1">
                  <a:lumMod val="50000"/>
                </a:schemeClr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hr-HR" sz="3200" i="1" dirty="0">
                <a:solidFill>
                  <a:schemeClr val="accent1">
                    <a:lumMod val="50000"/>
                  </a:schemeClr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Naša veličanstvenost nije toliko u tome da popravimo svijet </a:t>
            </a:r>
          </a:p>
          <a:p>
            <a:pPr>
              <a:spcBef>
                <a:spcPct val="20000"/>
              </a:spcBef>
              <a:defRPr/>
            </a:pPr>
            <a:r>
              <a:rPr lang="hr-HR" sz="3200" i="1" dirty="0">
                <a:solidFill>
                  <a:schemeClr val="accent1">
                    <a:lumMod val="50000"/>
                  </a:schemeClr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kolika je u našoj sposobnosti da promijenimo sebe.” </a:t>
            </a:r>
          </a:p>
          <a:p>
            <a:pPr algn="r">
              <a:spcBef>
                <a:spcPct val="20000"/>
              </a:spcBef>
              <a:defRPr/>
            </a:pPr>
            <a:r>
              <a:rPr lang="hr-HR" sz="3200" i="1" dirty="0">
                <a:solidFill>
                  <a:schemeClr val="accent1">
                    <a:lumMod val="50000"/>
                  </a:schemeClr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Mahatma Gandhi</a:t>
            </a:r>
          </a:p>
          <a:p>
            <a:pPr lvl="2" algn="l"/>
            <a:endParaRPr lang="sr-Latn-ME" sz="3200" dirty="0"/>
          </a:p>
          <a:p>
            <a:pPr algn="just"/>
            <a:endParaRPr lang="hr-HR" sz="3200" dirty="0">
              <a:sym typeface="Open Sans Light"/>
            </a:endParaRPr>
          </a:p>
          <a:p>
            <a:pPr algn="just"/>
            <a:endParaRPr lang="hr-HR" sz="3200" dirty="0">
              <a:sym typeface="Open Sans Light"/>
            </a:endParaRPr>
          </a:p>
          <a:p>
            <a:pPr marL="514350" indent="-514350" algn="just">
              <a:buAutoNum type="arabicPeriod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pic>
        <p:nvPicPr>
          <p:cNvPr id="2" name="Picture 2" descr="Change Your Self-Esteem and Improve Your Life | HealthyPlace">
            <a:extLst>
              <a:ext uri="{FF2B5EF4-FFF2-40B4-BE49-F238E27FC236}">
                <a16:creationId xmlns:a16="http://schemas.microsoft.com/office/drawing/2014/main" id="{52855587-F45A-4AD9-A125-1218F722C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91" y="4125433"/>
            <a:ext cx="4102985" cy="230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6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858212"/>
            <a:ext cx="924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Osnovna pravila za rad tokom obuke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81085B-751A-4A98-8790-28813E4C7B7E}"/>
              </a:ext>
            </a:extLst>
          </p:cNvPr>
          <p:cNvSpPr txBox="1"/>
          <p:nvPr/>
        </p:nvSpPr>
        <p:spPr>
          <a:xfrm>
            <a:off x="296563" y="1698859"/>
            <a:ext cx="11346118" cy="288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300"/>
              <a:buNone/>
            </a:pP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Pravila se donose na početku rada, zajednički, time postaju pravila svih članova, a </a:t>
            </a:r>
          </a:p>
          <a:p>
            <a:pPr marL="171450" indent="-17145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300"/>
              <a:buNone/>
            </a:pP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oblikovana su tako da opisuju jasna poželjna ponašanja</a:t>
            </a:r>
          </a:p>
          <a:p>
            <a:pPr marL="342900" algn="just">
              <a:spcBef>
                <a:spcPts val="700"/>
              </a:spcBef>
              <a:buClr>
                <a:schemeClr val="dk1"/>
              </a:buClr>
              <a:buSzPts val="2300"/>
            </a:pPr>
            <a:endParaRPr lang="hr-HR" sz="2400" b="1" dirty="0">
              <a:solidFill>
                <a:schemeClr val="dk1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342900" algn="just">
              <a:spcBef>
                <a:spcPts val="700"/>
              </a:spcBef>
              <a:buClr>
                <a:schemeClr val="dk1"/>
              </a:buClr>
              <a:buSzPts val="2300"/>
            </a:pPr>
            <a:r>
              <a:rPr lang="hr-HR" sz="2400" b="1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Pravilo slušanja </a:t>
            </a: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– očekuje se pažljivo međusobno slušanje i uzimanje riječi nakon traženja riječi i dopuštenja</a:t>
            </a:r>
            <a:endParaRPr lang="hr-HR" sz="24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342900" algn="just">
              <a:spcBef>
                <a:spcPts val="700"/>
              </a:spcBef>
              <a:buClr>
                <a:schemeClr val="dk1"/>
              </a:buClr>
              <a:buSzPts val="2300"/>
            </a:pPr>
            <a:r>
              <a:rPr lang="hr-HR" sz="2400" b="1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Pravilo pošt</a:t>
            </a:r>
            <a:r>
              <a:rPr lang="en-GB" sz="2400" b="1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o</a:t>
            </a:r>
            <a:r>
              <a:rPr lang="hr-HR" sz="2400" b="1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vanja dogovorenog vremena </a:t>
            </a:r>
            <a:endParaRPr lang="hr-HR" sz="2400" b="1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342900" algn="just">
              <a:spcBef>
                <a:spcPts val="700"/>
              </a:spcBef>
              <a:buClr>
                <a:schemeClr val="dk1"/>
              </a:buClr>
              <a:buSzPts val="2300"/>
            </a:pP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U</a:t>
            </a:r>
            <a:r>
              <a:rPr lang="en-GB" sz="2400" dirty="0" err="1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koliko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trebate</a:t>
            </a: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nakratko napustiti radionicu van pauze, ne treba</a:t>
            </a:r>
            <a:r>
              <a:rPr lang="en-GB" sz="2400" dirty="0" err="1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te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se suzdržavati</a:t>
            </a:r>
            <a:endParaRPr lang="hr-HR" sz="24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pic>
        <p:nvPicPr>
          <p:cNvPr id="13" name="Picture 4" descr="Osnovna škola &quot;Vladimir Nazor&quot; Đakovo - Print">
            <a:extLst>
              <a:ext uri="{FF2B5EF4-FFF2-40B4-BE49-F238E27FC236}">
                <a16:creationId xmlns:a16="http://schemas.microsoft.com/office/drawing/2014/main" id="{9E118B17-E07C-433B-9338-ABB127D20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850" y="4827156"/>
            <a:ext cx="3012831" cy="16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7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9582" y="1020074"/>
            <a:ext cx="10132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4000" b="1" dirty="0">
                <a:solidFill>
                  <a:srgbClr val="002060"/>
                </a:solidFill>
              </a:rPr>
              <a:t>Predstavljanje i refleksija na dosadašnje aktivnosti vezane uz obuku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B7CCEF-DB7F-4A8F-BB04-A97D4DD8077A}"/>
              </a:ext>
            </a:extLst>
          </p:cNvPr>
          <p:cNvSpPr txBox="1"/>
          <p:nvPr/>
        </p:nvSpPr>
        <p:spPr>
          <a:xfrm>
            <a:off x="1169582" y="2329808"/>
            <a:ext cx="101328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2800" b="1" dirty="0"/>
              <a:t>Predstavite nam se individualno:</a:t>
            </a:r>
          </a:p>
          <a:p>
            <a:pPr marL="514350" indent="-514350">
              <a:buAutoNum type="arabicPeriod"/>
              <a:defRPr/>
            </a:pPr>
            <a:r>
              <a:rPr lang="hr-HR" sz="2800" dirty="0"/>
              <a:t>Ime i prezime</a:t>
            </a:r>
          </a:p>
          <a:p>
            <a:pPr marL="514350" indent="-514350">
              <a:buAutoNum type="arabicPeriod"/>
              <a:defRPr/>
            </a:pPr>
            <a:r>
              <a:rPr lang="hr-HR" sz="2800" dirty="0"/>
              <a:t>Škola</a:t>
            </a:r>
          </a:p>
          <a:p>
            <a:pPr marL="514350" indent="-514350">
              <a:buAutoNum type="arabicPeriod"/>
              <a:defRPr/>
            </a:pPr>
            <a:r>
              <a:rPr lang="hr-HR" sz="2800" dirty="0"/>
              <a:t>Predmet koji predajete</a:t>
            </a:r>
          </a:p>
          <a:p>
            <a:pPr marL="514350" indent="-514350">
              <a:buAutoNum type="arabicPeriod"/>
              <a:defRPr/>
            </a:pPr>
            <a:endParaRPr lang="hr-HR" sz="2800" dirty="0"/>
          </a:p>
          <a:p>
            <a:pPr>
              <a:defRPr/>
            </a:pPr>
            <a:r>
              <a:rPr lang="hr-HR" sz="2800" b="1" dirty="0"/>
              <a:t>Jedan predstavnik škole neka predstavi:</a:t>
            </a:r>
          </a:p>
          <a:p>
            <a:pPr marL="514350" indent="-514350">
              <a:buAutoNum type="arabicPeriod"/>
              <a:defRPr/>
            </a:pPr>
            <a:r>
              <a:rPr lang="hr-HR" sz="2800" dirty="0"/>
              <a:t>Osvrt na prvi dan obuke</a:t>
            </a:r>
          </a:p>
          <a:p>
            <a:pPr marL="514350" indent="-514350">
              <a:buAutoNum type="arabicPeriod"/>
              <a:defRPr/>
            </a:pPr>
            <a:r>
              <a:rPr lang="hr-HR" sz="2800" dirty="0"/>
              <a:t>Dogovorene prijedloge aktivnosti za implementaciju ključnih kompetencija</a:t>
            </a:r>
          </a:p>
          <a:p>
            <a:pPr>
              <a:defRPr/>
            </a:pP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75521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977714"/>
            <a:ext cx="79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Ciljevi obuke za nastavnike 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276448" y="1720044"/>
            <a:ext cx="117383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sz="2000" b="1" dirty="0"/>
          </a:p>
          <a:p>
            <a:pPr algn="just"/>
            <a:r>
              <a:rPr lang="hr-HR" sz="2600" dirty="0"/>
              <a:t>1. </a:t>
            </a:r>
            <a:r>
              <a:rPr lang="hr-HR" sz="2600" b="1" dirty="0"/>
              <a:t>Upoznati nastavnike s Evropskim i Crnogorskim okvirom za ključne   kompetencije</a:t>
            </a:r>
          </a:p>
          <a:p>
            <a:pPr marL="457200" indent="-457200" algn="just">
              <a:buAutoNum type="arabicPeriod"/>
            </a:pPr>
            <a:endParaRPr lang="en-GB" sz="2600" dirty="0"/>
          </a:p>
          <a:p>
            <a:pPr algn="just"/>
            <a:r>
              <a:rPr lang="hr-HR" sz="2600" dirty="0"/>
              <a:t>2. </a:t>
            </a:r>
            <a:r>
              <a:rPr lang="hr-HR" sz="2600" b="1" dirty="0"/>
              <a:t>Motivi</a:t>
            </a:r>
            <a:r>
              <a:rPr lang="en-GB" sz="2600" b="1" dirty="0"/>
              <a:t>s</a:t>
            </a:r>
            <a:r>
              <a:rPr lang="hr-HR" sz="2600" b="1" dirty="0"/>
              <a:t>ati nastavnike za primjenu  aktivnih strategija učenja i metoda </a:t>
            </a:r>
          </a:p>
          <a:p>
            <a:pPr algn="just"/>
            <a:r>
              <a:rPr lang="hr-HR" sz="2600" b="1" dirty="0"/>
              <a:t>    po</a:t>
            </a:r>
            <a:r>
              <a:rPr lang="en-GB" sz="2600" b="1" dirty="0"/>
              <a:t>d</a:t>
            </a:r>
            <a:r>
              <a:rPr lang="hr-HR" sz="2600" b="1" dirty="0" err="1"/>
              <a:t>učavanja</a:t>
            </a:r>
            <a:r>
              <a:rPr lang="hr-HR" sz="2600" b="1" dirty="0"/>
              <a:t> </a:t>
            </a:r>
            <a:r>
              <a:rPr lang="hr-HR" sz="2600" dirty="0"/>
              <a:t>koje su efikasne za obrazovanje za ključne kompetencije</a:t>
            </a:r>
          </a:p>
          <a:p>
            <a:pPr algn="just"/>
            <a:endParaRPr lang="en-GB" sz="2600" dirty="0"/>
          </a:p>
          <a:p>
            <a:pPr algn="just"/>
            <a:r>
              <a:rPr lang="hr-HR" sz="2600" dirty="0"/>
              <a:t>3. </a:t>
            </a:r>
            <a:r>
              <a:rPr lang="hr-HR" sz="2600" b="1" dirty="0"/>
              <a:t>Predstaviti instrumente za pripremu, </a:t>
            </a:r>
            <a:r>
              <a:rPr lang="en-GB" sz="2600" b="1" dirty="0"/>
              <a:t>sprovođenje</a:t>
            </a:r>
            <a:r>
              <a:rPr lang="hr-HR" sz="2600" b="1" dirty="0"/>
              <a:t> i vrednovanje uspješne </a:t>
            </a:r>
          </a:p>
          <a:p>
            <a:pPr algn="just"/>
            <a:r>
              <a:rPr lang="hr-HR" sz="2600" b="1" dirty="0"/>
              <a:t>    nastave za ključne kompetencije</a:t>
            </a:r>
            <a:r>
              <a:rPr lang="hr-HR" sz="2600" dirty="0"/>
              <a:t> (priručnik za nastavnike - </a:t>
            </a:r>
            <a:r>
              <a:rPr lang="hr-HR" sz="2600" i="1" dirty="0"/>
              <a:t>metode i oblici </a:t>
            </a:r>
          </a:p>
          <a:p>
            <a:pPr algn="just"/>
            <a:r>
              <a:rPr lang="hr-HR" sz="2600" i="1" dirty="0"/>
              <a:t>    sprovođenja nastave za ključne kompetencije;</a:t>
            </a:r>
            <a:r>
              <a:rPr lang="hr-HR" sz="2600" dirty="0"/>
              <a:t> priprema za nastavu - </a:t>
            </a:r>
            <a:r>
              <a:rPr lang="hr-HR" sz="2600" i="1" dirty="0"/>
              <a:t>godišnje    </a:t>
            </a:r>
          </a:p>
          <a:p>
            <a:pPr algn="just"/>
            <a:r>
              <a:rPr lang="hr-HR" sz="2600" i="1" dirty="0"/>
              <a:t>    planiranje, </a:t>
            </a:r>
            <a:r>
              <a:rPr lang="hr-HR" sz="2600" i="1" dirty="0" err="1"/>
              <a:t>scenario</a:t>
            </a:r>
            <a:r>
              <a:rPr lang="hr-HR" sz="2600" i="1" dirty="0"/>
              <a:t>;</a:t>
            </a:r>
            <a:r>
              <a:rPr lang="hr-HR" sz="2600" dirty="0"/>
              <a:t> indikatori kvaliteta; </a:t>
            </a:r>
            <a:r>
              <a:rPr lang="hr-HR" sz="2600" dirty="0" err="1"/>
              <a:t>samoevaluaciju</a:t>
            </a:r>
            <a:r>
              <a:rPr lang="hr-HR" sz="2600" dirty="0"/>
              <a:t> nastavnika; kolegijalno </a:t>
            </a:r>
          </a:p>
          <a:p>
            <a:pPr algn="just"/>
            <a:r>
              <a:rPr lang="hr-HR" sz="2600" dirty="0"/>
              <a:t>    </a:t>
            </a:r>
            <a:r>
              <a:rPr lang="hr-HR" sz="2600" dirty="0" err="1"/>
              <a:t>posmatranje</a:t>
            </a:r>
            <a:r>
              <a:rPr lang="hr-HR" sz="2600" dirty="0"/>
              <a:t> nastave; učenikovu samoprocjenu naučenog; evaluaciju održane </a:t>
            </a:r>
          </a:p>
          <a:p>
            <a:pPr algn="just"/>
            <a:r>
              <a:rPr lang="hr-HR" sz="2600" dirty="0"/>
              <a:t>    nastave i sl.)  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78986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977714"/>
            <a:ext cx="79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Ciljevi obuke za nastavnike 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516368" y="1911430"/>
            <a:ext cx="109877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b="1" dirty="0"/>
          </a:p>
          <a:p>
            <a:pPr algn="just"/>
            <a:r>
              <a:rPr lang="hr-HR" sz="2600" dirty="0"/>
              <a:t>4. </a:t>
            </a:r>
            <a:r>
              <a:rPr lang="hr-HR" sz="2600" b="1" dirty="0"/>
              <a:t>Prikazati dobre primjere pripreme za nastavu koja uključuje ključne </a:t>
            </a:r>
          </a:p>
          <a:p>
            <a:pPr algn="just"/>
            <a:r>
              <a:rPr lang="hr-HR" sz="2600" b="1" dirty="0"/>
              <a:t>     kompetencije</a:t>
            </a:r>
            <a:r>
              <a:rPr lang="hr-HR" sz="2600" dirty="0"/>
              <a:t>   (individualno godišnje planiranje nastavnika, scenario za čas – </a:t>
            </a:r>
          </a:p>
          <a:p>
            <a:pPr algn="just"/>
            <a:r>
              <a:rPr lang="hr-HR" sz="2600" i="1" dirty="0"/>
              <a:t>     na nivou jednog predmeta, na nivou više predmeta, na nivou škole, na nivou </a:t>
            </a:r>
          </a:p>
          <a:p>
            <a:pPr algn="just"/>
            <a:r>
              <a:rPr lang="hr-HR" sz="2600" i="1" dirty="0"/>
              <a:t>     vannastavne ili vanškolske aktivnosti)</a:t>
            </a:r>
            <a:r>
              <a:rPr lang="hr-HR" sz="2600" dirty="0"/>
              <a:t> </a:t>
            </a:r>
            <a:r>
              <a:rPr lang="hr-HR" sz="2600" b="1" dirty="0"/>
              <a:t>i navesti načine kako se svaka od </a:t>
            </a:r>
          </a:p>
          <a:p>
            <a:pPr algn="just"/>
            <a:r>
              <a:rPr lang="hr-HR" sz="2600" b="1" dirty="0"/>
              <a:t>     ključnih kompetencija može primijeniti u STEM predmetima</a:t>
            </a:r>
          </a:p>
          <a:p>
            <a:pPr algn="just"/>
            <a:r>
              <a:rPr lang="hr-HR" sz="2600" b="1" dirty="0"/>
              <a:t>    </a:t>
            </a:r>
            <a:endParaRPr lang="en-GB" sz="2600" dirty="0"/>
          </a:p>
          <a:p>
            <a:pPr algn="just"/>
            <a:r>
              <a:rPr lang="hr-HR" sz="2600" dirty="0"/>
              <a:t>5. </a:t>
            </a:r>
            <a:r>
              <a:rPr lang="hr-HR" sz="2600" b="1" dirty="0"/>
              <a:t>Izraditi individualnu ili grupnu pripremu</a:t>
            </a:r>
            <a:r>
              <a:rPr lang="hr-HR" sz="2600" dirty="0"/>
              <a:t> </a:t>
            </a:r>
            <a:r>
              <a:rPr lang="hr-HR" sz="2600" b="1" dirty="0"/>
              <a:t>za dostizanje ključnih kompetencija </a:t>
            </a:r>
          </a:p>
          <a:p>
            <a:pPr algn="just"/>
            <a:r>
              <a:rPr lang="hr-HR" sz="2600" b="1" dirty="0"/>
              <a:t>    </a:t>
            </a:r>
            <a:r>
              <a:rPr lang="hr-HR" sz="2600" dirty="0"/>
              <a:t>usklađenu s  Godišnjim planom rada škole 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154934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862056"/>
            <a:ext cx="79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Raspored obuke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3681BA-7816-4BAE-9FFD-5D0258263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430042"/>
              </p:ext>
            </p:extLst>
          </p:nvPr>
        </p:nvGraphicFramePr>
        <p:xfrm>
          <a:off x="516368" y="1641380"/>
          <a:ext cx="11026657" cy="49883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18488">
                  <a:extLst>
                    <a:ext uri="{9D8B030D-6E8A-4147-A177-3AD203B41FA5}">
                      <a16:colId xmlns:a16="http://schemas.microsoft.com/office/drawing/2014/main" val="3945936382"/>
                    </a:ext>
                  </a:extLst>
                </a:gridCol>
                <a:gridCol w="6607544">
                  <a:extLst>
                    <a:ext uri="{9D8B030D-6E8A-4147-A177-3AD203B41FA5}">
                      <a16:colId xmlns:a16="http://schemas.microsoft.com/office/drawing/2014/main" val="1175703406"/>
                    </a:ext>
                  </a:extLst>
                </a:gridCol>
                <a:gridCol w="2500625">
                  <a:extLst>
                    <a:ext uri="{9D8B030D-6E8A-4147-A177-3AD203B41FA5}">
                      <a16:colId xmlns:a16="http://schemas.microsoft.com/office/drawing/2014/main" val="3912554847"/>
                    </a:ext>
                  </a:extLst>
                </a:gridCol>
              </a:tblGrid>
              <a:tr h="129239">
                <a:tc>
                  <a:txBody>
                    <a:bodyPr/>
                    <a:lstStyle/>
                    <a:p>
                      <a:pPr indent="-1270" algn="l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Vrijeme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Sadržaj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Metoda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extLst>
                  <a:ext uri="{0D108BD9-81ED-4DB2-BD59-A6C34878D82A}">
                    <a16:rowId xmlns:a16="http://schemas.microsoft.com/office/drawing/2014/main" val="1902153196"/>
                  </a:ext>
                </a:extLst>
              </a:tr>
              <a:tr h="129239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2. DAN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 gridSpan="2">
                  <a:txBody>
                    <a:bodyPr/>
                    <a:lstStyle/>
                    <a:p>
                      <a:pPr indent="-1270" algn="l">
                        <a:lnSpc>
                          <a:spcPct val="200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Priprema za nastavu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16354"/>
                  </a:ext>
                </a:extLst>
              </a:tr>
              <a:tr h="129239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9:00 – 10:30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r-HR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Nastavak izrade pripreme za nastavu</a:t>
                      </a: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Grupni rad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722215"/>
                  </a:ext>
                </a:extLst>
              </a:tr>
              <a:tr h="129239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11:00 – 12:30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r-HR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Nastavak izrade pripreme za nastavu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Grupni rad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865138"/>
                  </a:ext>
                </a:extLst>
              </a:tr>
              <a:tr h="228474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13:30  - 15:00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Predstavljanje izrađenih priprema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Prezentovanje, samoevaluacija i evaluacija 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034755"/>
                  </a:ext>
                </a:extLst>
              </a:tr>
              <a:tr h="330686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15:30 – 17:00  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Izrada i predstavljanje akcionog plana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učesnika</a:t>
                      </a: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za aktivnosti nakon obuke</a:t>
                      </a:r>
                    </a:p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Rezime i zaključci obuke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Evaluacija obuke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Prezentovanje,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izrada i prezentovanje akcionog plana,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evaluacija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088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39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185" y="1084793"/>
            <a:ext cx="1185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Priprema obuke, sprovođenje obuke i aktivnosti nakon obuke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629F2-542F-4380-814E-0D8F645C6981}"/>
              </a:ext>
            </a:extLst>
          </p:cNvPr>
          <p:cNvSpPr txBox="1"/>
          <p:nvPr/>
        </p:nvSpPr>
        <p:spPr>
          <a:xfrm>
            <a:off x="678119" y="1922872"/>
            <a:ext cx="1062831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/>
              <a:t>Sastavni dijelovi obuke:</a:t>
            </a:r>
          </a:p>
          <a:p>
            <a:pPr algn="just"/>
            <a:endParaRPr lang="en-GB" sz="1000" b="1" dirty="0"/>
          </a:p>
          <a:p>
            <a:pPr algn="just"/>
            <a:r>
              <a:rPr lang="hr-HR" sz="2800" b="1" dirty="0"/>
              <a:t>1. priprema za obuku </a:t>
            </a:r>
            <a:r>
              <a:rPr lang="hr-HR" sz="2800" dirty="0"/>
              <a:t>(uz precizna uputstva i materijale)</a:t>
            </a:r>
            <a:endParaRPr lang="en-GB" sz="2800" dirty="0"/>
          </a:p>
          <a:p>
            <a:pPr algn="just"/>
            <a:r>
              <a:rPr lang="hr-HR" sz="2800" b="1" dirty="0"/>
              <a:t>2. u</a:t>
            </a:r>
            <a:r>
              <a:rPr lang="en-GB" sz="2800" b="1" dirty="0" err="1"/>
              <a:t>čestvovanj</a:t>
            </a:r>
            <a:r>
              <a:rPr lang="hr-HR" sz="2800" b="1" dirty="0"/>
              <a:t>e u obuci i izrada p</a:t>
            </a:r>
            <a:r>
              <a:rPr lang="en-GB" sz="2800" b="1" dirty="0"/>
              <a:t>r</a:t>
            </a:r>
            <a:r>
              <a:rPr lang="hr-HR" sz="2800" b="1" dirty="0" err="1"/>
              <a:t>ij</a:t>
            </a:r>
            <a:r>
              <a:rPr lang="en-GB" sz="2800" b="1" dirty="0" err="1"/>
              <a:t>edloga</a:t>
            </a:r>
            <a:r>
              <a:rPr lang="hr-HR" sz="2800" b="1" dirty="0"/>
              <a:t> pripreme za nastavu</a:t>
            </a:r>
            <a:endParaRPr lang="hr-HR" sz="2800" dirty="0"/>
          </a:p>
          <a:p>
            <a:pPr algn="just"/>
            <a:r>
              <a:rPr lang="hr-HR" sz="2800" b="1" dirty="0"/>
              <a:t>3. dovršavanje pripreme za nastavu po povratku u školu </a:t>
            </a:r>
            <a:r>
              <a:rPr lang="hr-HR" sz="2800" dirty="0"/>
              <a:t>u s</a:t>
            </a:r>
            <a:r>
              <a:rPr lang="en-GB" sz="2800" dirty="0"/>
              <a:t>a</a:t>
            </a:r>
            <a:r>
              <a:rPr lang="hr-HR" sz="2800" dirty="0"/>
              <a:t>radnji sa </a:t>
            </a:r>
          </a:p>
          <a:p>
            <a:pPr algn="just"/>
            <a:r>
              <a:rPr lang="hr-HR" sz="2800" dirty="0"/>
              <a:t>    što većim brojem nastavnika različitih predmeta  </a:t>
            </a:r>
          </a:p>
          <a:p>
            <a:pPr algn="just"/>
            <a:r>
              <a:rPr lang="hr-HR" sz="2800" b="1" dirty="0"/>
              <a:t>4. s</a:t>
            </a:r>
            <a:r>
              <a:rPr lang="en-GB" sz="2800" b="1" dirty="0" err="1"/>
              <a:t>provođenj</a:t>
            </a:r>
            <a:r>
              <a:rPr lang="hr-HR" sz="2800" b="1" dirty="0"/>
              <a:t>e planirane nastave </a:t>
            </a:r>
            <a:r>
              <a:rPr lang="hr-HR" sz="2800" dirty="0"/>
              <a:t>u skladu</a:t>
            </a:r>
            <a:r>
              <a:rPr lang="en-GB" sz="2800" dirty="0"/>
              <a:t> </a:t>
            </a:r>
            <a:r>
              <a:rPr lang="hr-HR" sz="2800" dirty="0"/>
              <a:t>sa p</a:t>
            </a:r>
            <a:r>
              <a:rPr lang="en-GB" sz="2800" dirty="0"/>
              <a:t>r</a:t>
            </a:r>
            <a:r>
              <a:rPr lang="hr-HR" sz="2800" dirty="0" err="1"/>
              <a:t>ij</a:t>
            </a:r>
            <a:r>
              <a:rPr lang="en-GB" sz="2800" dirty="0" err="1"/>
              <a:t>edlogo</a:t>
            </a:r>
            <a:r>
              <a:rPr lang="hr-HR" sz="2800" dirty="0"/>
              <a:t>m pripreme s   </a:t>
            </a:r>
          </a:p>
          <a:p>
            <a:pPr algn="just"/>
            <a:r>
              <a:rPr lang="hr-HR" sz="2800" dirty="0"/>
              <a:t>    obuke </a:t>
            </a:r>
            <a:r>
              <a:rPr lang="hr-HR" sz="2800" b="1" dirty="0"/>
              <a:t>uz  formativno ocjenjivanje učenika </a:t>
            </a:r>
          </a:p>
          <a:p>
            <a:pPr algn="just"/>
            <a:r>
              <a:rPr lang="hr-HR" sz="2800" b="1" dirty="0"/>
              <a:t>5. evaluacija</a:t>
            </a:r>
            <a:r>
              <a:rPr lang="hr-HR" sz="2800" dirty="0"/>
              <a:t> </a:t>
            </a:r>
            <a:r>
              <a:rPr lang="en-GB" sz="2800" dirty="0"/>
              <a:t>s</a:t>
            </a:r>
            <a:r>
              <a:rPr lang="hr-HR" sz="2800" dirty="0"/>
              <a:t>provedene </a:t>
            </a:r>
            <a:r>
              <a:rPr lang="en-GB" sz="2800" dirty="0"/>
              <a:t> </a:t>
            </a:r>
            <a:r>
              <a:rPr lang="hr-HR" sz="2800" dirty="0"/>
              <a:t>nastave </a:t>
            </a:r>
          </a:p>
          <a:p>
            <a:pPr algn="just"/>
            <a:r>
              <a:rPr lang="hr-HR" sz="2800" b="1" dirty="0"/>
              <a:t>6. predaja dogovorenog seta dokumenata </a:t>
            </a:r>
            <a:r>
              <a:rPr lang="hr-HR" sz="2800" dirty="0"/>
              <a:t>za svaku od realizovanih </a:t>
            </a:r>
          </a:p>
          <a:p>
            <a:pPr algn="just"/>
            <a:r>
              <a:rPr lang="hr-HR" sz="2800" dirty="0"/>
              <a:t>    aktivnosti</a:t>
            </a:r>
          </a:p>
        </p:txBody>
      </p:sp>
    </p:spTree>
    <p:extLst>
      <p:ext uri="{BB962C8B-B14F-4D97-AF65-F5344CB8AC3E}">
        <p14:creationId xmlns:p14="http://schemas.microsoft.com/office/powerpoint/2010/main" val="335419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4295" y="1002729"/>
            <a:ext cx="11346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002060"/>
                </a:solidFill>
              </a:rPr>
              <a:t>Aktivnosti nakon obuke s ciljem osiguranja </a:t>
            </a:r>
            <a:r>
              <a:rPr lang="en-GB" sz="3200" b="1" dirty="0" err="1">
                <a:solidFill>
                  <a:srgbClr val="002060"/>
                </a:solidFill>
              </a:rPr>
              <a:t>kvaliteta</a:t>
            </a:r>
            <a:r>
              <a:rPr lang="hr-HR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hr-HR" sz="3200" b="1" dirty="0">
                <a:solidFill>
                  <a:srgbClr val="002060"/>
                </a:solidFill>
              </a:rPr>
              <a:t> mjerenja </a:t>
            </a:r>
            <a:r>
              <a:rPr lang="en-GB" sz="3200" b="1" dirty="0" err="1">
                <a:solidFill>
                  <a:srgbClr val="002060"/>
                </a:solidFill>
              </a:rPr>
              <a:t>djelotvornosti</a:t>
            </a:r>
            <a:r>
              <a:rPr lang="hr-HR" sz="3200" b="1" dirty="0">
                <a:solidFill>
                  <a:srgbClr val="002060"/>
                </a:solidFill>
              </a:rPr>
              <a:t> obuke (zatvaranje ciklusa kvaliteta)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EEF08-EFE7-4A86-93D8-DE1C297C0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5" t="41747" r="10870" b="23180"/>
          <a:stretch>
            <a:fillRect/>
          </a:stretch>
        </p:blipFill>
        <p:spPr bwMode="auto">
          <a:xfrm>
            <a:off x="3124854" y="2199695"/>
            <a:ext cx="6328610" cy="411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158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41216</TotalTime>
  <Words>1995</Words>
  <Application>Microsoft Office PowerPoint</Application>
  <PresentationFormat>Widescreen</PresentationFormat>
  <Paragraphs>269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Tahoma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Evaluacija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Petar</dc:creator>
  <cp:lastModifiedBy>Maja Jukic</cp:lastModifiedBy>
  <cp:revision>365</cp:revision>
  <dcterms:created xsi:type="dcterms:W3CDTF">2019-03-11T14:15:27Z</dcterms:created>
  <dcterms:modified xsi:type="dcterms:W3CDTF">2020-09-23T02:44:49Z</dcterms:modified>
</cp:coreProperties>
</file>