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56" r:id="rId2"/>
    <p:sldId id="723" r:id="rId3"/>
    <p:sldId id="795" r:id="rId4"/>
    <p:sldId id="788" r:id="rId5"/>
    <p:sldId id="786" r:id="rId6"/>
    <p:sldId id="726" r:id="rId7"/>
    <p:sldId id="727" r:id="rId8"/>
    <p:sldId id="707" r:id="rId9"/>
    <p:sldId id="697" r:id="rId10"/>
    <p:sldId id="712" r:id="rId11"/>
    <p:sldId id="708" r:id="rId12"/>
    <p:sldId id="709" r:id="rId13"/>
    <p:sldId id="710" r:id="rId14"/>
    <p:sldId id="711" r:id="rId15"/>
    <p:sldId id="713" r:id="rId16"/>
    <p:sldId id="767" r:id="rId17"/>
    <p:sldId id="768" r:id="rId18"/>
    <p:sldId id="715" r:id="rId19"/>
    <p:sldId id="716" r:id="rId20"/>
    <p:sldId id="735" r:id="rId21"/>
    <p:sldId id="737" r:id="rId22"/>
    <p:sldId id="762" r:id="rId23"/>
    <p:sldId id="763" r:id="rId24"/>
    <p:sldId id="752" r:id="rId25"/>
    <p:sldId id="721" r:id="rId26"/>
    <p:sldId id="717" r:id="rId27"/>
    <p:sldId id="722" r:id="rId28"/>
    <p:sldId id="783" r:id="rId29"/>
    <p:sldId id="720" r:id="rId30"/>
    <p:sldId id="802" r:id="rId31"/>
    <p:sldId id="794" r:id="rId32"/>
    <p:sldId id="796" r:id="rId33"/>
    <p:sldId id="718" r:id="rId34"/>
    <p:sldId id="746" r:id="rId35"/>
    <p:sldId id="747" r:id="rId36"/>
    <p:sldId id="728" r:id="rId37"/>
    <p:sldId id="789" r:id="rId38"/>
    <p:sldId id="731" r:id="rId39"/>
    <p:sldId id="732" r:id="rId40"/>
    <p:sldId id="733" r:id="rId41"/>
    <p:sldId id="738" r:id="rId42"/>
    <p:sldId id="719" r:id="rId43"/>
    <p:sldId id="757" r:id="rId44"/>
    <p:sldId id="776" r:id="rId45"/>
    <p:sldId id="759" r:id="rId46"/>
    <p:sldId id="779" r:id="rId47"/>
    <p:sldId id="780" r:id="rId48"/>
    <p:sldId id="804" r:id="rId49"/>
    <p:sldId id="806" r:id="rId50"/>
    <p:sldId id="807" r:id="rId51"/>
    <p:sldId id="808" r:id="rId52"/>
    <p:sldId id="805" r:id="rId53"/>
    <p:sldId id="785" r:id="rId54"/>
    <p:sldId id="760" r:id="rId55"/>
    <p:sldId id="772" r:id="rId56"/>
    <p:sldId id="761" r:id="rId57"/>
    <p:sldId id="773" r:id="rId58"/>
    <p:sldId id="774" r:id="rId59"/>
    <p:sldId id="775" r:id="rId60"/>
    <p:sldId id="803" r:id="rId61"/>
    <p:sldId id="797" r:id="rId62"/>
    <p:sldId id="799" r:id="rId63"/>
    <p:sldId id="798" r:id="rId64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806"/>
    <a:srgbClr val="9EAF01"/>
    <a:srgbClr val="3C8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0519" autoAdjust="0"/>
  </p:normalViewPr>
  <p:slideViewPr>
    <p:cSldViewPr snapToGrid="0" showGuides="1">
      <p:cViewPr varScale="1">
        <p:scale>
          <a:sx n="90" d="100"/>
          <a:sy n="90" d="100"/>
        </p:scale>
        <p:origin x="33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737F5-6ED0-4A70-BD8E-BB5CEA117EC9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0333-AC54-422A-A121-5E725DCF5E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25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CEFB5-F3F7-43FA-9B42-6CEBCDD3ADD8}" type="datetimeFigureOut">
              <a:rPr lang="en-US" smtClean="0"/>
              <a:t>9/28/2020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5B058-2CED-45BC-B8F0-005CF4AD94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9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890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39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0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95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351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1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17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01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338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66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2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053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767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609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25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030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38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25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62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84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02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4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808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23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223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722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677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945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66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45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653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7212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8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167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61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826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762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3465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970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2248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0382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433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496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4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5126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76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2079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89732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7591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794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083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711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27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513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2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706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6824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471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66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0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27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5B058-2CED-45BC-B8F0-005CF4AD94F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2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E6EF-AD25-44E6-B911-33DBBFCAC102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6421A-F810-45EB-97E1-0F2EE3E9DCC6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76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4AA1-8B9C-425C-8624-F6446E183EF5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48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91EB-6100-417A-A2C7-1F89AC6CDCB6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8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F2126-D874-4487-A849-8205376C38CD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658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438D9-B8EE-4C2C-A743-15D47F9FD1CA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3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B771-8BE3-4EBF-9A0E-F00D8D7D26FA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56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09703-D829-4A5C-A07B-50BF319EF120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9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12FE0-729F-4059-AB21-F66135DFC34E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8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6BD5C-0556-4E36-B7C4-320726C72F6E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30211-6DD8-46B8-8007-417FBC8C9457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7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2B147-2DD2-432C-9DEA-4D3F67C9BB71}" type="datetime1">
              <a:rPr lang="en-US" smtClean="0"/>
              <a:t>9/28/2020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39F7-2336-4837-B133-504339DE4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t4qV0j5l1qo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te.eu/index.php/key-competences-for-lifelong-learning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dNcjyFpV2h4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youtube.com/watch?v=i8Ydt6R1PVc" TargetMode="External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ko2HwndN2M" TargetMode="External"/><Relationship Id="rId11" Type="http://schemas.openxmlformats.org/officeDocument/2006/relationships/hyperlink" Target="https://www.youtube.com/watch?v=gRz04pFASX4" TargetMode="External"/><Relationship Id="rId5" Type="http://schemas.openxmlformats.org/officeDocument/2006/relationships/hyperlink" Target="https://www.youtube.com/watch?v=nuuRZKUE15g" TargetMode="External"/><Relationship Id="rId10" Type="http://schemas.openxmlformats.org/officeDocument/2006/relationships/hyperlink" Target="https://www.youtube.com/watch?v=50ZNhhoVwzw" TargetMode="External"/><Relationship Id="rId4" Type="http://schemas.openxmlformats.org/officeDocument/2006/relationships/hyperlink" Target="https://www.youtube.com/watch?v=Pk4knu9k-1M" TargetMode="External"/><Relationship Id="rId9" Type="http://schemas.openxmlformats.org/officeDocument/2006/relationships/hyperlink" Target="https://www.youtube.com/watch?v=w40EnZ0CFr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b.curkovic@eprd.p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roprofs.com/quiz-school/story.php?title=isced-3-srednja-kola" TargetMode="External"/><Relationship Id="rId5" Type="http://schemas.openxmlformats.org/officeDocument/2006/relationships/hyperlink" Target="https://www.proprofs.com/quiz-school/story.php?title=isced-2-predmetna-nastava-u-osnovnoj-koli" TargetMode="External"/><Relationship Id="rId4" Type="http://schemas.openxmlformats.org/officeDocument/2006/relationships/hyperlink" Target="https://www.proprofs.com/quiz-school/story.php?title=mjg3mzk2ng4yx2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ted.com/talks/sugata_mitra_the_child_driven_education?language=hr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hyperlink" Target="https://www.youtube.com/watch?v=P-xj3LWkgjc" TargetMode="External"/><Relationship Id="rId4" Type="http://schemas.openxmlformats.org/officeDocument/2006/relationships/hyperlink" Target="https://www.youtube.com/watch?v=wp18VzbsgcU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66205" y="2040408"/>
            <a:ext cx="83836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dirty="0">
                <a:solidFill>
                  <a:srgbClr val="002060"/>
                </a:solidFill>
                <a:cs typeface="Calibri"/>
              </a:rPr>
              <a:t>Implementacija ključnih kompetencija </a:t>
            </a:r>
          </a:p>
          <a:p>
            <a:pPr algn="r"/>
            <a:r>
              <a:rPr lang="hr-HR" sz="4000" b="1" dirty="0">
                <a:solidFill>
                  <a:srgbClr val="002060"/>
                </a:solidFill>
                <a:cs typeface="Calibri"/>
              </a:rPr>
              <a:t>u obrazovni sistem Crne Gore – </a:t>
            </a:r>
          </a:p>
          <a:p>
            <a:pPr algn="r"/>
            <a:r>
              <a:rPr lang="hr-HR" sz="4000" b="1" dirty="0">
                <a:solidFill>
                  <a:srgbClr val="002060"/>
                </a:solidFill>
                <a:cs typeface="Calibri"/>
              </a:rPr>
              <a:t>obuka za nastavnike</a:t>
            </a:r>
          </a:p>
          <a:p>
            <a:pPr algn="r"/>
            <a:endParaRPr lang="hr-HR" sz="2000" dirty="0"/>
          </a:p>
        </p:txBody>
      </p:sp>
      <p:pic>
        <p:nvPicPr>
          <p:cNvPr id="2052" name="Picture 4" descr="Ideje za kreativne igre kod kuće: Lutkarske predstave, smišljanje priča,  izrada slikovnice, igre s loptom | missMAMA">
            <a:extLst>
              <a:ext uri="{FF2B5EF4-FFF2-40B4-BE49-F238E27FC236}">
                <a16:creationId xmlns:a16="http://schemas.microsoft.com/office/drawing/2014/main" id="{000B446C-4EB8-4889-98C5-D63464F9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81" y="4396154"/>
            <a:ext cx="3225864" cy="215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t ključnih razlika između uspješnih i neuspješnih ljudi">
            <a:extLst>
              <a:ext uri="{FF2B5EF4-FFF2-40B4-BE49-F238E27FC236}">
                <a16:creationId xmlns:a16="http://schemas.microsoft.com/office/drawing/2014/main" id="{61C41021-F48B-4CF2-BBBC-FCAFB847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9" y="1231931"/>
            <a:ext cx="3794621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DF489A-FB3E-4706-8525-03F2147E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36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977714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Ciljevi obuke za nastavnike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276448" y="1720044"/>
            <a:ext cx="11738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r-HR" sz="2000" b="1" dirty="0"/>
          </a:p>
          <a:p>
            <a:pPr algn="just"/>
            <a:r>
              <a:rPr lang="hr-HR" sz="2600" dirty="0"/>
              <a:t>1. </a:t>
            </a:r>
            <a:r>
              <a:rPr lang="hr-HR" sz="2600" b="1" dirty="0"/>
              <a:t>Upoznati nastavnike s Evropskim i Crnogorskim okvirom za ključne   kompetencije</a:t>
            </a:r>
          </a:p>
          <a:p>
            <a:pPr marL="457200" indent="-457200" algn="just">
              <a:buAutoNum type="arabicPeriod"/>
            </a:pPr>
            <a:endParaRPr lang="en-GB" sz="2600" dirty="0"/>
          </a:p>
          <a:p>
            <a:pPr algn="just"/>
            <a:r>
              <a:rPr lang="hr-HR" sz="2600" dirty="0"/>
              <a:t>2. </a:t>
            </a:r>
            <a:r>
              <a:rPr lang="hr-HR" sz="2600" b="1" dirty="0"/>
              <a:t>Motivi</a:t>
            </a:r>
            <a:r>
              <a:rPr lang="en-GB" sz="2600" b="1" dirty="0"/>
              <a:t>s</a:t>
            </a:r>
            <a:r>
              <a:rPr lang="hr-HR" sz="2600" b="1" dirty="0"/>
              <a:t>ati nastavnike za primjenu  aktivnih strategija učenja i metoda </a:t>
            </a:r>
          </a:p>
          <a:p>
            <a:pPr algn="just"/>
            <a:r>
              <a:rPr lang="hr-HR" sz="2600" b="1" dirty="0"/>
              <a:t>    po</a:t>
            </a:r>
            <a:r>
              <a:rPr lang="en-GB" sz="2600" b="1" dirty="0"/>
              <a:t>d</a:t>
            </a:r>
            <a:r>
              <a:rPr lang="hr-HR" sz="2600" b="1" dirty="0" err="1"/>
              <a:t>učavanja</a:t>
            </a:r>
            <a:r>
              <a:rPr lang="hr-HR" sz="2600" b="1" dirty="0"/>
              <a:t> </a:t>
            </a:r>
            <a:r>
              <a:rPr lang="hr-HR" sz="2600" dirty="0"/>
              <a:t>koje su efikasne za obrazovanje za ključne kompetencije</a:t>
            </a:r>
          </a:p>
          <a:p>
            <a:pPr algn="just"/>
            <a:endParaRPr lang="en-GB" sz="2600" dirty="0"/>
          </a:p>
          <a:p>
            <a:pPr algn="just"/>
            <a:r>
              <a:rPr lang="hr-HR" sz="2600" dirty="0"/>
              <a:t>3. </a:t>
            </a:r>
            <a:r>
              <a:rPr lang="hr-HR" sz="2600" b="1" dirty="0"/>
              <a:t>Predstaviti instrumente za pripremu, </a:t>
            </a:r>
            <a:r>
              <a:rPr lang="en-GB" sz="2600" b="1" dirty="0"/>
              <a:t>sprovođenje</a:t>
            </a:r>
            <a:r>
              <a:rPr lang="hr-HR" sz="2600" b="1" dirty="0"/>
              <a:t> i vrednovanje uspješne </a:t>
            </a:r>
          </a:p>
          <a:p>
            <a:pPr algn="just"/>
            <a:r>
              <a:rPr lang="hr-HR" sz="2600" b="1" dirty="0"/>
              <a:t>    nastave za ključne kompetencije</a:t>
            </a:r>
            <a:r>
              <a:rPr lang="hr-HR" sz="2600" dirty="0"/>
              <a:t> (priručnik za nastavnike - </a:t>
            </a:r>
            <a:r>
              <a:rPr lang="hr-HR" sz="2600" i="1" dirty="0"/>
              <a:t>metode i oblici </a:t>
            </a:r>
          </a:p>
          <a:p>
            <a:pPr algn="just"/>
            <a:r>
              <a:rPr lang="hr-HR" sz="2600" i="1" dirty="0"/>
              <a:t>    sprovođenja nastave za ključne kompetencije;</a:t>
            </a:r>
            <a:r>
              <a:rPr lang="hr-HR" sz="2600" dirty="0"/>
              <a:t> priprema za nastavu - </a:t>
            </a:r>
            <a:r>
              <a:rPr lang="hr-HR" sz="2600" i="1" dirty="0"/>
              <a:t>godišnje    </a:t>
            </a:r>
          </a:p>
          <a:p>
            <a:pPr algn="just"/>
            <a:r>
              <a:rPr lang="hr-HR" sz="2600" i="1" dirty="0"/>
              <a:t>    planiranje, </a:t>
            </a:r>
            <a:r>
              <a:rPr lang="hr-HR" sz="2600" i="1" dirty="0" err="1"/>
              <a:t>scenario</a:t>
            </a:r>
            <a:r>
              <a:rPr lang="hr-HR" sz="2600" i="1" dirty="0"/>
              <a:t>;</a:t>
            </a:r>
            <a:r>
              <a:rPr lang="hr-HR" sz="2600" dirty="0"/>
              <a:t> indikatori kvaliteta; </a:t>
            </a:r>
            <a:r>
              <a:rPr lang="hr-HR" sz="2600" dirty="0" err="1"/>
              <a:t>samoevaluaciju</a:t>
            </a:r>
            <a:r>
              <a:rPr lang="hr-HR" sz="2600" dirty="0"/>
              <a:t> nastavnika; kolegijalno </a:t>
            </a:r>
          </a:p>
          <a:p>
            <a:pPr algn="just"/>
            <a:r>
              <a:rPr lang="hr-HR" sz="2600" dirty="0"/>
              <a:t>    </a:t>
            </a:r>
            <a:r>
              <a:rPr lang="hr-HR" sz="2600" dirty="0" err="1"/>
              <a:t>posmatranje</a:t>
            </a:r>
            <a:r>
              <a:rPr lang="hr-HR" sz="2600" dirty="0"/>
              <a:t> nastave; učenikovu samoprocjenu naučenog; evaluaciju održane </a:t>
            </a:r>
          </a:p>
          <a:p>
            <a:pPr algn="just"/>
            <a:r>
              <a:rPr lang="hr-HR" sz="2600" dirty="0"/>
              <a:t>    nastave i sl.)   </a:t>
            </a:r>
            <a:endParaRPr lang="en-GB" sz="2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1C0E4C-08C3-47B9-B3DE-C89D18699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6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977714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Ciljevi obuke za nastavnike (2)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1911430"/>
            <a:ext cx="109877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b="1" dirty="0"/>
          </a:p>
          <a:p>
            <a:pPr algn="just"/>
            <a:r>
              <a:rPr lang="hr-HR" sz="2600" dirty="0"/>
              <a:t>4. </a:t>
            </a:r>
            <a:r>
              <a:rPr lang="hr-HR" sz="2600" b="1" dirty="0"/>
              <a:t>Prikazati dobre primjere pripreme za nastavu koja uključuje ključne </a:t>
            </a:r>
          </a:p>
          <a:p>
            <a:pPr algn="just"/>
            <a:r>
              <a:rPr lang="hr-HR" sz="2600" b="1" dirty="0"/>
              <a:t>     kompetencije</a:t>
            </a:r>
            <a:r>
              <a:rPr lang="hr-HR" sz="2600" dirty="0"/>
              <a:t>   (individualno godišnje planiranje nastavnika, scenario za čas – </a:t>
            </a:r>
          </a:p>
          <a:p>
            <a:pPr algn="just"/>
            <a:r>
              <a:rPr lang="hr-HR" sz="2600" i="1" dirty="0"/>
              <a:t>     na nivou jednog predmeta, na nivou više predmeta, na nivou škole, na nivou </a:t>
            </a:r>
          </a:p>
          <a:p>
            <a:pPr algn="just"/>
            <a:r>
              <a:rPr lang="hr-HR" sz="2600" i="1" dirty="0"/>
              <a:t>     vannastavne ili vanškolske aktivnosti)</a:t>
            </a:r>
            <a:r>
              <a:rPr lang="hr-HR" sz="2600" dirty="0"/>
              <a:t> </a:t>
            </a:r>
            <a:r>
              <a:rPr lang="hr-HR" sz="2600" b="1" dirty="0"/>
              <a:t>i navesti načine kako se svaka od </a:t>
            </a:r>
          </a:p>
          <a:p>
            <a:pPr algn="just"/>
            <a:r>
              <a:rPr lang="hr-HR" sz="2600" b="1" dirty="0"/>
              <a:t>     ključnih kompetencija može primijeniti u STEM predmetima</a:t>
            </a:r>
          </a:p>
          <a:p>
            <a:pPr algn="just"/>
            <a:r>
              <a:rPr lang="hr-HR" sz="2600" b="1" dirty="0"/>
              <a:t>    </a:t>
            </a:r>
            <a:endParaRPr lang="en-GB" sz="2600" dirty="0"/>
          </a:p>
          <a:p>
            <a:pPr algn="just"/>
            <a:r>
              <a:rPr lang="hr-HR" sz="2600" dirty="0"/>
              <a:t>5. </a:t>
            </a:r>
            <a:r>
              <a:rPr lang="hr-HR" sz="2600" b="1" dirty="0"/>
              <a:t>Izraditi individualnu ili grupnu pripremu</a:t>
            </a:r>
            <a:r>
              <a:rPr lang="hr-HR" sz="2600" dirty="0"/>
              <a:t> </a:t>
            </a:r>
            <a:r>
              <a:rPr lang="hr-HR" sz="2600" b="1" dirty="0"/>
              <a:t>za dostizanje ključnih kompetencija </a:t>
            </a:r>
          </a:p>
          <a:p>
            <a:pPr algn="just"/>
            <a:r>
              <a:rPr lang="hr-HR" sz="2600" b="1" dirty="0"/>
              <a:t>    </a:t>
            </a:r>
            <a:r>
              <a:rPr lang="hr-HR" sz="2600" dirty="0"/>
              <a:t>usklađenu s  Godišnjim planom rada škole </a:t>
            </a:r>
            <a:endParaRPr lang="en-GB" sz="2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B9D78C-22E3-4323-84F8-4A45D9E2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4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62056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Raspored obuke  (1)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E1D860-899E-4511-BE39-4778F0818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05319"/>
              </p:ext>
            </p:extLst>
          </p:nvPr>
        </p:nvGraphicFramePr>
        <p:xfrm>
          <a:off x="467833" y="1502147"/>
          <a:ext cx="11536325" cy="49653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61189">
                  <a:extLst>
                    <a:ext uri="{9D8B030D-6E8A-4147-A177-3AD203B41FA5}">
                      <a16:colId xmlns:a16="http://schemas.microsoft.com/office/drawing/2014/main" val="3945936382"/>
                    </a:ext>
                  </a:extLst>
                </a:gridCol>
                <a:gridCol w="7897660">
                  <a:extLst>
                    <a:ext uri="{9D8B030D-6E8A-4147-A177-3AD203B41FA5}">
                      <a16:colId xmlns:a16="http://schemas.microsoft.com/office/drawing/2014/main" val="1175703406"/>
                    </a:ext>
                  </a:extLst>
                </a:gridCol>
                <a:gridCol w="2077476">
                  <a:extLst>
                    <a:ext uri="{9D8B030D-6E8A-4147-A177-3AD203B41FA5}">
                      <a16:colId xmlns:a16="http://schemas.microsoft.com/office/drawing/2014/main" val="2685257184"/>
                    </a:ext>
                  </a:extLst>
                </a:gridCol>
              </a:tblGrid>
              <a:tr h="287844">
                <a:tc>
                  <a:txBody>
                    <a:bodyPr/>
                    <a:lstStyle/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dirty="0">
                          <a:effectLst/>
                        </a:rPr>
                        <a:t>Vrijeme</a:t>
                      </a:r>
                      <a:endParaRPr lang="en-GB" sz="2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dirty="0">
                          <a:effectLst/>
                        </a:rPr>
                        <a:t>Sadržaj</a:t>
                      </a:r>
                      <a:endParaRPr lang="en-GB" sz="205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dirty="0">
                          <a:effectLst/>
                        </a:rPr>
                        <a:t>Metoda</a:t>
                      </a:r>
                      <a:endParaRPr lang="en-GB" sz="205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1902153196"/>
                  </a:ext>
                </a:extLst>
              </a:tr>
              <a:tr h="144774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50" dirty="0">
                          <a:effectLst/>
                        </a:rPr>
                        <a:t>1. DAN</a:t>
                      </a:r>
                      <a:endParaRPr lang="en-GB" sz="2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 gridSpan="2"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50" dirty="0">
                          <a:effectLst/>
                        </a:rPr>
                        <a:t>Uvod u obuku i priprema za rad – prvi dio prvog dana</a:t>
                      </a:r>
                      <a:endParaRPr lang="en-GB" sz="2050" dirty="0">
                        <a:effectLst/>
                      </a:endParaRPr>
                    </a:p>
                  </a:txBody>
                  <a:tcPr marL="32925" marR="32925" marT="0" marB="0" anchor="ctr"/>
                </a:tc>
                <a:tc hMerge="1"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050" dirty="0">
                        <a:effectLst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3049677456"/>
                  </a:ext>
                </a:extLst>
              </a:tr>
              <a:tr h="680617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– 10:30</a:t>
                      </a:r>
                      <a:endParaRPr lang="en-GB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Predstavljanje voditelja; očekivanja; pravila za rad; upoznavanje s projektom;  konceptom, rasporedom i ciljevima obuke; zadacima i ostalim aktivnostima nakon obuke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sz="8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Podsjećanje na kompetencije neophodne za život i uspješno obavljanje posla, kao i potrebu za cjeloživotnim osposobljavanjem  i unapređivanjem ključnih kompetencija. </a:t>
                      </a:r>
                      <a:endParaRPr lang="en-GB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Prezentovanje, predstavljanje,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očekivanja, ledolomac </a:t>
                      </a:r>
                      <a:endParaRPr lang="en-GB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8120"/>
                  </a:ext>
                </a:extLst>
              </a:tr>
              <a:tr h="1767760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 – 12:30</a:t>
                      </a:r>
                      <a:endParaRPr lang="en-GB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Upoznavanje s Evropskim referentnim okvirom ključnih kompetencija za cjeloživotno učenje</a:t>
                      </a:r>
                      <a:r>
                        <a:rPr lang="en-GB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r-HR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Upoznavanje s Crnogorskim okvirnim programom</a:t>
                      </a:r>
                      <a:r>
                        <a:rPr lang="en-GB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ključnih kompetencija i  prijedlozima ishoda učenja za  ključne kompetencije na ISCED nivoima 1,2 i 3.</a:t>
                      </a: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Informisanje o temi, individualni i grupni rad, rad na tekstu, mapa uma, </a:t>
                      </a:r>
                      <a:r>
                        <a:rPr lang="hr-HR" sz="205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prezentovanje</a:t>
                      </a: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timskih radova,</a:t>
                      </a:r>
                    </a:p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5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kviz</a:t>
                      </a:r>
                      <a:endParaRPr lang="en-GB" sz="20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70809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08807-F90D-4E49-ABC9-FF142BFF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32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62056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Raspored obuke (2)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1CFAE-80F3-400E-95B2-E7077CD1FF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63821"/>
              </p:ext>
            </p:extLst>
          </p:nvPr>
        </p:nvGraphicFramePr>
        <p:xfrm>
          <a:off x="425302" y="1477926"/>
          <a:ext cx="11546957" cy="48092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332">
                  <a:extLst>
                    <a:ext uri="{9D8B030D-6E8A-4147-A177-3AD203B41FA5}">
                      <a16:colId xmlns:a16="http://schemas.microsoft.com/office/drawing/2014/main" val="3945936382"/>
                    </a:ext>
                  </a:extLst>
                </a:gridCol>
                <a:gridCol w="7885917">
                  <a:extLst>
                    <a:ext uri="{9D8B030D-6E8A-4147-A177-3AD203B41FA5}">
                      <a16:colId xmlns:a16="http://schemas.microsoft.com/office/drawing/2014/main" val="1175703406"/>
                    </a:ext>
                  </a:extLst>
                </a:gridCol>
                <a:gridCol w="1860708">
                  <a:extLst>
                    <a:ext uri="{9D8B030D-6E8A-4147-A177-3AD203B41FA5}">
                      <a16:colId xmlns:a16="http://schemas.microsoft.com/office/drawing/2014/main" val="2202717264"/>
                    </a:ext>
                  </a:extLst>
                </a:gridCol>
              </a:tblGrid>
              <a:tr h="430299"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Vrijeme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Sadržaj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Metoda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1902153196"/>
                  </a:ext>
                </a:extLst>
              </a:tr>
              <a:tr h="619852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1. DAN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 gridSpan="2"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</a:rPr>
                        <a:t>Uvod u obuku i priprema za rad</a:t>
                      </a:r>
                      <a:r>
                        <a:rPr lang="hr-HR" sz="2000" dirty="0"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hr-HR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drugi dio prvog dana</a:t>
                      </a:r>
                      <a:endParaRPr lang="en-GB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/>
                </a:tc>
                <a:tc hMerge="1">
                  <a:txBody>
                    <a:bodyPr/>
                    <a:lstStyle/>
                    <a:p>
                      <a:pPr indent="-1270" algn="l">
                        <a:lnSpc>
                          <a:spcPct val="200000"/>
                        </a:lnSpc>
                        <a:spcAft>
                          <a:spcPts val="200"/>
                        </a:spcAft>
                      </a:pPr>
                      <a:endParaRPr lang="en-GB" sz="2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3049677456"/>
                  </a:ext>
                </a:extLst>
              </a:tr>
              <a:tr h="1565458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13:30 – 15:00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Upoznavanje s Priručnikom za nastavnike i izrađenim instrumentima u projektu vezano za pripremu, sprovođenje, </a:t>
                      </a:r>
                      <a:r>
                        <a:rPr lang="hr-HR" sz="20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dokumentovanje</a:t>
                      </a:r>
                      <a:r>
                        <a:rPr lang="hr-HR" sz="20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vrednovanje i evaluaciju obrazovanja za ključne kompetencije</a:t>
                      </a: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Prezentovanje, 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uvod u temu, </a:t>
                      </a:r>
                    </a:p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Individualni rad,</a:t>
                      </a:r>
                    </a:p>
                    <a:p>
                      <a:pPr indent="-1270" algn="l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Diskusija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165092"/>
                  </a:ext>
                </a:extLst>
              </a:tr>
              <a:tr h="2193655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15:30 - 17:00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Početak dogovora o izradi pripreme </a:t>
                      </a:r>
                      <a:r>
                        <a:rPr lang="hr-HR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za redovnu nastavu </a:t>
                      </a: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(npr. scenario, jednopredmetno  ili međupredmetno)  </a:t>
                      </a:r>
                      <a:r>
                        <a:rPr lang="hr-HR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ili vannastavnu aktivnost </a:t>
                      </a: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(npr. projekt po mogućnosti na nivou škole) vezano za obrazovanje za ključne kompetencije.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1270" algn="l" defTabSz="914400" rtl="0" eaLnBrk="1" latinLnBrk="0" hangingPunct="1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Grupni rad (grupe sastavljene od nastavnika iz nekoliko  škola)</a:t>
                      </a:r>
                      <a:endParaRPr lang="en-GB" sz="2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405523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AC59B-2974-48CF-9522-0846CAE98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3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62056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Raspored obuke (3)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3681BA-7816-4BAE-9FFD-5D0258263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781380"/>
              </p:ext>
            </p:extLst>
          </p:nvPr>
        </p:nvGraphicFramePr>
        <p:xfrm>
          <a:off x="516368" y="1641380"/>
          <a:ext cx="11026657" cy="49883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18488">
                  <a:extLst>
                    <a:ext uri="{9D8B030D-6E8A-4147-A177-3AD203B41FA5}">
                      <a16:colId xmlns:a16="http://schemas.microsoft.com/office/drawing/2014/main" val="3945936382"/>
                    </a:ext>
                  </a:extLst>
                </a:gridCol>
                <a:gridCol w="6607544">
                  <a:extLst>
                    <a:ext uri="{9D8B030D-6E8A-4147-A177-3AD203B41FA5}">
                      <a16:colId xmlns:a16="http://schemas.microsoft.com/office/drawing/2014/main" val="1175703406"/>
                    </a:ext>
                  </a:extLst>
                </a:gridCol>
                <a:gridCol w="2500625">
                  <a:extLst>
                    <a:ext uri="{9D8B030D-6E8A-4147-A177-3AD203B41FA5}">
                      <a16:colId xmlns:a16="http://schemas.microsoft.com/office/drawing/2014/main" val="3912554847"/>
                    </a:ext>
                  </a:extLst>
                </a:gridCol>
              </a:tblGrid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Vrijeme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Sadržaj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5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Metoda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extLst>
                  <a:ext uri="{0D108BD9-81ED-4DB2-BD59-A6C34878D82A}">
                    <a16:rowId xmlns:a16="http://schemas.microsoft.com/office/drawing/2014/main" val="1902153196"/>
                  </a:ext>
                </a:extLst>
              </a:tr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2. DAN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 gridSpan="2">
                  <a:txBody>
                    <a:bodyPr/>
                    <a:lstStyle/>
                    <a:p>
                      <a:pPr indent="-1270" algn="l">
                        <a:lnSpc>
                          <a:spcPct val="200000"/>
                        </a:lnSpc>
                        <a:spcAft>
                          <a:spcPts val="200"/>
                        </a:spcAft>
                      </a:pPr>
                      <a:r>
                        <a:rPr lang="hr-HR" sz="2000" dirty="0">
                          <a:effectLst/>
                        </a:rPr>
                        <a:t>Priprema za nastavu</a:t>
                      </a:r>
                      <a:endParaRPr lang="en-GB" sz="20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9116354"/>
                  </a:ext>
                </a:extLst>
              </a:tr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9:00 – 10:30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Uvod u  izradu pripreme za nastavu</a:t>
                      </a: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Grupni rad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722215"/>
                  </a:ext>
                </a:extLst>
              </a:tr>
              <a:tr h="129239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11:00 – 12:30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r-HR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Nastavak izrade pripreme za nastavu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Grupni rad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865138"/>
                  </a:ext>
                </a:extLst>
              </a:tr>
              <a:tr h="228474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13:30  - 15:00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Predstavljanje izrađenih priprema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Prezentovanje, samoevaluacija i evaluacija 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034755"/>
                  </a:ext>
                </a:extLst>
              </a:tr>
              <a:tr h="330686"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2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15:30 – 17:00  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Izrada i predstavljanje akcionog plana </a:t>
                      </a:r>
                      <a:r>
                        <a:rPr lang="en-GB" sz="20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učesnika</a:t>
                      </a: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za aktivnosti nakon obuke</a:t>
                      </a:r>
                    </a:p>
                    <a:p>
                      <a:pPr marL="0" marR="0" lvl="0" indent="-127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Rezime i zaključci obuke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Evaluacija obuke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Prezentovanje,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izrada i prezentovanje akcionog plana,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indent="-12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evaluacija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2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925" marR="32925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08898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87257-9B87-4CCE-9B47-9E8E285EC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96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185" y="1084793"/>
            <a:ext cx="1185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Priprema obuke, sprovođenje obuke i aktivnosti nakon obuke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629F2-542F-4380-814E-0D8F645C6981}"/>
              </a:ext>
            </a:extLst>
          </p:cNvPr>
          <p:cNvSpPr txBox="1"/>
          <p:nvPr/>
        </p:nvSpPr>
        <p:spPr>
          <a:xfrm>
            <a:off x="678119" y="1922872"/>
            <a:ext cx="1062831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b="1" dirty="0"/>
              <a:t>Sastavni dijelovi obuke:</a:t>
            </a:r>
          </a:p>
          <a:p>
            <a:pPr algn="just"/>
            <a:endParaRPr lang="en-GB" sz="1000" b="1" dirty="0"/>
          </a:p>
          <a:p>
            <a:pPr algn="just"/>
            <a:r>
              <a:rPr lang="hr-HR" sz="2800" b="1" dirty="0"/>
              <a:t>1. priprema za obuku </a:t>
            </a:r>
            <a:r>
              <a:rPr lang="hr-HR" sz="2800" dirty="0"/>
              <a:t>(uz precizna uputstva i materijale)</a:t>
            </a:r>
            <a:endParaRPr lang="en-GB" sz="2800" dirty="0"/>
          </a:p>
          <a:p>
            <a:pPr algn="just"/>
            <a:r>
              <a:rPr lang="hr-HR" sz="2800" b="1" dirty="0"/>
              <a:t>2. u</a:t>
            </a:r>
            <a:r>
              <a:rPr lang="en-GB" sz="2800" b="1" dirty="0" err="1"/>
              <a:t>čestvovanj</a:t>
            </a:r>
            <a:r>
              <a:rPr lang="hr-HR" sz="2800" b="1" dirty="0"/>
              <a:t>e u obuci i izrada p</a:t>
            </a:r>
            <a:r>
              <a:rPr lang="en-GB" sz="2800" b="1" dirty="0"/>
              <a:t>r</a:t>
            </a:r>
            <a:r>
              <a:rPr lang="hr-HR" sz="2800" b="1" dirty="0" err="1"/>
              <a:t>ij</a:t>
            </a:r>
            <a:r>
              <a:rPr lang="en-GB" sz="2800" b="1" dirty="0" err="1"/>
              <a:t>edloga</a:t>
            </a:r>
            <a:r>
              <a:rPr lang="hr-HR" sz="2800" b="1" dirty="0"/>
              <a:t> pripreme za nastavu</a:t>
            </a:r>
            <a:endParaRPr lang="hr-HR" sz="2800" dirty="0"/>
          </a:p>
          <a:p>
            <a:pPr algn="just"/>
            <a:r>
              <a:rPr lang="hr-HR" sz="2800" b="1" dirty="0"/>
              <a:t>3. dovršavanje pripreme za nastavu po povratku u školu </a:t>
            </a:r>
            <a:r>
              <a:rPr lang="hr-HR" sz="2800" dirty="0"/>
              <a:t>u s</a:t>
            </a:r>
            <a:r>
              <a:rPr lang="en-GB" sz="2800" dirty="0"/>
              <a:t>a</a:t>
            </a:r>
            <a:r>
              <a:rPr lang="hr-HR" sz="2800" dirty="0"/>
              <a:t>radnji sa </a:t>
            </a:r>
          </a:p>
          <a:p>
            <a:pPr algn="just"/>
            <a:r>
              <a:rPr lang="hr-HR" sz="2800" dirty="0"/>
              <a:t>    što većim brojem nastavnika različitih predmeta  </a:t>
            </a:r>
          </a:p>
          <a:p>
            <a:pPr algn="just"/>
            <a:r>
              <a:rPr lang="hr-HR" sz="2800" b="1" dirty="0"/>
              <a:t>4. s</a:t>
            </a:r>
            <a:r>
              <a:rPr lang="en-GB" sz="2800" b="1" dirty="0" err="1"/>
              <a:t>provođenj</a:t>
            </a:r>
            <a:r>
              <a:rPr lang="hr-HR" sz="2800" b="1" dirty="0"/>
              <a:t>e planirane nastave </a:t>
            </a:r>
            <a:r>
              <a:rPr lang="hr-HR" sz="2800" dirty="0"/>
              <a:t>u skladu</a:t>
            </a:r>
            <a:r>
              <a:rPr lang="en-GB" sz="2800" dirty="0"/>
              <a:t> </a:t>
            </a:r>
            <a:r>
              <a:rPr lang="hr-HR" sz="2800" dirty="0"/>
              <a:t>sa p</a:t>
            </a:r>
            <a:r>
              <a:rPr lang="en-GB" sz="2800" dirty="0"/>
              <a:t>r</a:t>
            </a:r>
            <a:r>
              <a:rPr lang="hr-HR" sz="2800" dirty="0" err="1"/>
              <a:t>ij</a:t>
            </a:r>
            <a:r>
              <a:rPr lang="en-GB" sz="2800" dirty="0" err="1"/>
              <a:t>edlogo</a:t>
            </a:r>
            <a:r>
              <a:rPr lang="hr-HR" sz="2800" dirty="0"/>
              <a:t>m pripreme s   </a:t>
            </a:r>
          </a:p>
          <a:p>
            <a:pPr algn="just"/>
            <a:r>
              <a:rPr lang="hr-HR" sz="2800" dirty="0"/>
              <a:t>    obuke </a:t>
            </a:r>
            <a:r>
              <a:rPr lang="hr-HR" sz="2800" b="1" dirty="0"/>
              <a:t>uz  formativno ocjenjivanje učenika </a:t>
            </a:r>
          </a:p>
          <a:p>
            <a:pPr algn="just"/>
            <a:r>
              <a:rPr lang="hr-HR" sz="2800" b="1" dirty="0"/>
              <a:t>5. evaluacija</a:t>
            </a:r>
            <a:r>
              <a:rPr lang="hr-HR" sz="2800" dirty="0"/>
              <a:t> </a:t>
            </a:r>
            <a:r>
              <a:rPr lang="en-GB" sz="2800" dirty="0"/>
              <a:t>s</a:t>
            </a:r>
            <a:r>
              <a:rPr lang="hr-HR" sz="2800" dirty="0"/>
              <a:t>provedene </a:t>
            </a:r>
            <a:r>
              <a:rPr lang="en-GB" sz="2800" dirty="0"/>
              <a:t> </a:t>
            </a:r>
            <a:r>
              <a:rPr lang="hr-HR" sz="2800" dirty="0"/>
              <a:t>nastave </a:t>
            </a:r>
          </a:p>
          <a:p>
            <a:pPr algn="just"/>
            <a:r>
              <a:rPr lang="hr-HR" sz="2800" b="1" dirty="0"/>
              <a:t>6. predaja dogovorenog seta dokumenata </a:t>
            </a:r>
            <a:r>
              <a:rPr lang="hr-HR" sz="2800" dirty="0"/>
              <a:t>za svaku od realizovanih </a:t>
            </a:r>
          </a:p>
          <a:p>
            <a:pPr algn="just"/>
            <a:r>
              <a:rPr lang="hr-HR" sz="2800" dirty="0"/>
              <a:t>    aktivnosti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469DE-4DF4-409A-88E7-78FBA784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9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4295" y="1002729"/>
            <a:ext cx="11346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Aktivnosti nakon obuke s ciljem osiguranja </a:t>
            </a:r>
            <a:r>
              <a:rPr lang="en-GB" sz="3200" b="1" dirty="0" err="1">
                <a:solidFill>
                  <a:srgbClr val="002060"/>
                </a:solidFill>
              </a:rPr>
              <a:t>kvaliteta</a:t>
            </a:r>
            <a:r>
              <a:rPr lang="hr-HR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hr-HR" sz="3200" b="1" dirty="0">
                <a:solidFill>
                  <a:srgbClr val="002060"/>
                </a:solidFill>
              </a:rPr>
              <a:t> mjerenja </a:t>
            </a:r>
            <a:r>
              <a:rPr lang="en-GB" sz="3200" b="1" dirty="0" err="1">
                <a:solidFill>
                  <a:srgbClr val="002060"/>
                </a:solidFill>
              </a:rPr>
              <a:t>djelotvornosti</a:t>
            </a:r>
            <a:r>
              <a:rPr lang="hr-HR" sz="3200" b="1" dirty="0">
                <a:solidFill>
                  <a:srgbClr val="002060"/>
                </a:solidFill>
              </a:rPr>
              <a:t> obuke (zatvaranje ciklusa kvaliteta)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EEF08-EFE7-4A86-93D8-DE1C297C0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5" t="41747" r="10870" b="23180"/>
          <a:stretch>
            <a:fillRect/>
          </a:stretch>
        </p:blipFill>
        <p:spPr bwMode="auto">
          <a:xfrm>
            <a:off x="3124854" y="2199695"/>
            <a:ext cx="6328610" cy="411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E97FC7-760A-45AF-930A-EAD493759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5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020" y="1000281"/>
            <a:ext cx="115409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800" b="1" dirty="0">
                <a:solidFill>
                  <a:srgbClr val="002060"/>
                </a:solidFill>
              </a:rPr>
              <a:t>Aktivnosti nakon obuke i </a:t>
            </a:r>
            <a:r>
              <a:rPr lang="en-GB" sz="3800" b="1" dirty="0" err="1">
                <a:solidFill>
                  <a:srgbClr val="002060"/>
                </a:solidFill>
              </a:rPr>
              <a:t>realizovanje</a:t>
            </a:r>
            <a:r>
              <a:rPr lang="hr-HR" sz="3800" b="1" dirty="0">
                <a:solidFill>
                  <a:srgbClr val="002060"/>
                </a:solidFill>
              </a:rPr>
              <a:t> pripreme u nastavi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0629F2-542F-4380-814E-0D8F645C6981}"/>
              </a:ext>
            </a:extLst>
          </p:cNvPr>
          <p:cNvSpPr txBox="1"/>
          <p:nvPr/>
        </p:nvSpPr>
        <p:spPr>
          <a:xfrm>
            <a:off x="516368" y="1910333"/>
            <a:ext cx="111592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Nakon predaje dokumentacije za  sprovedenu aktivnost </a:t>
            </a:r>
            <a:r>
              <a:rPr lang="hr-HR" sz="2800" dirty="0"/>
              <a:t>(nastavu, vannastavnu/vanškolsku, </a:t>
            </a:r>
            <a:r>
              <a:rPr lang="en-GB" sz="2800" dirty="0" err="1"/>
              <a:t>sprovođenje</a:t>
            </a:r>
            <a:r>
              <a:rPr lang="hr-HR" sz="2800" dirty="0"/>
              <a:t> projekta i sl.) izvršiće se:</a:t>
            </a:r>
          </a:p>
          <a:p>
            <a:endParaRPr lang="en-GB" sz="2800" dirty="0"/>
          </a:p>
          <a:p>
            <a:r>
              <a:rPr lang="hr-HR" sz="2800" dirty="0"/>
              <a:t>7. </a:t>
            </a:r>
            <a:r>
              <a:rPr lang="hr-HR" sz="2800" b="1" dirty="0"/>
              <a:t>Odabir najuspješnije </a:t>
            </a:r>
            <a:r>
              <a:rPr lang="hr-HR" sz="2800" b="1" dirty="0" err="1"/>
              <a:t>sprovedenih</a:t>
            </a:r>
            <a:r>
              <a:rPr lang="hr-HR" sz="2800" b="1" dirty="0"/>
              <a:t> i  najkorisnijih primjera aktivnosti  </a:t>
            </a:r>
          </a:p>
          <a:p>
            <a:r>
              <a:rPr lang="hr-HR" sz="2800" b="1" dirty="0"/>
              <a:t>    </a:t>
            </a:r>
            <a:r>
              <a:rPr lang="hr-HR" sz="2800" dirty="0"/>
              <a:t>(ekspert</a:t>
            </a:r>
            <a:r>
              <a:rPr lang="en-GB" sz="2800" dirty="0" err="1"/>
              <a:t>sk</a:t>
            </a:r>
            <a:r>
              <a:rPr lang="hr-HR" sz="2800" dirty="0"/>
              <a:t>i tim projekta i projektni tim)</a:t>
            </a:r>
          </a:p>
          <a:p>
            <a:endParaRPr lang="en-GB" sz="2800" dirty="0"/>
          </a:p>
          <a:p>
            <a:r>
              <a:rPr lang="hr-HR" sz="2800" dirty="0"/>
              <a:t>8. </a:t>
            </a:r>
            <a:r>
              <a:rPr lang="hr-HR" sz="2800" b="1" dirty="0"/>
              <a:t>Dodavanje odabranih primjera u Priručnik</a:t>
            </a:r>
          </a:p>
          <a:p>
            <a:endParaRPr lang="en-GB" sz="2800" b="1" dirty="0"/>
          </a:p>
          <a:p>
            <a:r>
              <a:rPr lang="hr-HR" sz="2800" dirty="0"/>
              <a:t>9. </a:t>
            </a:r>
            <a:r>
              <a:rPr lang="hr-HR" sz="2800" b="1" dirty="0"/>
              <a:t>Održavanje konferencije </a:t>
            </a:r>
            <a:r>
              <a:rPr lang="hr-HR" sz="2800" dirty="0"/>
              <a:t>za predstavljanje javnosti, najuspješnijih i  </a:t>
            </a:r>
          </a:p>
          <a:p>
            <a:r>
              <a:rPr lang="hr-HR" sz="2800" dirty="0"/>
              <a:t>     najkorisnijih primjera </a:t>
            </a:r>
            <a:r>
              <a:rPr lang="en-GB" sz="2800" dirty="0"/>
              <a:t>s</a:t>
            </a:r>
            <a:r>
              <a:rPr lang="hr-HR" sz="2800" dirty="0"/>
              <a:t>provedenih aktivnosti</a:t>
            </a:r>
            <a:endParaRPr lang="en-GB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E463A0-5D82-4B05-89DE-30464B01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17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9319" y="990973"/>
            <a:ext cx="113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Pravila za uspješan rad u radionici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56066" y="1794202"/>
            <a:ext cx="6835778" cy="4661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Međusobno pošt</a:t>
            </a:r>
            <a:r>
              <a:rPr lang="en-GB" sz="2800" dirty="0">
                <a:sym typeface="Open Sans Light"/>
              </a:rPr>
              <a:t>o</a:t>
            </a:r>
            <a:r>
              <a:rPr lang="hr-HR" sz="2800" dirty="0">
                <a:sym typeface="Open Sans Light"/>
              </a:rPr>
              <a:t>vanje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Kvalitetna s</a:t>
            </a:r>
            <a:r>
              <a:rPr lang="en-GB" sz="2800" dirty="0">
                <a:sym typeface="Open Sans Light"/>
              </a:rPr>
              <a:t>a</a:t>
            </a:r>
            <a:r>
              <a:rPr lang="hr-HR" sz="2800" dirty="0">
                <a:sym typeface="Open Sans Light"/>
              </a:rPr>
              <a:t>radnja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Međusobno pod</a:t>
            </a:r>
            <a:r>
              <a:rPr lang="en-GB" sz="2800" dirty="0">
                <a:sym typeface="Open Sans Light"/>
              </a:rPr>
              <a:t>s</a:t>
            </a:r>
            <a:r>
              <a:rPr lang="hr-HR" sz="2800" dirty="0">
                <a:sym typeface="Open Sans Light"/>
              </a:rPr>
              <a:t>ticanje i podržavanje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Uvažavanje razlika i specifičnih sposobnosti svakog pojedinca</a:t>
            </a:r>
          </a:p>
          <a:p>
            <a:pPr marL="323850" indent="-17145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endParaRPr lang="hr-HR" sz="1000" dirty="0">
              <a:sym typeface="Open Sans Light"/>
            </a:endParaRPr>
          </a:p>
          <a:p>
            <a:pPr marL="457200" indent="-457200" algn="l">
              <a:lnSpc>
                <a:spcPct val="100000"/>
              </a:lnSpc>
              <a:spcBef>
                <a:spcPts val="700"/>
              </a:spcBef>
              <a:buSzPts val="2400"/>
              <a:buFont typeface="Arial" panose="020B0604020202020204" pitchFamily="34" charset="0"/>
              <a:buChar char="•"/>
            </a:pPr>
            <a:r>
              <a:rPr lang="hr-HR" sz="2800" dirty="0">
                <a:sym typeface="Open Sans Light"/>
              </a:rPr>
              <a:t>Stremljenje ka postizanju što boljih zajedničkih rezultata</a:t>
            </a:r>
          </a:p>
        </p:txBody>
      </p:sp>
      <p:pic>
        <p:nvPicPr>
          <p:cNvPr id="6" name="Google Shape;138;p6" descr="j0233018">
            <a:extLst>
              <a:ext uri="{FF2B5EF4-FFF2-40B4-BE49-F238E27FC236}">
                <a16:creationId xmlns:a16="http://schemas.microsoft.com/office/drawing/2014/main" id="{FFD723D8-40F1-435E-99E0-06A6189B7028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1347" y="1344916"/>
            <a:ext cx="3684587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13DE55-A38B-4CDA-895D-563B3A7C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6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5145" y="990973"/>
            <a:ext cx="113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Uloge u timu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1332412" y="1818563"/>
            <a:ext cx="4639834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moderator 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organizator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koordinator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administrator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istraživač – pretraživač i    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”navijač”, onaj koji bodri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mjerilac vremena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izvjestilac</a:t>
            </a:r>
          </a:p>
        </p:txBody>
      </p:sp>
      <p:pic>
        <p:nvPicPr>
          <p:cNvPr id="5" name="Google Shape;147;p7" descr="j0233018">
            <a:extLst>
              <a:ext uri="{FF2B5EF4-FFF2-40B4-BE49-F238E27FC236}">
                <a16:creationId xmlns:a16="http://schemas.microsoft.com/office/drawing/2014/main" id="{D9FA66AD-6CFB-42E0-98DB-59EF829371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1144" y="1348386"/>
            <a:ext cx="3392355" cy="487461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590D51-EA93-4E2F-9352-562A39F9D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58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8971"/>
            <a:ext cx="924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cs typeface="Calibri"/>
              </a:rPr>
              <a:t>Predstavljanje voditelja obuke</a:t>
            </a:r>
            <a:endParaRPr lang="hr-HR" sz="40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5321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/>
              <a:t>Boris Ćurković</a:t>
            </a:r>
            <a:r>
              <a:rPr lang="hr-HR" dirty="0"/>
              <a:t>, vođa tima na projektu i ključni stručnjak</a:t>
            </a:r>
          </a:p>
          <a:p>
            <a:r>
              <a:rPr lang="hr-HR" b="1" dirty="0"/>
              <a:t>Maja Jukić</a:t>
            </a:r>
            <a:r>
              <a:rPr lang="hr-HR" dirty="0"/>
              <a:t>, ključna stručnjakinja za obuku nastavnika</a:t>
            </a:r>
          </a:p>
          <a:p>
            <a:r>
              <a:rPr lang="hr-HR" b="1" dirty="0"/>
              <a:t>Rajko </a:t>
            </a:r>
            <a:r>
              <a:rPr lang="hr-HR" b="1" dirty="0" err="1"/>
              <a:t>Kosović</a:t>
            </a:r>
            <a:r>
              <a:rPr lang="hr-HR" dirty="0"/>
              <a:t>, kratkoročni stručnjak za osiguranje kvaliteta obrazovanja i obuku </a:t>
            </a:r>
          </a:p>
          <a:p>
            <a:r>
              <a:rPr lang="hr-HR" b="1" dirty="0"/>
              <a:t>Srđan </a:t>
            </a:r>
            <a:r>
              <a:rPr lang="hr-HR" b="1" dirty="0" err="1"/>
              <a:t>Verbić</a:t>
            </a:r>
            <a:r>
              <a:rPr lang="hr-HR" dirty="0"/>
              <a:t>, kratkoročni stručnjak za STEM područje i izradu testova</a:t>
            </a:r>
          </a:p>
          <a:p>
            <a:r>
              <a:rPr lang="hr-HR" b="1" dirty="0"/>
              <a:t>Ljubica </a:t>
            </a:r>
            <a:r>
              <a:rPr lang="en-GB" b="1" dirty="0" err="1"/>
              <a:t>Špirić</a:t>
            </a:r>
            <a:r>
              <a:rPr lang="hr-HR" dirty="0"/>
              <a:t>, kratkoročna stručnjakinja za istraživanje o potrebama KPR-a nastavnika i obuku</a:t>
            </a:r>
          </a:p>
          <a:p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Molimo vas da u </a:t>
            </a:r>
            <a:r>
              <a:rPr lang="hr-HR" i="1" dirty="0">
                <a:solidFill>
                  <a:srgbClr val="FF0000"/>
                </a:solidFill>
              </a:rPr>
              <a:t>chatu Zoom-a </a:t>
            </a:r>
            <a:r>
              <a:rPr lang="hr-HR" dirty="0">
                <a:solidFill>
                  <a:srgbClr val="FF0000"/>
                </a:solidFill>
              </a:rPr>
              <a:t>na dnu stranice odaberete Mariju Nikčević i da u komunikaciji s njom upišete ime i prezime te školu iz koje dolazite</a:t>
            </a:r>
          </a:p>
          <a:p>
            <a:endParaRPr lang="hr-HR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A535EC-E2BC-492E-86E1-096B09E0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813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2708" y="905910"/>
            <a:ext cx="12088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Ledolomac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62708" y="1297715"/>
            <a:ext cx="10925907" cy="46747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Individualno pripremite odgovore na postavljena pitanja (5 min)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Što ste naučili/stekli redovnim obrazovanjem u školi, a puno Vam je pomoglo u Vašem životu za rad i svakodnevni život. (činjenice, vještine, spoznaje, vrijednosti, njihova kombinacija ili nešto drugo?)</a:t>
            </a: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Prisjetite se </a:t>
            </a:r>
            <a:r>
              <a:rPr lang="hr-HR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</a:t>
            </a: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Vam je bio najdraži nastavnik, zabilježite zašto i kako je to utjecalo na ono što ste stekli redovnim obrazovanjem, a bilo Vam je najkorisnije u životu. </a:t>
            </a:r>
          </a:p>
          <a:p>
            <a:pPr algn="just"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Upišite odgovore u chat pod 1 i 2 s oznakom broja na početku odgovora, nakon što ste ga otvorili pritiskom na ikonu koja je označena na slici. </a:t>
            </a:r>
          </a:p>
          <a:p>
            <a:pPr algn="just">
              <a:defRPr/>
            </a:pPr>
            <a:endParaRPr lang="hr-HR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just">
              <a:defRPr/>
            </a:pPr>
            <a:endParaRPr lang="hr-HR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defRPr/>
            </a:pPr>
            <a:r>
              <a:rPr lang="hr-HR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Ako </a:t>
            </a:r>
            <a:r>
              <a:rPr lang="hr-HR" dirty="0"/>
              <a:t>nemate inspiraciju ili </a:t>
            </a:r>
            <a:r>
              <a:rPr lang="hr-HR" dirty="0" err="1"/>
              <a:t>nijeste</a:t>
            </a:r>
            <a:r>
              <a:rPr lang="hr-HR" dirty="0"/>
              <a:t> raspoloženi ne morate napisati odgovore</a:t>
            </a:r>
            <a:endParaRPr lang="en-GB" dirty="0"/>
          </a:p>
          <a:p>
            <a:pPr marL="514350" indent="-514350" algn="just">
              <a:buFont typeface="+mj-lt"/>
              <a:buAutoNum type="arabicPeriod"/>
              <a:defRPr/>
            </a:pPr>
            <a:endParaRPr lang="hr-HR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endParaRPr lang="hr-HR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3C5C4-B3F0-404B-86F5-C5752A809712}"/>
              </a:ext>
            </a:extLst>
          </p:cNvPr>
          <p:cNvPicPr/>
          <p:nvPr/>
        </p:nvPicPr>
        <p:blipFill rotWithShape="1">
          <a:blip r:embed="rId4"/>
          <a:srcRect l="17284" t="86799" r="38976" b="-2663"/>
          <a:stretch/>
        </p:blipFill>
        <p:spPr bwMode="auto">
          <a:xfrm>
            <a:off x="3282466" y="4659453"/>
            <a:ext cx="6100445" cy="11212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85D0BC0-981C-42B4-A55A-CD6D3B715CB6}"/>
              </a:ext>
            </a:extLst>
          </p:cNvPr>
          <p:cNvCxnSpPr/>
          <p:nvPr/>
        </p:nvCxnSpPr>
        <p:spPr>
          <a:xfrm>
            <a:off x="5076427" y="4426938"/>
            <a:ext cx="678180" cy="807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99673A-6F94-4AF1-B109-A83F51D8CB54}"/>
              </a:ext>
            </a:extLst>
          </p:cNvPr>
          <p:cNvCxnSpPr/>
          <p:nvPr/>
        </p:nvCxnSpPr>
        <p:spPr>
          <a:xfrm flipH="1">
            <a:off x="6054559" y="4449798"/>
            <a:ext cx="556260" cy="7848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5E14B9-58B2-4C8F-93B3-D767C3CC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3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1088" y="990973"/>
            <a:ext cx="113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Učenje i po</a:t>
            </a:r>
            <a:r>
              <a:rPr lang="en-GB" sz="4000" b="1" dirty="0">
                <a:solidFill>
                  <a:srgbClr val="002060"/>
                </a:solidFill>
                <a:sym typeface="Open Sans"/>
              </a:rPr>
              <a:t>d</a:t>
            </a:r>
            <a:r>
              <a:rPr lang="hr-HR" sz="4000" b="1" dirty="0">
                <a:solidFill>
                  <a:srgbClr val="002060"/>
                </a:solidFill>
                <a:sym typeface="Open Sans"/>
              </a:rPr>
              <a:t>učavanje za ključne kompetencije 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61088" y="1994675"/>
            <a:ext cx="5723812" cy="454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buSzPts val="2600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…. je učenje i podučavanje za kompletne, humane  i  ljude sposobne za život  </a:t>
            </a:r>
          </a:p>
          <a:p>
            <a:pPr>
              <a:spcBef>
                <a:spcPts val="700"/>
              </a:spcBef>
              <a:buSzPts val="2600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jer</a:t>
            </a:r>
          </a:p>
          <a:p>
            <a:pPr>
              <a:spcBef>
                <a:spcPts val="700"/>
              </a:spcBef>
              <a:buSzPts val="2600"/>
            </a:pP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svi možda neće biti odlični učenici, </a:t>
            </a:r>
          </a:p>
          <a:p>
            <a:pPr>
              <a:spcBef>
                <a:spcPts val="700"/>
              </a:spcBef>
              <a:buSzPts val="2600"/>
            </a:pP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ali </a:t>
            </a:r>
          </a:p>
          <a:p>
            <a:pPr>
              <a:spcBef>
                <a:spcPts val="700"/>
              </a:spcBef>
              <a:buSzPts val="2600"/>
            </a:pP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svi mogu biti odlični ljudi</a:t>
            </a:r>
          </a:p>
          <a:p>
            <a:pPr>
              <a:spcBef>
                <a:spcPts val="700"/>
              </a:spcBef>
              <a:buSzPts val="2600"/>
            </a:pPr>
            <a:endParaRPr lang="hr-HR" sz="2800" b="1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>
              <a:spcBef>
                <a:spcPts val="700"/>
              </a:spcBef>
              <a:buSzPts val="2600"/>
            </a:pP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….je učenje i po</a:t>
            </a:r>
            <a:r>
              <a:rPr lang="en-GB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d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učavanje koje omogućuje primjenu i korištenje naučenog, tj. </a:t>
            </a: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funkcionalno znanje</a:t>
            </a:r>
          </a:p>
        </p:txBody>
      </p:sp>
      <p:pic>
        <p:nvPicPr>
          <p:cNvPr id="8" name="Picture 2" descr="Advice on how to make the world a kinder place through random acts of kindness and fostering three core character strengths in your children.">
            <a:extLst>
              <a:ext uri="{FF2B5EF4-FFF2-40B4-BE49-F238E27FC236}">
                <a16:creationId xmlns:a16="http://schemas.microsoft.com/office/drawing/2014/main" id="{49239365-2628-418A-ACF9-7815834C6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06" y="2173736"/>
            <a:ext cx="53721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8A1C1D-800B-43EE-BDF1-98BF77618699}"/>
              </a:ext>
            </a:extLst>
          </p:cNvPr>
          <p:cNvSpPr txBox="1"/>
          <p:nvPr/>
        </p:nvSpPr>
        <p:spPr>
          <a:xfrm>
            <a:off x="6096000" y="5409830"/>
            <a:ext cx="6178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..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je  </a:t>
            </a:r>
            <a:r>
              <a:rPr lang="hr-HR" sz="2400" b="1" dirty="0">
                <a:latin typeface="Calibri" panose="020F0502020204030204" pitchFamily="34" charset="0"/>
                <a:cs typeface="Calibri" panose="020F0502020204030204" pitchFamily="34" charset="0"/>
              </a:rPr>
              <a:t>učenje za cijeli život, </a:t>
            </a:r>
          </a:p>
          <a:p>
            <a:pPr algn="ctr"/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(formalno, neformalno i  informalno)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2B131D-C1BA-486B-BDFA-DC826659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1088" y="990973"/>
            <a:ext cx="11346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sym typeface="Open Sans"/>
              </a:rPr>
              <a:t>Učenje i podučavanje za ključne kompetencije 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61088" y="1701600"/>
            <a:ext cx="5723812" cy="4546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800" dirty="0"/>
              <a:t>Sva su djeca rođeni geniji, a roditelji potroše prvih šest godina kako bi uništili tu genijalnost</a:t>
            </a:r>
          </a:p>
          <a:p>
            <a:pPr algn="just"/>
            <a:r>
              <a:rPr lang="hr-HR" sz="2800" dirty="0"/>
              <a:t>Ljudi svih dobi mogu naučiti doslovce sve ako im se dopusti da uče na svoj jedinstven način</a:t>
            </a:r>
          </a:p>
          <a:p>
            <a:pPr algn="just"/>
            <a:endParaRPr lang="hr-HR" sz="2800" dirty="0"/>
          </a:p>
          <a:p>
            <a:pPr algn="just"/>
            <a:r>
              <a:rPr lang="hr-HR" sz="2800" dirty="0"/>
              <a:t>Pogledajte film: </a:t>
            </a:r>
          </a:p>
          <a:p>
            <a:pPr algn="just"/>
            <a:r>
              <a:rPr lang="hr-HR" sz="2800" dirty="0" err="1"/>
              <a:t>Promena</a:t>
            </a:r>
            <a:r>
              <a:rPr lang="hr-HR" sz="2800" dirty="0"/>
              <a:t> paradigme obrazovanja</a:t>
            </a:r>
          </a:p>
          <a:p>
            <a:pPr algn="just"/>
            <a:r>
              <a:rPr lang="hr-HR" sz="2000" dirty="0">
                <a:hlinkClick r:id="rId4"/>
              </a:rPr>
              <a:t>https://www.youtube.com/watch?v=t4qV0j5l1qo</a:t>
            </a:r>
            <a:r>
              <a:rPr lang="hr-HR" sz="2000" dirty="0"/>
              <a:t> </a:t>
            </a:r>
          </a:p>
        </p:txBody>
      </p:sp>
      <p:pic>
        <p:nvPicPr>
          <p:cNvPr id="1026" name="Picture 2" descr="11 znakova da je vaše dete genije - Ženski magazin - Horoskop, ljubav,  fitness i zdravlje">
            <a:extLst>
              <a:ext uri="{FF2B5EF4-FFF2-40B4-BE49-F238E27FC236}">
                <a16:creationId xmlns:a16="http://schemas.microsoft.com/office/drawing/2014/main" id="{F808BE4D-7B21-48EE-83CB-598DAFBB4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227" y="1781907"/>
            <a:ext cx="4289165" cy="28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ako da otkrijete da li je vaše dijete mali genije? - Lola">
            <a:extLst>
              <a:ext uri="{FF2B5EF4-FFF2-40B4-BE49-F238E27FC236}">
                <a16:creationId xmlns:a16="http://schemas.microsoft.com/office/drawing/2014/main" id="{EEEDE130-29F0-451C-9E56-7ABD8A8C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676" y="4191366"/>
            <a:ext cx="4322754" cy="266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E55E4C-2991-4BC8-B3E4-6D7A4BA9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363" y="873743"/>
            <a:ext cx="11681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Djeca uče ono sa čim žive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10362" y="1313622"/>
            <a:ext cx="11482345" cy="44932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/>
              <a:t>Ako živi sa ohrabrivanjem, uči se samopouzdanju</a:t>
            </a:r>
          </a:p>
          <a:p>
            <a:pPr algn="l"/>
            <a:r>
              <a:rPr lang="hr-HR" dirty="0"/>
              <a:t>Ako živi u toleranciji, uči se strpljenju</a:t>
            </a:r>
          </a:p>
          <a:p>
            <a:pPr algn="l"/>
            <a:r>
              <a:rPr lang="hr-HR" dirty="0"/>
              <a:t>Ako živi sa pohvalama, uči cijeniti</a:t>
            </a:r>
          </a:p>
          <a:p>
            <a:pPr algn="l"/>
            <a:r>
              <a:rPr lang="hr-HR" dirty="0"/>
              <a:t>Ako živi s dijeljenjem, uči o velikodušnosti</a:t>
            </a:r>
          </a:p>
          <a:p>
            <a:pPr algn="l"/>
            <a:r>
              <a:rPr lang="hr-HR" dirty="0"/>
              <a:t>Ako živi s prihvaćanjem, uči se ljubavi</a:t>
            </a:r>
          </a:p>
          <a:p>
            <a:pPr algn="l"/>
            <a:r>
              <a:rPr lang="hr-HR" dirty="0"/>
              <a:t>Ako živi s odobravanjem, uči voljeti samoga sebe</a:t>
            </a:r>
          </a:p>
          <a:p>
            <a:pPr algn="l"/>
            <a:r>
              <a:rPr lang="hr-HR" dirty="0"/>
              <a:t>Ako živi s priznanjem, uči da je dobro imati cilj</a:t>
            </a:r>
          </a:p>
          <a:p>
            <a:pPr algn="l"/>
            <a:r>
              <a:rPr lang="hr-HR" dirty="0"/>
              <a:t>Ako živi s poštenjem i pravednošću, uči da postoje istina i pravda</a:t>
            </a:r>
          </a:p>
          <a:p>
            <a:pPr algn="l"/>
            <a:r>
              <a:rPr lang="hr-HR" dirty="0"/>
              <a:t>Ako živi sa sigurnošću, uči se vjeri u sebe i one oko sebe</a:t>
            </a:r>
          </a:p>
          <a:p>
            <a:pPr algn="l"/>
            <a:r>
              <a:rPr lang="hr-HR" dirty="0"/>
              <a:t>Ako živi s prijateljstvom, uči da je svijet mjesto na kojem je ugodno živjeti</a:t>
            </a:r>
          </a:p>
          <a:p>
            <a:pPr algn="l"/>
            <a:r>
              <a:rPr lang="hr-HR" dirty="0"/>
              <a:t>Ako naši roditelji žive u miru, mi ćemo živjeti spokojno</a:t>
            </a:r>
          </a:p>
          <a:p>
            <a:pPr algn="l"/>
            <a:endParaRPr lang="ta-IN" sz="2800" dirty="0"/>
          </a:p>
        </p:txBody>
      </p:sp>
      <p:pic>
        <p:nvPicPr>
          <p:cNvPr id="4100" name="Picture 4" descr="Kako postići materijalno blagostanje - BebaMur">
            <a:extLst>
              <a:ext uri="{FF2B5EF4-FFF2-40B4-BE49-F238E27FC236}">
                <a16:creationId xmlns:a16="http://schemas.microsoft.com/office/drawing/2014/main" id="{219C2F07-66A6-490D-94E7-3BDCA35BD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41" y="71336"/>
            <a:ext cx="4421696" cy="301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reća, blagostanje i život u obilju | Dobre Vibracije">
            <a:extLst>
              <a:ext uri="{FF2B5EF4-FFF2-40B4-BE49-F238E27FC236}">
                <a16:creationId xmlns:a16="http://schemas.microsoft.com/office/drawing/2014/main" id="{BDC9C81F-629D-4C60-976E-E8BB33D44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226" y="3309601"/>
            <a:ext cx="3640836" cy="219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FFE326-CCD4-4AF7-9EFE-1C81E39A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2941" y="903959"/>
            <a:ext cx="57619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002060"/>
                </a:solidFill>
              </a:rPr>
              <a:t>Četverodjelni</a:t>
            </a:r>
            <a:r>
              <a:rPr lang="hr-HR" sz="3600" b="1" dirty="0">
                <a:solidFill>
                  <a:srgbClr val="002060"/>
                </a:solidFill>
              </a:rPr>
              <a:t> kurikulum</a:t>
            </a:r>
            <a:r>
              <a:rPr lang="hr-HR" sz="2400" dirty="0">
                <a:solidFill>
                  <a:srgbClr val="002060"/>
                </a:solidFill>
              </a:rPr>
              <a:t>:</a:t>
            </a:r>
          </a:p>
          <a:p>
            <a:r>
              <a:rPr lang="hr-HR" sz="2400" dirty="0">
                <a:solidFill>
                  <a:srgbClr val="002060"/>
                </a:solidFill>
              </a:rPr>
              <a:t>(prema Revoluciji u učenju – </a:t>
            </a:r>
            <a:r>
              <a:rPr lang="hr-HR" sz="2400" dirty="0" err="1">
                <a:solidFill>
                  <a:srgbClr val="002060"/>
                </a:solidFill>
              </a:rPr>
              <a:t>Dryden</a:t>
            </a:r>
            <a:r>
              <a:rPr lang="hr-HR" sz="2400" dirty="0">
                <a:solidFill>
                  <a:srgbClr val="002060"/>
                </a:solidFill>
              </a:rPr>
              <a:t>, </a:t>
            </a:r>
            <a:r>
              <a:rPr lang="hr-HR" sz="2400" dirty="0" err="1">
                <a:solidFill>
                  <a:srgbClr val="002060"/>
                </a:solidFill>
              </a:rPr>
              <a:t>Vos</a:t>
            </a:r>
            <a:r>
              <a:rPr lang="hr-HR" sz="2400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61088" y="2257064"/>
            <a:ext cx="5723812" cy="442152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00"/>
              </a:spcBef>
              <a:buSzPts val="2600"/>
            </a:pPr>
            <a:r>
              <a:rPr lang="hr-HR" altLang="en-US" sz="2800" b="1" u="sng" dirty="0"/>
              <a:t>1. Kurikulum </a:t>
            </a:r>
            <a:r>
              <a:rPr lang="en-GB" altLang="en-US" sz="2800" b="1" u="sng" dirty="0" err="1"/>
              <a:t>ličnog</a:t>
            </a:r>
            <a:r>
              <a:rPr lang="hr-HR" altLang="en-US" sz="2800" b="1" u="sng" dirty="0"/>
              <a:t> rasta i razvoja</a:t>
            </a:r>
            <a:r>
              <a:rPr lang="hr-HR" altLang="en-US" sz="2800" u="sng" dirty="0"/>
              <a:t>, </a:t>
            </a:r>
            <a:r>
              <a:rPr lang="hr-HR" altLang="en-US" sz="2800" dirty="0"/>
              <a:t>uključujući samopoštovanje i izgradnju samopouzdanja</a:t>
            </a:r>
            <a:br>
              <a:rPr lang="hr-HR" altLang="en-US" sz="2800" dirty="0"/>
            </a:br>
            <a:r>
              <a:rPr lang="hr-HR" altLang="en-US" sz="2800" b="1" u="sng" dirty="0"/>
              <a:t>2. Kurikulum životnih sposobnosti</a:t>
            </a:r>
            <a:r>
              <a:rPr lang="hr-HR" altLang="en-US" sz="2800" dirty="0"/>
              <a:t>, uključujući kreativno rješavanje problema i upravljanje samim sobom</a:t>
            </a:r>
            <a:br>
              <a:rPr lang="hr-HR" altLang="en-US" sz="2800" dirty="0"/>
            </a:br>
            <a:r>
              <a:rPr lang="hr-HR" altLang="en-US" sz="2800" b="1" u="sng" dirty="0"/>
              <a:t>3. Kurikulum učenja-kako –učiti i učenja kao misliti</a:t>
            </a:r>
            <a:r>
              <a:rPr lang="hr-HR" altLang="en-US" sz="2800" b="1" dirty="0"/>
              <a:t>,</a:t>
            </a:r>
            <a:r>
              <a:rPr lang="hr-HR" altLang="en-US" sz="2800" dirty="0"/>
              <a:t> kako bi učenje moglo biti cjeloživotno i zabavno</a:t>
            </a:r>
            <a:br>
              <a:rPr lang="hr-HR" altLang="en-US" sz="2800" dirty="0"/>
            </a:br>
            <a:r>
              <a:rPr lang="hr-HR" altLang="en-US" sz="2800" b="1" u="sng" dirty="0"/>
              <a:t>4. Sadržajni kurikulum</a:t>
            </a:r>
            <a:r>
              <a:rPr lang="hr-HR" altLang="en-US" sz="2800" dirty="0"/>
              <a:t>, </a:t>
            </a:r>
            <a:r>
              <a:rPr lang="en-GB" altLang="en-US" sz="2800" dirty="0" err="1"/>
              <a:t>uopšteno</a:t>
            </a:r>
            <a:r>
              <a:rPr lang="hr-HR" altLang="en-US" sz="2800" dirty="0"/>
              <a:t> s </a:t>
            </a:r>
            <a:r>
              <a:rPr lang="hr-HR" altLang="en-US" sz="2800" dirty="0" err="1"/>
              <a:t>integrisanim</a:t>
            </a:r>
            <a:r>
              <a:rPr lang="hr-HR" altLang="en-US" sz="2800" dirty="0"/>
              <a:t> temama</a:t>
            </a:r>
            <a:endParaRPr lang="hr-HR" sz="28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09758B-FC05-4F56-A7FB-646E16783CEE}"/>
              </a:ext>
            </a:extLst>
          </p:cNvPr>
          <p:cNvSpPr/>
          <p:nvPr/>
        </p:nvSpPr>
        <p:spPr>
          <a:xfrm>
            <a:off x="7038286" y="1044089"/>
            <a:ext cx="4217942" cy="431988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BE2529-6133-4B7F-8A25-1C0CBD21762B}"/>
              </a:ext>
            </a:extLst>
          </p:cNvPr>
          <p:cNvSpPr/>
          <p:nvPr/>
        </p:nvSpPr>
        <p:spPr>
          <a:xfrm>
            <a:off x="7538348" y="1615591"/>
            <a:ext cx="3181957" cy="331191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397829D-58FA-4D94-B86C-3AE4E543DA11}"/>
              </a:ext>
            </a:extLst>
          </p:cNvPr>
          <p:cNvSpPr/>
          <p:nvPr/>
        </p:nvSpPr>
        <p:spPr>
          <a:xfrm>
            <a:off x="7895535" y="2044216"/>
            <a:ext cx="2367968" cy="251993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010795-409D-431F-8421-E4382C8C3E6F}"/>
              </a:ext>
            </a:extLst>
          </p:cNvPr>
          <p:cNvSpPr/>
          <p:nvPr/>
        </p:nvSpPr>
        <p:spPr>
          <a:xfrm>
            <a:off x="8395598" y="2615714"/>
            <a:ext cx="1331982" cy="1439963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A9D976-41CC-4DEC-865A-E5071CB3D3E3}"/>
              </a:ext>
            </a:extLst>
          </p:cNvPr>
          <p:cNvSpPr/>
          <p:nvPr/>
        </p:nvSpPr>
        <p:spPr>
          <a:xfrm>
            <a:off x="8824211" y="2687151"/>
            <a:ext cx="591996" cy="48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1.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FE7FBC-2988-4BE3-A721-1C45C1EFF150}"/>
              </a:ext>
            </a:extLst>
          </p:cNvPr>
          <p:cNvSpPr/>
          <p:nvPr/>
        </p:nvSpPr>
        <p:spPr>
          <a:xfrm>
            <a:off x="8895649" y="2115647"/>
            <a:ext cx="506778" cy="48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2.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E671B4-7D03-4E33-84E9-96240C7B37B2}"/>
              </a:ext>
            </a:extLst>
          </p:cNvPr>
          <p:cNvSpPr/>
          <p:nvPr/>
        </p:nvSpPr>
        <p:spPr>
          <a:xfrm>
            <a:off x="8895649" y="1615581"/>
            <a:ext cx="506778" cy="48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3.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3CE7F4-79B2-41DE-AF47-4AB8D1E3CBA5}"/>
              </a:ext>
            </a:extLst>
          </p:cNvPr>
          <p:cNvSpPr/>
          <p:nvPr/>
        </p:nvSpPr>
        <p:spPr>
          <a:xfrm>
            <a:off x="8895649" y="1115515"/>
            <a:ext cx="506778" cy="480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ebuchet MS" pitchFamily="34" charset="0"/>
              </a:rPr>
              <a:t>4.</a:t>
            </a:r>
            <a:endParaRPr lang="en-US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4618DF-B648-4AE2-89F5-DAD056A66886}"/>
              </a:ext>
            </a:extLst>
          </p:cNvPr>
          <p:cNvSpPr txBox="1"/>
          <p:nvPr/>
        </p:nvSpPr>
        <p:spPr>
          <a:xfrm>
            <a:off x="6152045" y="5309970"/>
            <a:ext cx="5911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Clr>
                <a:schemeClr val="accent1">
                  <a:lumMod val="50000"/>
                </a:schemeClr>
              </a:buClr>
            </a:pPr>
            <a:r>
              <a:rPr lang="hr-HR" altLang="en-US" sz="2000" dirty="0">
                <a:solidFill>
                  <a:schemeClr val="accent1">
                    <a:lumMod val="50000"/>
                  </a:schemeClr>
                </a:solidFill>
              </a:rPr>
              <a:t>Da bi </a:t>
            </a:r>
            <a:r>
              <a:rPr lang="hr-HR" altLang="en-US" sz="2000" b="1" dirty="0">
                <a:solidFill>
                  <a:schemeClr val="accent1">
                    <a:lumMod val="50000"/>
                  </a:schemeClr>
                </a:solidFill>
              </a:rPr>
              <a:t>učenici</a:t>
            </a:r>
            <a:r>
              <a:rPr lang="hr-HR" altLang="en-US" sz="2000" dirty="0">
                <a:solidFill>
                  <a:schemeClr val="accent1">
                    <a:lumMod val="50000"/>
                  </a:schemeClr>
                </a:solidFill>
              </a:rPr>
              <a:t> postigli sve navedeno, trebaju biti </a:t>
            </a:r>
            <a:r>
              <a:rPr lang="hr-HR" altLang="en-US" sz="2000" b="1" dirty="0">
                <a:solidFill>
                  <a:schemeClr val="accent1">
                    <a:lumMod val="50000"/>
                  </a:schemeClr>
                </a:solidFill>
              </a:rPr>
              <a:t>sposobni upravljati vlastitim učenjem – postavljati ciljeve, ustrajati, </a:t>
            </a:r>
            <a:r>
              <a:rPr lang="en-GB" altLang="en-US" sz="2000" b="1" dirty="0" err="1">
                <a:solidFill>
                  <a:schemeClr val="accent1">
                    <a:lumMod val="50000"/>
                  </a:schemeClr>
                </a:solidFill>
              </a:rPr>
              <a:t>posmatrati</a:t>
            </a:r>
            <a:r>
              <a:rPr lang="hr-HR" altLang="en-US" sz="2000" b="1" dirty="0">
                <a:solidFill>
                  <a:schemeClr val="accent1">
                    <a:lumMod val="50000"/>
                  </a:schemeClr>
                </a:solidFill>
              </a:rPr>
              <a:t> vlastiti napredak i prilagođavati svoje strategije učenja.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46EFE1-B536-4FEE-91A5-4E931388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1628" y="892119"/>
            <a:ext cx="1143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3600" b="1" dirty="0">
                <a:solidFill>
                  <a:srgbClr val="002060"/>
                </a:solidFill>
              </a:rPr>
              <a:t>P</a:t>
            </a:r>
            <a:r>
              <a:rPr lang="en-US" sz="3600" b="1" dirty="0" err="1">
                <a:solidFill>
                  <a:srgbClr val="002060"/>
                </a:solidFill>
              </a:rPr>
              <a:t>reporuka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hr-HR" sz="3600" b="1" dirty="0">
                <a:solidFill>
                  <a:srgbClr val="002060"/>
                </a:solidFill>
              </a:rPr>
              <a:t>Savjeta EU i </a:t>
            </a:r>
            <a:r>
              <a:rPr lang="hr-HR" sz="3600" b="1" dirty="0" err="1">
                <a:solidFill>
                  <a:srgbClr val="002060"/>
                </a:solidFill>
              </a:rPr>
              <a:t>Ev</a:t>
            </a:r>
            <a:r>
              <a:rPr lang="en-US" sz="3600" b="1" dirty="0" err="1">
                <a:solidFill>
                  <a:srgbClr val="002060"/>
                </a:solidFill>
              </a:rPr>
              <a:t>ropskog</a:t>
            </a:r>
            <a:r>
              <a:rPr lang="en-US" sz="3600" b="1" dirty="0">
                <a:solidFill>
                  <a:srgbClr val="002060"/>
                </a:solidFill>
              </a:rPr>
              <a:t> parlamenta o ključnim kompetencijama za cjeloživotno učenje</a:t>
            </a:r>
            <a:r>
              <a:rPr lang="hr-HR" sz="3600" b="1" dirty="0">
                <a:solidFill>
                  <a:srgbClr val="002060"/>
                </a:solidFill>
              </a:rPr>
              <a:t> </a:t>
            </a:r>
            <a:r>
              <a:rPr lang="hr-HR" sz="2400" b="1" dirty="0">
                <a:solidFill>
                  <a:srgbClr val="002060"/>
                </a:solidFill>
              </a:rPr>
              <a:t>(</a:t>
            </a:r>
            <a:r>
              <a:rPr lang="en-US" sz="2400" b="1" dirty="0">
                <a:solidFill>
                  <a:srgbClr val="002060"/>
                </a:solidFill>
              </a:rPr>
              <a:t>od 22.5. 2018. </a:t>
            </a:r>
            <a:r>
              <a:rPr lang="hr-HR" sz="2400" b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31628" y="1860803"/>
            <a:ext cx="11431772" cy="33733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dirty="0"/>
              <a:t>S</a:t>
            </a:r>
            <a:r>
              <a:rPr lang="ta-IN" sz="2800" dirty="0"/>
              <a:t>kup znanja, vještina i stavova </a:t>
            </a:r>
            <a:r>
              <a:rPr lang="en-US" sz="2800" dirty="0"/>
              <a:t>koje svi pojedinci trebaju za </a:t>
            </a:r>
            <a:r>
              <a:rPr lang="en-US" sz="2800" dirty="0" err="1"/>
              <a:t>lično</a:t>
            </a:r>
            <a:r>
              <a:rPr lang="en-US" sz="2800" dirty="0"/>
              <a:t> </a:t>
            </a:r>
            <a:r>
              <a:rPr lang="en-US" sz="2800" b="1" dirty="0" err="1"/>
              <a:t>ispunjenje</a:t>
            </a:r>
            <a:r>
              <a:rPr lang="hr-HR" sz="2800" b="1" dirty="0"/>
              <a:t>, ostvarenje</a:t>
            </a:r>
            <a:r>
              <a:rPr lang="en-US" sz="2800" b="1" dirty="0"/>
              <a:t> </a:t>
            </a:r>
            <a:r>
              <a:rPr lang="en-US" sz="2800" dirty="0"/>
              <a:t>i </a:t>
            </a:r>
            <a:r>
              <a:rPr lang="en-US" sz="2800" b="1" dirty="0"/>
              <a:t>razvoj, zapošljivost, socijalnu uključenost, održiv način života, uspješan život u miroljubivim društvima, zdrav način života i aktivno građanstvo</a:t>
            </a:r>
            <a:r>
              <a:rPr lang="en-US" sz="2800" dirty="0"/>
              <a:t>. </a:t>
            </a:r>
            <a:endParaRPr lang="hr-HR" sz="2800" dirty="0"/>
          </a:p>
          <a:p>
            <a:pPr algn="l"/>
            <a:endParaRPr lang="ta-IN" sz="1000" dirty="0"/>
          </a:p>
          <a:p>
            <a:pPr algn="l"/>
            <a:r>
              <a:rPr lang="en-US" sz="2800" dirty="0"/>
              <a:t>Razvijaju se u perspektivi cjeloživotnog učenja, od ranog djetinjstva do odrasle dobi, te kroz formalno, neformalno i informalno učenje u svim kontekstima</a:t>
            </a:r>
            <a:r>
              <a:rPr lang="ta-IN" sz="2800" dirty="0"/>
              <a:t>.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3074" name="Picture 2" descr="Sretna djeca su uspješni ljudi | Portal 072info">
            <a:extLst>
              <a:ext uri="{FF2B5EF4-FFF2-40B4-BE49-F238E27FC236}">
                <a16:creationId xmlns:a16="http://schemas.microsoft.com/office/drawing/2014/main" id="{60F9A4CA-5456-4023-82BE-20C0F50D4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996" y="4775414"/>
            <a:ext cx="3388376" cy="19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FCD3E0-8749-4B63-9E97-D4AB16F1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6959" y="927171"/>
            <a:ext cx="12075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Evropski okvir ključnih kompetencija za cjeloživotno učenje </a:t>
            </a:r>
            <a:r>
              <a:rPr lang="en-GB" sz="2800" dirty="0">
                <a:solidFill>
                  <a:srgbClr val="4D5156"/>
                </a:solidFill>
                <a:latin typeface="arial" panose="020B0604020202020204" pitchFamily="34" charset="0"/>
              </a:rPr>
              <a:t> </a:t>
            </a:r>
            <a:r>
              <a:rPr lang="hr-HR" sz="2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GB" b="0" i="0" dirty="0">
                <a:solidFill>
                  <a:srgbClr val="272727"/>
                </a:solidFill>
                <a:effectLst/>
                <a:latin typeface="Lato"/>
              </a:rPr>
              <a:t>Key Competences for Lifelong Learning</a:t>
            </a:r>
            <a:r>
              <a:rPr lang="hr-HR" b="0" i="0" dirty="0">
                <a:solidFill>
                  <a:srgbClr val="272727"/>
                </a:solidFill>
                <a:effectLst/>
                <a:latin typeface="Lato"/>
              </a:rPr>
              <a:t> </a:t>
            </a:r>
            <a:r>
              <a:rPr lang="en-GB" dirty="0">
                <a:hlinkClick r:id="rId4"/>
              </a:rPr>
              <a:t>https://yote.eu/index.php/key-competences-for-lifelong-learning/</a:t>
            </a:r>
            <a:r>
              <a:rPr lang="hr-HR" dirty="0"/>
              <a:t> </a:t>
            </a:r>
          </a:p>
          <a:p>
            <a:endParaRPr lang="hr-HR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62950" y="2041451"/>
            <a:ext cx="10661458" cy="46119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Latn-ME" sz="2800" dirty="0"/>
              <a:t>Sve</a:t>
            </a:r>
            <a:r>
              <a:rPr lang="en-US" sz="2800" dirty="0"/>
              <a:t> </a:t>
            </a:r>
            <a:r>
              <a:rPr lang="en-US" sz="2800" dirty="0" err="1"/>
              <a:t>ključne</a:t>
            </a:r>
            <a:r>
              <a:rPr lang="en-US" sz="2800" dirty="0"/>
              <a:t> </a:t>
            </a:r>
            <a:r>
              <a:rPr lang="en-US" sz="2800" dirty="0" err="1"/>
              <a:t>kompetencije</a:t>
            </a:r>
            <a:r>
              <a:rPr lang="en-US" sz="2800" dirty="0"/>
              <a:t> </a:t>
            </a:r>
            <a:r>
              <a:rPr lang="en-US" sz="2800" dirty="0" err="1"/>
              <a:t>smatraju</a:t>
            </a:r>
            <a:r>
              <a:rPr lang="en-US" sz="2800" dirty="0"/>
              <a:t> se </a:t>
            </a:r>
            <a:r>
              <a:rPr lang="en-US" sz="2800" dirty="0" err="1"/>
              <a:t>jednako</a:t>
            </a:r>
            <a:r>
              <a:rPr lang="en-US" sz="2800" dirty="0"/>
              <a:t> </a:t>
            </a:r>
            <a:r>
              <a:rPr lang="en-US" sz="2800" dirty="0" err="1"/>
              <a:t>važnima</a:t>
            </a:r>
            <a:r>
              <a:rPr lang="en-US" sz="2800" dirty="0"/>
              <a:t>.</a:t>
            </a:r>
            <a:endParaRPr lang="hr-HR" sz="2800" dirty="0"/>
          </a:p>
          <a:p>
            <a:pPr algn="l"/>
            <a:endParaRPr lang="en-US" sz="1000" dirty="0"/>
          </a:p>
          <a:p>
            <a:pPr algn="l"/>
            <a:r>
              <a:rPr lang="en-US" sz="2800" dirty="0" err="1"/>
              <a:t>Kompetencije</a:t>
            </a:r>
            <a:r>
              <a:rPr lang="en-US" sz="2800" dirty="0"/>
              <a:t> se </a:t>
            </a:r>
            <a:r>
              <a:rPr lang="en-US" sz="2800" dirty="0" err="1"/>
              <a:t>mogu</a:t>
            </a:r>
            <a:r>
              <a:rPr lang="en-US" sz="2800" dirty="0"/>
              <a:t> prim</a:t>
            </a:r>
            <a:r>
              <a:rPr lang="hr-HR" sz="2800" dirty="0" err="1"/>
              <a:t>jenjivati</a:t>
            </a:r>
            <a:r>
              <a:rPr lang="hr-HR" sz="2800" dirty="0"/>
              <a:t> </a:t>
            </a:r>
            <a:r>
              <a:rPr lang="en-US" sz="2800" dirty="0"/>
              <a:t> u </a:t>
            </a:r>
            <a:r>
              <a:rPr lang="en-US" sz="2800" dirty="0" err="1"/>
              <a:t>različitim</a:t>
            </a:r>
            <a:r>
              <a:rPr lang="en-US" sz="2800" dirty="0"/>
              <a:t> </a:t>
            </a:r>
            <a:r>
              <a:rPr lang="en-US" sz="2800" dirty="0" err="1"/>
              <a:t>kontekstima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u </a:t>
            </a:r>
            <a:r>
              <a:rPr lang="en-US" sz="2800" dirty="0" err="1"/>
              <a:t>različitim</a:t>
            </a:r>
            <a:r>
              <a:rPr lang="en-US" sz="2800" dirty="0"/>
              <a:t> </a:t>
            </a:r>
            <a:r>
              <a:rPr lang="en-US" sz="2800" dirty="0" err="1"/>
              <a:t>kombinacijama</a:t>
            </a:r>
            <a:r>
              <a:rPr lang="en-US" sz="2800" dirty="0"/>
              <a:t>. </a:t>
            </a:r>
            <a:endParaRPr lang="hr-HR" sz="2800" dirty="0"/>
          </a:p>
          <a:p>
            <a:pPr algn="l"/>
            <a:endParaRPr lang="en-US" sz="1000" dirty="0"/>
          </a:p>
          <a:p>
            <a:pPr algn="l"/>
            <a:r>
              <a:rPr lang="en-US" sz="2800" dirty="0" err="1"/>
              <a:t>Preklapaju</a:t>
            </a:r>
            <a:r>
              <a:rPr lang="en-US" sz="2800" dirty="0"/>
              <a:t> se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isprepliću</a:t>
            </a:r>
            <a:r>
              <a:rPr lang="en-US" sz="2800" dirty="0"/>
              <a:t>; </a:t>
            </a:r>
            <a:r>
              <a:rPr lang="en-US" sz="2800" dirty="0" err="1"/>
              <a:t>aspekti</a:t>
            </a:r>
            <a:r>
              <a:rPr lang="en-US" sz="2800" dirty="0"/>
              <a:t> </a:t>
            </a:r>
            <a:r>
              <a:rPr lang="en-US" sz="2800" dirty="0" err="1"/>
              <a:t>ključni</a:t>
            </a:r>
            <a:r>
              <a:rPr lang="en-US" sz="2800" dirty="0"/>
              <a:t> za </a:t>
            </a:r>
            <a:r>
              <a:rPr lang="en-US" sz="2800" dirty="0" err="1"/>
              <a:t>jedno</a:t>
            </a:r>
            <a:r>
              <a:rPr lang="en-US" sz="2800" dirty="0"/>
              <a:t> </a:t>
            </a:r>
            <a:r>
              <a:rPr lang="en-US" sz="2800" dirty="0" err="1"/>
              <a:t>područje</a:t>
            </a:r>
            <a:r>
              <a:rPr lang="en-US" sz="2800" dirty="0"/>
              <a:t> </a:t>
            </a:r>
            <a:r>
              <a:rPr lang="en-US" sz="2800" dirty="0" err="1"/>
              <a:t>ojačat</a:t>
            </a:r>
            <a:r>
              <a:rPr lang="en-US" sz="2800" dirty="0"/>
              <a:t> </a:t>
            </a:r>
            <a:r>
              <a:rPr lang="en-US" sz="2800" dirty="0" err="1"/>
              <a:t>će</a:t>
            </a:r>
            <a:r>
              <a:rPr lang="en-US" sz="2800" dirty="0"/>
              <a:t> </a:t>
            </a:r>
            <a:r>
              <a:rPr lang="en-US" sz="2800" dirty="0" err="1"/>
              <a:t>kompetenciju</a:t>
            </a:r>
            <a:r>
              <a:rPr lang="en-US" sz="2800" dirty="0"/>
              <a:t> u </a:t>
            </a:r>
            <a:r>
              <a:rPr lang="en-US" sz="2800" dirty="0" err="1"/>
              <a:t>drugom</a:t>
            </a:r>
            <a:r>
              <a:rPr lang="en-US" sz="2800" dirty="0"/>
              <a:t> </a:t>
            </a:r>
            <a:r>
              <a:rPr lang="en-US" sz="2800" dirty="0" err="1"/>
              <a:t>području</a:t>
            </a:r>
            <a:r>
              <a:rPr lang="en-US" sz="2800" dirty="0"/>
              <a:t>. </a:t>
            </a:r>
            <a:endParaRPr lang="hr-HR" sz="2800" dirty="0"/>
          </a:p>
          <a:p>
            <a:pPr algn="l"/>
            <a:endParaRPr lang="en-US" sz="1000" dirty="0"/>
          </a:p>
          <a:p>
            <a:pPr algn="l"/>
            <a:r>
              <a:rPr lang="en-US" sz="2800" dirty="0" err="1"/>
              <a:t>Vještine</a:t>
            </a:r>
            <a:r>
              <a:rPr lang="en-US" sz="2800" dirty="0"/>
              <a:t>, </a:t>
            </a:r>
            <a:r>
              <a:rPr lang="en-US" sz="2800" dirty="0" err="1"/>
              <a:t>kao</a:t>
            </a:r>
            <a:r>
              <a:rPr lang="en-US" sz="2800" dirty="0"/>
              <a:t>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b="1" dirty="0" err="1"/>
              <a:t>kritičko</a:t>
            </a:r>
            <a:r>
              <a:rPr lang="en-US" sz="2800" b="1" dirty="0"/>
              <a:t> </a:t>
            </a:r>
            <a:r>
              <a:rPr lang="en-US" sz="2800" b="1" dirty="0" err="1"/>
              <a:t>razmišljanje</a:t>
            </a:r>
            <a:r>
              <a:rPr lang="en-US" sz="2800" b="1" dirty="0"/>
              <a:t>, </a:t>
            </a:r>
            <a:r>
              <a:rPr lang="en-US" sz="2800" b="1" dirty="0" err="1"/>
              <a:t>rješavanje</a:t>
            </a:r>
            <a:r>
              <a:rPr lang="en-US" sz="2800" b="1" dirty="0"/>
              <a:t> </a:t>
            </a:r>
            <a:r>
              <a:rPr lang="en-US" sz="2800" b="1" dirty="0" err="1"/>
              <a:t>problema</a:t>
            </a:r>
            <a:r>
              <a:rPr lang="en-US" sz="2800" b="1" dirty="0"/>
              <a:t>, </a:t>
            </a:r>
            <a:r>
              <a:rPr lang="en-US" sz="2800" b="1" dirty="0" err="1"/>
              <a:t>timski</a:t>
            </a:r>
            <a:r>
              <a:rPr lang="en-US" sz="2800" b="1" dirty="0"/>
              <a:t> rad, </a:t>
            </a:r>
            <a:r>
              <a:rPr lang="en-US" sz="2800" b="1" dirty="0" err="1"/>
              <a:t>komunikacijske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pregovaračke</a:t>
            </a:r>
            <a:r>
              <a:rPr lang="en-US" sz="2800" b="1" dirty="0"/>
              <a:t> </a:t>
            </a:r>
            <a:r>
              <a:rPr lang="en-US" sz="2800" b="1" dirty="0" err="1"/>
              <a:t>vještine</a:t>
            </a:r>
            <a:r>
              <a:rPr lang="en-US" sz="2800" b="1" dirty="0"/>
              <a:t>, </a:t>
            </a:r>
            <a:r>
              <a:rPr lang="en-US" sz="2800" b="1" dirty="0" err="1"/>
              <a:t>analitičke</a:t>
            </a:r>
            <a:r>
              <a:rPr lang="en-US" sz="2800" b="1" dirty="0"/>
              <a:t> </a:t>
            </a:r>
            <a:r>
              <a:rPr lang="en-US" sz="2800" b="1" dirty="0" err="1"/>
              <a:t>vještine</a:t>
            </a:r>
            <a:r>
              <a:rPr lang="en-US" sz="2800" b="1" dirty="0"/>
              <a:t>, </a:t>
            </a:r>
            <a:r>
              <a:rPr lang="en-US" sz="2800" b="1" dirty="0" err="1"/>
              <a:t>kreativnost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međukulturne</a:t>
            </a:r>
            <a:r>
              <a:rPr lang="en-US" sz="2800" b="1" dirty="0"/>
              <a:t> </a:t>
            </a:r>
            <a:r>
              <a:rPr lang="en-US" sz="2800" b="1" dirty="0" err="1"/>
              <a:t>vještine</a:t>
            </a:r>
            <a:r>
              <a:rPr lang="en-US" sz="2800" dirty="0"/>
              <a:t> </a:t>
            </a:r>
            <a:r>
              <a:rPr lang="en-US" sz="2800" dirty="0" err="1"/>
              <a:t>dio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hr-HR" sz="2800" dirty="0"/>
              <a:t> svih</a:t>
            </a:r>
            <a:r>
              <a:rPr lang="en-US" sz="2800" dirty="0"/>
              <a:t> </a:t>
            </a:r>
            <a:r>
              <a:rPr lang="en-US" sz="2800" dirty="0" err="1"/>
              <a:t>ključnih</a:t>
            </a:r>
            <a:r>
              <a:rPr lang="en-US" sz="2800" dirty="0"/>
              <a:t> </a:t>
            </a:r>
            <a:r>
              <a:rPr lang="en-US" sz="2800" dirty="0" err="1"/>
              <a:t>kompetencija</a:t>
            </a:r>
            <a:r>
              <a:rPr lang="en-US" sz="2800" dirty="0"/>
              <a:t>.</a:t>
            </a:r>
            <a:endParaRPr lang="ta-IN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7C05D-9EBA-4088-915E-629D56E7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7169" y="920636"/>
            <a:ext cx="1143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K</a:t>
            </a:r>
            <a:r>
              <a:rPr lang="ta-IN" sz="3600" b="1" dirty="0">
                <a:solidFill>
                  <a:srgbClr val="002060"/>
                </a:solidFill>
              </a:rPr>
              <a:t>ljučne kompetencije</a:t>
            </a:r>
            <a:r>
              <a:rPr lang="hr-HR" sz="3600" b="1" dirty="0">
                <a:solidFill>
                  <a:srgbClr val="002060"/>
                </a:solidFill>
              </a:rPr>
              <a:t> prema Evropskom okviru ključnih kompetencija za cjeloživotno učenje</a:t>
            </a:r>
            <a:r>
              <a:rPr lang="en-GB" sz="3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-10238" y="1896691"/>
            <a:ext cx="8134330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t">
              <a:buFont typeface="+mj-lt"/>
              <a:buAutoNum type="arabicPeriod"/>
            </a:pPr>
            <a:r>
              <a:rPr lang="ta-IN" dirty="0"/>
              <a:t>K</a:t>
            </a:r>
            <a:r>
              <a:rPr lang="en-US" dirty="0" err="1"/>
              <a:t>ompetencija</a:t>
            </a:r>
            <a:r>
              <a:rPr lang="en-US" dirty="0"/>
              <a:t> </a:t>
            </a:r>
            <a:r>
              <a:rPr lang="en-US" b="1" dirty="0" err="1"/>
              <a:t>pismenosti</a:t>
            </a:r>
            <a:r>
              <a:rPr lang="hr-HR" b="1" dirty="0"/>
              <a:t> </a:t>
            </a:r>
            <a:r>
              <a:rPr lang="en-GB" sz="1400" dirty="0">
                <a:hlinkClick r:id="rId4"/>
              </a:rPr>
              <a:t>https://www.youtube.com/watch?v=Pk4knu9k-1M</a:t>
            </a:r>
            <a:endParaRPr lang="en-GB" sz="1400" b="1" dirty="0"/>
          </a:p>
          <a:p>
            <a:pPr marL="457200" indent="-457200" algn="l" fontAlgn="t">
              <a:buFont typeface="+mj-lt"/>
              <a:buAutoNum type="arabicPeriod"/>
            </a:pPr>
            <a:r>
              <a:rPr lang="ta-IN" dirty="0"/>
              <a:t>K</a:t>
            </a:r>
            <a:r>
              <a:rPr lang="en-US" dirty="0" err="1"/>
              <a:t>ompetencija</a:t>
            </a:r>
            <a:r>
              <a:rPr lang="en-US" dirty="0"/>
              <a:t> </a:t>
            </a:r>
            <a:r>
              <a:rPr lang="en-US" b="1" dirty="0" err="1"/>
              <a:t>višejezičnosti</a:t>
            </a:r>
            <a:r>
              <a:rPr lang="hr-HR" b="1" dirty="0"/>
              <a:t> </a:t>
            </a:r>
            <a:r>
              <a:rPr lang="en-GB" sz="1400" dirty="0">
                <a:hlinkClick r:id="rId5"/>
              </a:rPr>
              <a:t>https://www.youtube.com/watch?v=nuuRZKUE15g</a:t>
            </a:r>
            <a:endParaRPr lang="en-GB" sz="1400" b="1" dirty="0"/>
          </a:p>
          <a:p>
            <a:pPr marL="457200" indent="-457200" algn="l" fontAlgn="t">
              <a:buFont typeface="+mj-lt"/>
              <a:buAutoNum type="arabicPeriod"/>
            </a:pPr>
            <a:r>
              <a:rPr lang="en-US" b="1" dirty="0"/>
              <a:t>Matematička</a:t>
            </a:r>
            <a:r>
              <a:rPr lang="en-US" dirty="0"/>
              <a:t> kompetencij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en-US" dirty="0"/>
              <a:t> u </a:t>
            </a:r>
            <a:r>
              <a:rPr lang="en-US" b="1" dirty="0" err="1"/>
              <a:t>nauci</a:t>
            </a:r>
            <a:r>
              <a:rPr lang="en-US" b="1" dirty="0"/>
              <a:t>, tehnologiji i inženjerstvu</a:t>
            </a:r>
            <a:r>
              <a:rPr lang="ta-IN" b="1" dirty="0"/>
              <a:t> </a:t>
            </a:r>
            <a:r>
              <a:rPr lang="ta-IN" dirty="0"/>
              <a:t>(STEM)</a:t>
            </a:r>
            <a:r>
              <a:rPr lang="en-GB" dirty="0">
                <a:hlinkClick r:id="rId6"/>
              </a:rPr>
              <a:t> </a:t>
            </a:r>
            <a:r>
              <a:rPr lang="en-GB" sz="1400" dirty="0">
                <a:hlinkClick r:id="rId6"/>
              </a:rPr>
              <a:t>https://www.youtube.com/watch?v=Eko2HwndN2M</a:t>
            </a:r>
            <a:endParaRPr lang="en-GB" sz="1400" dirty="0"/>
          </a:p>
          <a:p>
            <a:pPr marL="457200" indent="-457200" algn="l" fontAlgn="t">
              <a:buFont typeface="+mj-lt"/>
              <a:buAutoNum type="arabicPeriod"/>
            </a:pPr>
            <a:r>
              <a:rPr lang="en-US" b="1" dirty="0" err="1"/>
              <a:t>Digitalna</a:t>
            </a:r>
            <a:r>
              <a:rPr lang="en-US" dirty="0"/>
              <a:t> </a:t>
            </a:r>
            <a:r>
              <a:rPr lang="en-US" dirty="0" err="1"/>
              <a:t>kompetencija</a:t>
            </a:r>
            <a:r>
              <a:rPr lang="hr-HR" dirty="0"/>
              <a:t> </a:t>
            </a:r>
            <a:r>
              <a:rPr lang="en-GB" sz="1400" dirty="0">
                <a:hlinkClick r:id="rId7"/>
              </a:rPr>
              <a:t>https://www.youtube.com/watch?v=i8Ydt6R1PVc</a:t>
            </a:r>
            <a:endParaRPr lang="en-GB" sz="1400" dirty="0"/>
          </a:p>
          <a:p>
            <a:pPr marL="457200" indent="-457200" algn="l">
              <a:buFont typeface="+mj-lt"/>
              <a:buAutoNum type="arabicPeriod"/>
            </a:pPr>
            <a:r>
              <a:rPr lang="hr-HR" b="1" dirty="0"/>
              <a:t>Lična</a:t>
            </a:r>
            <a:r>
              <a:rPr lang="en-GB" b="1" dirty="0"/>
              <a:t>, </a:t>
            </a:r>
            <a:r>
              <a:rPr lang="en-GB" b="1" dirty="0" err="1"/>
              <a:t>društvena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kompetencija</a:t>
            </a:r>
            <a:r>
              <a:rPr lang="en-GB" b="1" dirty="0"/>
              <a:t> </a:t>
            </a:r>
            <a:r>
              <a:rPr lang="en-GB" b="1" dirty="0" err="1"/>
              <a:t>učenja</a:t>
            </a:r>
            <a:r>
              <a:rPr lang="en-GB" b="1" dirty="0"/>
              <a:t> </a:t>
            </a:r>
            <a:r>
              <a:rPr lang="en-GB" b="1" dirty="0" err="1"/>
              <a:t>kako</a:t>
            </a:r>
            <a:r>
              <a:rPr lang="en-GB" b="1" dirty="0"/>
              <a:t> </a:t>
            </a:r>
            <a:r>
              <a:rPr lang="en-GB" b="1" dirty="0" err="1"/>
              <a:t>učiti</a:t>
            </a:r>
            <a:r>
              <a:rPr lang="en-GB" b="1" dirty="0"/>
              <a:t> </a:t>
            </a:r>
            <a:r>
              <a:rPr lang="en-GB" sz="1400" dirty="0">
                <a:hlinkClick r:id="rId8"/>
              </a:rPr>
              <a:t>https://www.youtube.com/watch?v=dNcjyFpV2h4</a:t>
            </a:r>
            <a:endParaRPr lang="hr-HR" sz="1400" b="1" dirty="0"/>
          </a:p>
          <a:p>
            <a:pPr algn="l"/>
            <a:r>
              <a:rPr lang="hr-HR" dirty="0"/>
              <a:t>6.    </a:t>
            </a:r>
            <a:r>
              <a:rPr lang="en-GB" b="1" dirty="0" err="1"/>
              <a:t>Građanska</a:t>
            </a:r>
            <a:r>
              <a:rPr lang="en-GB" b="1" dirty="0"/>
              <a:t> </a:t>
            </a:r>
            <a:r>
              <a:rPr lang="en-GB" dirty="0"/>
              <a:t>kompetencija</a:t>
            </a:r>
            <a:r>
              <a:rPr lang="en-GB" sz="1200" dirty="0">
                <a:hlinkClick r:id="rId9"/>
              </a:rPr>
              <a:t>https://www.youtube.com/watch?v=w40EnZ0CFrY</a:t>
            </a:r>
            <a:endParaRPr lang="en-GB" sz="1200" b="1" dirty="0"/>
          </a:p>
          <a:p>
            <a:pPr algn="l" fontAlgn="t"/>
            <a:r>
              <a:rPr lang="hr-HR" b="1" dirty="0"/>
              <a:t>7.    </a:t>
            </a:r>
            <a:r>
              <a:rPr lang="en-US" b="1" dirty="0"/>
              <a:t>P</a:t>
            </a:r>
            <a:r>
              <a:rPr lang="hr-HR" b="1" dirty="0"/>
              <a:t>re</a:t>
            </a:r>
            <a:r>
              <a:rPr lang="en-US" b="1" dirty="0" err="1"/>
              <a:t>duzetnička</a:t>
            </a:r>
            <a:r>
              <a:rPr lang="en-US" b="1" dirty="0"/>
              <a:t> </a:t>
            </a:r>
            <a:r>
              <a:rPr lang="en-US" dirty="0" err="1"/>
              <a:t>kompetencija</a:t>
            </a:r>
            <a:r>
              <a:rPr lang="hr-HR" dirty="0"/>
              <a:t> </a:t>
            </a:r>
            <a:r>
              <a:rPr lang="en-GB" sz="1400" dirty="0">
                <a:hlinkClick r:id="rId10"/>
              </a:rPr>
              <a:t>https://www.youtube.com/watch?v=50ZNhhoVwzw</a:t>
            </a:r>
            <a:endParaRPr lang="en-GB" sz="1400" dirty="0"/>
          </a:p>
          <a:p>
            <a:pPr marL="457200" indent="-457200" algn="l" fontAlgn="t">
              <a:buAutoNum type="arabicPeriod" startAt="8"/>
            </a:pPr>
            <a:r>
              <a:rPr lang="en-US" dirty="0" err="1"/>
              <a:t>Kompetencija</a:t>
            </a:r>
            <a:r>
              <a:rPr lang="en-US" dirty="0"/>
              <a:t> </a:t>
            </a:r>
            <a:r>
              <a:rPr lang="en-US" b="1" dirty="0" err="1"/>
              <a:t>kulturološke</a:t>
            </a:r>
            <a:r>
              <a:rPr lang="en-US" b="1" dirty="0"/>
              <a:t> svijesti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izražavanja</a:t>
            </a:r>
            <a:r>
              <a:rPr lang="hr-HR" b="1" dirty="0"/>
              <a:t> </a:t>
            </a:r>
          </a:p>
          <a:p>
            <a:pPr marL="457200" indent="-457200" algn="l" fontAlgn="t">
              <a:buAutoNum type="arabicPeriod" startAt="8"/>
            </a:pPr>
            <a:r>
              <a:rPr lang="en-GB" sz="1400" dirty="0">
                <a:hlinkClick r:id="rId11"/>
              </a:rPr>
              <a:t>https://www.youtube.com/watch?v=gRz04pFASX4</a:t>
            </a:r>
            <a:endParaRPr lang="en-GB" sz="1400" b="1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5" name="Picture 4" descr="The Proposal for a Council Recommendation on Key Competences for Lifelong Learning has now been published. It repeals and replaces the...">
            <a:extLst>
              <a:ext uri="{FF2B5EF4-FFF2-40B4-BE49-F238E27FC236}">
                <a16:creationId xmlns:a16="http://schemas.microsoft.com/office/drawing/2014/main" id="{7685FCE1-CFF5-4349-85DC-BD4555DA9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447" y="1807000"/>
            <a:ext cx="5155876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3B240-6550-4B0D-AFB1-B4062D251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0363" y="936985"/>
            <a:ext cx="11681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>
                <a:solidFill>
                  <a:srgbClr val="002060"/>
                </a:solidFill>
              </a:rPr>
              <a:t>Primjer </a:t>
            </a:r>
            <a:r>
              <a:rPr lang="en-GB" sz="3200" b="1" dirty="0" err="1">
                <a:solidFill>
                  <a:srgbClr val="002060"/>
                </a:solidFill>
              </a:rPr>
              <a:t>dodat</a:t>
            </a:r>
            <a:r>
              <a:rPr lang="sr-Latn-ME" sz="3200" b="1" dirty="0">
                <a:solidFill>
                  <a:srgbClr val="002060"/>
                </a:solidFill>
              </a:rPr>
              <a:t>ka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svjedočanstv</a:t>
            </a:r>
            <a:r>
              <a:rPr lang="sr-Latn-ME" sz="3200" b="1" dirty="0">
                <a:solidFill>
                  <a:srgbClr val="002060"/>
                </a:solidFill>
              </a:rPr>
              <a:t>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hr-HR" sz="3200" b="1" dirty="0">
                <a:solidFill>
                  <a:srgbClr val="002060"/>
                </a:solidFill>
              </a:rPr>
              <a:t>učeniku za postignuća ishoda ključnih kompetencija, Škotska 2010. godine </a:t>
            </a:r>
          </a:p>
        </p:txBody>
      </p:sp>
      <p:pic>
        <p:nvPicPr>
          <p:cNvPr id="5" name="Picture 2" descr="D:\maja\Moji seminari\Kurikulum Vukovar\2.modul\Glasgow (499).JPG">
            <a:extLst>
              <a:ext uri="{FF2B5EF4-FFF2-40B4-BE49-F238E27FC236}">
                <a16:creationId xmlns:a16="http://schemas.microsoft.com/office/drawing/2014/main" id="{C5B8F656-3362-49C3-9CAC-5F924DCAE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80491"/>
            <a:ext cx="10785841" cy="449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65372-6D2D-4376-8659-EC0D6364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71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1079035"/>
            <a:ext cx="12192000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50" b="1" dirty="0">
                <a:solidFill>
                  <a:srgbClr val="002060"/>
                </a:solidFill>
              </a:rPr>
              <a:t>Vježba 1 – Ključne kompetencije prema EU okviru za cjeloživotno učenje(1)</a:t>
            </a:r>
            <a:endParaRPr lang="en-US" sz="305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228599" y="1640727"/>
            <a:ext cx="11499113" cy="47674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2800" b="1" dirty="0"/>
              <a:t>Pronađite tekstove </a:t>
            </a:r>
            <a:r>
              <a:rPr lang="hr-HR" altLang="sr-Latn-RS" sz="2800" dirty="0"/>
              <a:t>s oznakom 3.1. do 3.8. koji ste dobili u materijalima kao prilog u danas poslanom </a:t>
            </a:r>
            <a:r>
              <a:rPr lang="hr-HR" altLang="sr-Latn-RS" sz="2800" dirty="0" err="1"/>
              <a:t>mejlu</a:t>
            </a:r>
            <a:r>
              <a:rPr lang="hr-HR" altLang="sr-Latn-RS" sz="2800" dirty="0"/>
              <a:t> 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2800" b="1" dirty="0"/>
              <a:t>Kliknite na plavu oznaku </a:t>
            </a:r>
            <a:r>
              <a:rPr lang="hr-HR" altLang="sr-Latn-RS" sz="2800" b="1" dirty="0">
                <a:solidFill>
                  <a:srgbClr val="00B0F0"/>
                </a:solidFill>
              </a:rPr>
              <a:t>„</a:t>
            </a:r>
            <a:r>
              <a:rPr lang="hr-HR" altLang="sr-Latn-RS" sz="2800" b="1" dirty="0" err="1">
                <a:solidFill>
                  <a:srgbClr val="00B0F0"/>
                </a:solidFill>
              </a:rPr>
              <a:t>Join</a:t>
            </a:r>
            <a:r>
              <a:rPr lang="hr-HR" altLang="sr-Latn-RS" sz="2800" b="1" dirty="0">
                <a:solidFill>
                  <a:srgbClr val="00B0F0"/>
                </a:solidFill>
              </a:rPr>
              <a:t>” </a:t>
            </a:r>
            <a:r>
              <a:rPr lang="hr-HR" altLang="sr-Latn-RS" sz="2800" dirty="0"/>
              <a:t>pozivnice koju ćete vidjeti na ekranu, čime  ćete se prijaviti  za sastanak za rad u grupi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800" b="1" dirty="0"/>
              <a:t>Pročitajte individualno zadati dio teksta </a:t>
            </a:r>
            <a:r>
              <a:rPr lang="hr-HR" altLang="sr-Latn-RS" sz="2800" dirty="0"/>
              <a:t>3.x.Ključna kompetencija </a:t>
            </a:r>
            <a:r>
              <a:rPr lang="hr-HR" altLang="sr-Latn-RS" sz="2800" dirty="0" err="1"/>
              <a:t>EUokvira</a:t>
            </a:r>
            <a:r>
              <a:rPr lang="hr-HR" altLang="sr-Latn-RS" sz="2800" dirty="0"/>
              <a:t> za Vašu grupu prema broju naziva vaše grupe ( grupa</a:t>
            </a:r>
            <a:r>
              <a:rPr lang="hr-HR" altLang="sr-Latn-RS" sz="2800" b="1" dirty="0"/>
              <a:t>1-3.1</a:t>
            </a:r>
            <a:r>
              <a:rPr lang="hr-HR" altLang="sr-Latn-RS" sz="2800" dirty="0"/>
              <a:t>.KK1;  grupa</a:t>
            </a:r>
            <a:r>
              <a:rPr lang="hr-HR" altLang="sr-Latn-RS" sz="2800" b="1" dirty="0"/>
              <a:t>2–3.2</a:t>
            </a:r>
            <a:r>
              <a:rPr lang="hr-HR" altLang="sr-Latn-RS" sz="2800" dirty="0"/>
              <a:t>.KK2;  grupa</a:t>
            </a:r>
            <a:r>
              <a:rPr lang="hr-HR" altLang="sr-Latn-RS" sz="2800" b="1" dirty="0"/>
              <a:t>3-3.3</a:t>
            </a:r>
            <a:r>
              <a:rPr lang="hr-HR" altLang="sr-Latn-RS" sz="2800" dirty="0"/>
              <a:t>.KK3; grupa</a:t>
            </a:r>
            <a:r>
              <a:rPr lang="hr-HR" altLang="sr-Latn-RS" sz="2800" b="1" dirty="0"/>
              <a:t>4-3.4</a:t>
            </a:r>
            <a:r>
              <a:rPr lang="hr-HR" altLang="sr-Latn-RS" sz="2800" dirty="0"/>
              <a:t>.KK4 itd. do  grupe</a:t>
            </a:r>
            <a:r>
              <a:rPr lang="hr-HR" altLang="sr-Latn-RS" sz="2800" b="1" dirty="0"/>
              <a:t>8-3.8</a:t>
            </a:r>
            <a:r>
              <a:rPr lang="hr-HR" altLang="sr-Latn-RS" sz="2800" dirty="0"/>
              <a:t>.KK8) (5 minuta) 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altLang="sr-Latn-RS" sz="2800" b="1" dirty="0"/>
              <a:t>Odredite koordinatora </a:t>
            </a:r>
            <a:r>
              <a:rPr lang="hr-HR" altLang="sr-Latn-RS" sz="2800" dirty="0"/>
              <a:t>grupe</a:t>
            </a:r>
          </a:p>
          <a:p>
            <a:pPr marL="514350" indent="-5143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hr-HR" sz="2800" b="1" dirty="0" err="1"/>
              <a:t>Prodiskutujte</a:t>
            </a:r>
            <a:r>
              <a:rPr lang="hr-HR" sz="2800" b="1" dirty="0"/>
              <a:t> u grupama </a:t>
            </a:r>
            <a:r>
              <a:rPr lang="hr-HR" sz="2800" dirty="0"/>
              <a:t>ono što ste individualno pročitali(10 minuta)</a:t>
            </a: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hr-HR" altLang="sr-Latn-RS" sz="2800" dirty="0"/>
          </a:p>
          <a:p>
            <a:pPr>
              <a:spcAft>
                <a:spcPts val="600"/>
              </a:spcAft>
            </a:pPr>
            <a:endParaRPr lang="hr-HR" altLang="sr-Latn-RS" sz="20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F67EB-7FE1-4176-90E9-93FD1617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3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28335"/>
            <a:ext cx="924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  <a:cs typeface="Calibri"/>
              </a:rPr>
              <a:t>Pravila rada u on-line okruženju</a:t>
            </a:r>
            <a:endParaRPr lang="hr-HR" sz="40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102074"/>
            <a:ext cx="10515600" cy="4704129"/>
          </a:xfrm>
        </p:spPr>
        <p:txBody>
          <a:bodyPr>
            <a:normAutofit/>
          </a:bodyPr>
          <a:lstStyle/>
          <a:p>
            <a:r>
              <a:rPr lang="hr-HR" dirty="0"/>
              <a:t>Kada traju online prezentacije, ugasite svoje mikrofone kako bismo izbjegli </a:t>
            </a:r>
            <a:r>
              <a:rPr lang="hr-HR" dirty="0" err="1"/>
              <a:t>mikrofoniju</a:t>
            </a:r>
            <a:r>
              <a:rPr lang="hr-HR" dirty="0"/>
              <a:t> i nepotrebne zvukove</a:t>
            </a:r>
          </a:p>
          <a:p>
            <a:r>
              <a:rPr lang="hr-HR" dirty="0"/>
              <a:t>Ako imate komentar ili pitanje, najbolje je koristiti „chat” unutar sastanka</a:t>
            </a:r>
          </a:p>
          <a:p>
            <a:endParaRPr lang="hr-HR" dirty="0"/>
          </a:p>
          <a:p>
            <a:r>
              <a:rPr lang="hr-HR" dirty="0"/>
              <a:t>Ako se želite javiti za riječ, napišite to na „</a:t>
            </a:r>
            <a:r>
              <a:rPr lang="hr-HR" i="1" dirty="0"/>
              <a:t>chatu” </a:t>
            </a:r>
          </a:p>
          <a:p>
            <a:r>
              <a:rPr lang="hr-HR" dirty="0"/>
              <a:t>Dok je na ekranu podijeljena prezentacija, ugasite kameru</a:t>
            </a:r>
          </a:p>
          <a:p>
            <a:r>
              <a:rPr lang="hr-HR" dirty="0"/>
              <a:t>Kada </a:t>
            </a:r>
            <a:r>
              <a:rPr lang="en-GB" dirty="0" err="1"/>
              <a:t>diskutujete</a:t>
            </a:r>
            <a:r>
              <a:rPr lang="hr-HR" dirty="0"/>
              <a:t> u timu i ako brzina Interneta to dopušta koristite audio/video  (uključivanjem kamere/mikrofona)</a:t>
            </a:r>
          </a:p>
          <a:p>
            <a:r>
              <a:rPr lang="hr-HR" dirty="0"/>
              <a:t>Obuka se snima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0F32AE-6BEA-434E-ACF6-57E93F0C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EB45D-C042-4ACF-978B-8BFF2E79ACBD}"/>
              </a:ext>
            </a:extLst>
          </p:cNvPr>
          <p:cNvPicPr/>
          <p:nvPr/>
        </p:nvPicPr>
        <p:blipFill rotWithShape="1">
          <a:blip r:embed="rId4"/>
          <a:srcRect l="17284" t="86799" r="38976" b="-2663"/>
          <a:stretch/>
        </p:blipFill>
        <p:spPr bwMode="auto">
          <a:xfrm>
            <a:off x="3700130" y="3429000"/>
            <a:ext cx="4736516" cy="9634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5F5CD34-7AFD-4E7E-BC7D-1EF4D96F9A18}"/>
              </a:ext>
            </a:extLst>
          </p:cNvPr>
          <p:cNvCxnSpPr>
            <a:cxnSpLocks/>
          </p:cNvCxnSpPr>
          <p:nvPr/>
        </p:nvCxnSpPr>
        <p:spPr>
          <a:xfrm>
            <a:off x="5139103" y="3429000"/>
            <a:ext cx="497302" cy="419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9E36242-8860-4CB1-818D-E110287DD40D}"/>
              </a:ext>
            </a:extLst>
          </p:cNvPr>
          <p:cNvCxnSpPr>
            <a:cxnSpLocks/>
          </p:cNvCxnSpPr>
          <p:nvPr/>
        </p:nvCxnSpPr>
        <p:spPr>
          <a:xfrm flipH="1">
            <a:off x="5902931" y="3429000"/>
            <a:ext cx="455339" cy="4190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888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002" y="1079035"/>
            <a:ext cx="1219854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50" b="1" dirty="0">
                <a:solidFill>
                  <a:srgbClr val="002060"/>
                </a:solidFill>
              </a:rPr>
              <a:t>Vježba 1 – Ključne kompetencije prema EU okviru za cjeloživotno učenje(2)</a:t>
            </a:r>
            <a:endParaRPr lang="en-US" sz="305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3799" y="1808429"/>
            <a:ext cx="12089218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Pripremite grupno zajedničke zaključke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u obliku </a:t>
            </a:r>
            <a:r>
              <a:rPr lang="hr-HR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ppt_slajda</a:t>
            </a:r>
            <a:r>
              <a:rPr lang="hr-HR" sz="2800" i="1" dirty="0">
                <a:latin typeface="Calibri" panose="020F0502020204030204" pitchFamily="34" charset="0"/>
                <a:cs typeface="Calibri" panose="020F0502020204030204" pitchFamily="34" charset="0"/>
              </a:rPr>
              <a:t> (10 minuta)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0100" lvl="1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s mapom uma (izrađene ručno ili pomoću digitalnog alata za izradu mapa uma, npr. mindmeister.com) </a:t>
            </a:r>
          </a:p>
          <a:p>
            <a:pPr marL="800100" lvl="1" indent="-342900" algn="l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ili s otkucanim kratkim rečenicama  kao sažetkom na ključnu kompetenciju koja Vam je dodijeljena, a predstavlja najvažniju informaciju o toj KK za ostale učesnike</a:t>
            </a:r>
            <a:endParaRPr lang="hr-H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hr-HR" sz="2800" b="1" dirty="0">
                <a:latin typeface="Calibri" panose="020F0502020204030204" pitchFamily="34" charset="0"/>
                <a:cs typeface="Calibri" panose="020F0502020204030204" pitchFamily="34" charset="0"/>
              </a:rPr>
              <a:t>7. Pripremljeni </a:t>
            </a:r>
            <a:r>
              <a:rPr lang="hr-HR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slajd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pošaljite </a:t>
            </a: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hr-H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mejl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b.curkovic@eprd.pl</a:t>
            </a: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  <a:spcAft>
                <a:spcPts val="600"/>
              </a:spcAft>
            </a:pP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hr-HR" sz="2800" b="1" dirty="0"/>
              <a:t>8. Slijedi pregledavanje galerije </a:t>
            </a:r>
            <a:r>
              <a:rPr lang="hr-HR" sz="2800" dirty="0"/>
              <a:t>poslanih </a:t>
            </a:r>
            <a:r>
              <a:rPr lang="hr-HR" sz="2800" dirty="0" err="1"/>
              <a:t>ppt_slajdova</a:t>
            </a:r>
            <a:r>
              <a:rPr lang="hr-HR" sz="2800" dirty="0"/>
              <a:t> za svih 8 KK od svih 8 grupa (</a:t>
            </a:r>
            <a:r>
              <a:rPr lang="hr-HR" sz="2800" i="1" dirty="0"/>
              <a:t>25 minuta</a:t>
            </a:r>
            <a:r>
              <a:rPr lang="hr-HR" sz="2800" dirty="0"/>
              <a:t>)</a:t>
            </a:r>
            <a:br>
              <a:rPr lang="hr-HR" b="1" dirty="0"/>
            </a:br>
            <a:endParaRPr lang="hr-HR" b="1" dirty="0"/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AutoNum type="arabicPeriod" startAt="5"/>
            </a:pP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>
              <a:lnSpc>
                <a:spcPct val="100000"/>
              </a:lnSpc>
              <a:spcAft>
                <a:spcPts val="600"/>
              </a:spcAft>
            </a:pPr>
            <a:endParaRPr lang="hr-HR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hr-HR" altLang="sr-Latn-RS" sz="20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31B04E-9941-4EA5-9DF2-71435296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08912"/>
            <a:ext cx="1219199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50" b="1" dirty="0">
                <a:solidFill>
                  <a:srgbClr val="002060"/>
                </a:solidFill>
              </a:rPr>
              <a:t>Vježba 1 – Ključne kompetencije prema EU okviru za cjeloživotno učenje(3)</a:t>
            </a:r>
            <a:endParaRPr lang="en-US" sz="305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228600" y="1670202"/>
            <a:ext cx="11110482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3200" b="1" dirty="0">
                <a:solidFill>
                  <a:srgbClr val="002060"/>
                </a:solidFill>
              </a:rPr>
              <a:t>Ako izrađujete mapu uma, koraci su kako slijedi:</a:t>
            </a:r>
          </a:p>
          <a:p>
            <a:pPr algn="l"/>
            <a:endParaRPr lang="hr-HR" sz="3200" dirty="0">
              <a:solidFill>
                <a:srgbClr val="002060"/>
              </a:solidFill>
            </a:endParaRPr>
          </a:p>
          <a:p>
            <a:pPr marL="540000" lvl="1" indent="-514350" algn="l">
              <a:spcBef>
                <a:spcPts val="600"/>
              </a:spcBef>
              <a:buAutoNum type="arabicPeriod"/>
              <a:defRPr/>
            </a:pPr>
            <a:r>
              <a:rPr lang="hr-HR" sz="2400" dirty="0"/>
              <a:t>Započnite u SREDIŠTU  praznog lista papira okrenutoga poprečno.     </a:t>
            </a:r>
          </a:p>
          <a:p>
            <a:pPr marL="540000" lvl="1" indent="-514350" algn="l">
              <a:spcBef>
                <a:spcPts val="600"/>
              </a:spcBef>
              <a:buAutoNum type="arabicPeriod"/>
              <a:defRPr/>
            </a:pPr>
            <a:r>
              <a:rPr lang="hr-HR" sz="2400" dirty="0"/>
              <a:t>Pri označavanju središnje zamisli služite se SLIKOM ako je moguće. </a:t>
            </a:r>
          </a:p>
          <a:p>
            <a:pPr marL="540000" lvl="1" indent="-514350" algn="l">
              <a:spcBef>
                <a:spcPts val="600"/>
              </a:spcBef>
              <a:buAutoNum type="arabicPeriod"/>
              <a:defRPr/>
            </a:pPr>
            <a:r>
              <a:rPr lang="hr-HR" sz="2400" dirty="0"/>
              <a:t>Preporučuje se  služenje BOJOM. </a:t>
            </a:r>
          </a:p>
          <a:p>
            <a:pPr marL="540000" lvl="1" indent="-514350" algn="l">
              <a:spcBef>
                <a:spcPts val="600"/>
              </a:spcBef>
              <a:buAutoNum type="arabicPeriod"/>
              <a:defRPr/>
            </a:pPr>
            <a:r>
              <a:rPr lang="hr-HR" sz="2400" dirty="0"/>
              <a:t>POVEZUJTE  GLAVNE OGRANKE sa središnjom   SLIKOM, a grane druge treće razine povezujte s onima na prvom i drugom nivou itd. </a:t>
            </a:r>
          </a:p>
          <a:p>
            <a:pPr marL="540000" lvl="1" indent="-514350" algn="l">
              <a:spcBef>
                <a:spcPts val="600"/>
              </a:spcBef>
              <a:buAutoNum type="arabicPeriod"/>
              <a:defRPr/>
            </a:pPr>
            <a:r>
              <a:rPr lang="hr-HR" sz="2400" dirty="0"/>
              <a:t>Prikazujte grane VIJUGAVO, a ne ravnim crtama.</a:t>
            </a:r>
          </a:p>
          <a:p>
            <a:pPr marL="971550" lvl="1" indent="-514350" algn="l">
              <a:buAutoNum type="arabicPeriod"/>
              <a:defRPr/>
            </a:pPr>
            <a:endParaRPr lang="hr-HR" sz="2400" dirty="0">
              <a:solidFill>
                <a:srgbClr val="002060"/>
              </a:solidFill>
            </a:endParaRPr>
          </a:p>
          <a:p>
            <a:pPr marL="971550" lvl="1" indent="-514350" algn="l">
              <a:buAutoNum type="arabicPeriod"/>
              <a:defRPr/>
            </a:pPr>
            <a:endParaRPr lang="hr-HR" sz="2400" dirty="0">
              <a:solidFill>
                <a:srgbClr val="002060"/>
              </a:solidFill>
            </a:endParaRPr>
          </a:p>
          <a:p>
            <a:pPr marL="971550" lvl="1" indent="-514350" algn="l">
              <a:buAutoNum type="arabicPeriod"/>
              <a:defRPr/>
            </a:pPr>
            <a:endParaRPr lang="en-GB" dirty="0"/>
          </a:p>
          <a:p>
            <a:pPr>
              <a:spcAft>
                <a:spcPts val="600"/>
              </a:spcAft>
            </a:pPr>
            <a:endParaRPr lang="hr-HR" altLang="sr-Latn-RS" sz="20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6" name="Content Placeholder 4" descr="slika 1-prepravljena.bmp">
            <a:extLst>
              <a:ext uri="{FF2B5EF4-FFF2-40B4-BE49-F238E27FC236}">
                <a16:creationId xmlns:a16="http://schemas.microsoft.com/office/drawing/2014/main" id="{2A6AE92F-1417-497D-B250-1C1943259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42" y="1470604"/>
            <a:ext cx="2321170" cy="252098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29F2E-0518-4A70-AEFB-A0A0F3A6C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35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228600" y="1840329"/>
            <a:ext cx="11536941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800" dirty="0"/>
              <a:t>Ako ste odabrali izradu elektronske mape uma, npr.  rad s </a:t>
            </a:r>
            <a:r>
              <a:rPr lang="hr-HR" sz="2800" b="1" dirty="0">
                <a:solidFill>
                  <a:srgbClr val="002060"/>
                </a:solidFill>
              </a:rPr>
              <a:t>mindmeister.com </a:t>
            </a:r>
            <a:r>
              <a:rPr lang="hr-HR" sz="2800" dirty="0"/>
              <a:t>je kako slijedi:</a:t>
            </a:r>
          </a:p>
          <a:p>
            <a:pPr marL="457200" indent="-457200" algn="l">
              <a:buAutoNum type="arabicPeriod"/>
            </a:pPr>
            <a:r>
              <a:rPr lang="hr-HR" sz="2800" dirty="0"/>
              <a:t>Odaberite osobu koja će se ulogovati  na mindmeister.com, dijeliti ekran (pritiskom na zelenu tipku </a:t>
            </a:r>
            <a:r>
              <a:rPr lang="hr-HR" sz="2800" b="1" dirty="0" err="1">
                <a:solidFill>
                  <a:srgbClr val="A2E806"/>
                </a:solidFill>
              </a:rPr>
              <a:t>Share</a:t>
            </a:r>
            <a:r>
              <a:rPr lang="hr-HR" sz="2800" b="1" dirty="0">
                <a:solidFill>
                  <a:srgbClr val="A2E806"/>
                </a:solidFill>
              </a:rPr>
              <a:t> screen</a:t>
            </a:r>
            <a:r>
              <a:rPr lang="hr-HR" sz="2800" dirty="0"/>
              <a:t>) i kreirati mapu uma u dogovoru s ostalim članovima tima (</a:t>
            </a:r>
            <a:r>
              <a:rPr lang="hr-HR" sz="2800" dirty="0" err="1"/>
              <a:t>logovanje</a:t>
            </a:r>
            <a:r>
              <a:rPr lang="hr-HR" sz="2800" dirty="0"/>
              <a:t> je moguće i sa FB profilom)</a:t>
            </a:r>
          </a:p>
          <a:p>
            <a:pPr marL="457200" indent="-457200" algn="l">
              <a:buAutoNum type="arabicPeriod"/>
            </a:pPr>
            <a:r>
              <a:rPr lang="hr-HR" sz="2800" dirty="0"/>
              <a:t>Započnite rad na novom dijagramu i izaberite vrstu dijagrama „Aligned“. </a:t>
            </a:r>
          </a:p>
          <a:p>
            <a:pPr algn="l"/>
            <a:endParaRPr lang="hr-HR" altLang="sr-Latn-RS" sz="2400" dirty="0">
              <a:solidFill>
                <a:srgbClr val="002060"/>
              </a:solidFill>
            </a:endParaRPr>
          </a:p>
          <a:p>
            <a:pPr algn="l"/>
            <a:endParaRPr lang="en-GB" dirty="0"/>
          </a:p>
          <a:p>
            <a:pPr>
              <a:spcAft>
                <a:spcPts val="600"/>
              </a:spcAft>
            </a:pPr>
            <a:endParaRPr lang="hr-HR" altLang="sr-Latn-RS" sz="20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6" name="Content Placeholder 4" descr="slika 1-prepravljena.bmp">
            <a:extLst>
              <a:ext uri="{FF2B5EF4-FFF2-40B4-BE49-F238E27FC236}">
                <a16:creationId xmlns:a16="http://schemas.microsoft.com/office/drawing/2014/main" id="{2A6AE92F-1417-497D-B250-1C1943259A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226" y="4614530"/>
            <a:ext cx="1942174" cy="210936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F0EC3B-B785-40CA-963E-78A01C53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50316A-E1F5-4C20-A2CF-40889015796F}"/>
              </a:ext>
            </a:extLst>
          </p:cNvPr>
          <p:cNvSpPr txBox="1"/>
          <p:nvPr/>
        </p:nvSpPr>
        <p:spPr>
          <a:xfrm>
            <a:off x="0" y="955267"/>
            <a:ext cx="12191999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50" b="1" dirty="0">
                <a:solidFill>
                  <a:srgbClr val="002060"/>
                </a:solidFill>
              </a:rPr>
              <a:t>Vježba 1 – Ključne kompetencije prema EU okviru za cjeloživotno učenje(4)</a:t>
            </a:r>
            <a:endParaRPr lang="en-US" sz="305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42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6451" y="852073"/>
            <a:ext cx="11376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Koncept Crnogorskog okvirnog programa  ključnih kompetencija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86451" y="2175512"/>
            <a:ext cx="11019098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Latn-ME" sz="2800" dirty="0"/>
              <a:t>Potpuno </a:t>
            </a:r>
            <a:r>
              <a:rPr lang="en-GB" sz="2800" dirty="0"/>
              <a:t>je zasnovan na </a:t>
            </a:r>
            <a:r>
              <a:rPr lang="hr-HR" sz="2800" dirty="0"/>
              <a:t>E</a:t>
            </a:r>
            <a:r>
              <a:rPr lang="en-GB" sz="2800" dirty="0"/>
              <a:t>vropskom referentnom okviru ključnih kompetencija za cjeloživotno učenje; </a:t>
            </a:r>
            <a:endParaRPr lang="hr-H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Obezbjeđuje dostupnost ključnih kompetencija svakom pojedincu; </a:t>
            </a:r>
            <a:endParaRPr lang="hr-H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Uvažava </a:t>
            </a:r>
            <a:r>
              <a:rPr lang="hr-HR" sz="2800" dirty="0"/>
              <a:t>dosadašnji </a:t>
            </a:r>
            <a:r>
              <a:rPr lang="en-GB" sz="2800" dirty="0"/>
              <a:t>razvoj ključnih kompetencija u obrazovnom sistemu Crne Gore; </a:t>
            </a:r>
            <a:endParaRPr lang="hr-H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Definiše instrumente i procedure za implementaciju; </a:t>
            </a:r>
            <a:endParaRPr lang="hr-HR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2800" dirty="0"/>
              <a:t>Rukovodi se principima</a:t>
            </a:r>
            <a:r>
              <a:rPr lang="hr-HR" sz="2800" dirty="0"/>
              <a:t> </a:t>
            </a:r>
            <a:r>
              <a:rPr lang="en-GB" sz="2800" dirty="0"/>
              <a:t>sv</a:t>
            </a:r>
            <a:r>
              <a:rPr lang="hr-HR" sz="2800" dirty="0"/>
              <a:t>e</a:t>
            </a:r>
            <a:r>
              <a:rPr lang="en-GB" sz="2800" dirty="0"/>
              <a:t>oubuhvatnosti,</a:t>
            </a:r>
            <a:r>
              <a:rPr lang="hr-HR" sz="2800" dirty="0"/>
              <a:t> zasnovanosti na nauci, </a:t>
            </a:r>
            <a:r>
              <a:rPr lang="en-GB" sz="2800" dirty="0"/>
              <a:t> primjen</a:t>
            </a:r>
            <a:r>
              <a:rPr lang="hr-HR" sz="2800" dirty="0"/>
              <a:t>j</a:t>
            </a:r>
            <a:r>
              <a:rPr lang="en-GB" sz="2800" dirty="0"/>
              <a:t>ivosti, transparentnosti i razumljivosti.</a:t>
            </a:r>
            <a:endParaRPr lang="hr-HR" sz="2800" dirty="0">
              <a:cs typeface="Calibri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93E1E8-569F-429F-B1E7-C3D1F6D5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6854" y="990973"/>
            <a:ext cx="10909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Sadržaj Crnogorskog  okvirnog programa za ključne kompetencije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729205" y="2108001"/>
            <a:ext cx="11042247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800" b="1" dirty="0"/>
              <a:t>D</a:t>
            </a:r>
            <a:r>
              <a:rPr lang="en-GB" sz="2800" b="1" dirty="0"/>
              <a:t>efinicije</a:t>
            </a:r>
            <a:r>
              <a:rPr lang="hr-HR" sz="2800" b="1" dirty="0"/>
              <a:t> </a:t>
            </a:r>
            <a:r>
              <a:rPr lang="hr-HR" sz="2800" dirty="0"/>
              <a:t>-</a:t>
            </a:r>
            <a:r>
              <a:rPr lang="en-GB" sz="2800" dirty="0"/>
              <a:t> bazirane na opisima kompetencija iz EU referentnog okvira</a:t>
            </a:r>
            <a:endParaRPr lang="hr-HR" sz="2800" dirty="0"/>
          </a:p>
          <a:p>
            <a:pPr algn="just"/>
            <a:endParaRPr lang="hr-HR" sz="2800" dirty="0"/>
          </a:p>
          <a:p>
            <a:pPr algn="just"/>
            <a:r>
              <a:rPr lang="en-GB" sz="2800" b="1" dirty="0"/>
              <a:t>Ishodi </a:t>
            </a:r>
            <a:r>
              <a:rPr lang="en-GB" sz="2800" b="1" dirty="0" err="1"/>
              <a:t>ključnih</a:t>
            </a:r>
            <a:r>
              <a:rPr lang="en-GB" sz="2800" b="1" dirty="0"/>
              <a:t> </a:t>
            </a:r>
            <a:r>
              <a:rPr lang="en-GB" sz="2800" b="1" dirty="0" err="1"/>
              <a:t>kompetencija</a:t>
            </a:r>
            <a:r>
              <a:rPr lang="hr-HR" sz="2800" b="1" dirty="0"/>
              <a:t> su</a:t>
            </a:r>
            <a:r>
              <a:rPr lang="hr-HR" sz="2800" dirty="0"/>
              <a:t>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 err="1"/>
              <a:t>formulisani</a:t>
            </a:r>
            <a:r>
              <a:rPr lang="en-GB" sz="2800" dirty="0"/>
              <a:t> u odnosu na opis kompetencija (definiciju i opise znanja, vještina i stavova</a:t>
            </a:r>
            <a:r>
              <a:rPr lang="hr-HR" sz="2800" dirty="0"/>
              <a:t>) </a:t>
            </a:r>
            <a:r>
              <a:rPr lang="en-GB" sz="2800" dirty="0"/>
              <a:t>iz EU referentnog okvira</a:t>
            </a:r>
            <a:r>
              <a:rPr lang="hr-HR" sz="2800" dirty="0"/>
              <a:t> i predstavljaju</a:t>
            </a:r>
            <a:r>
              <a:rPr lang="en-GB" sz="2800" dirty="0"/>
              <a:t> dinamič</a:t>
            </a:r>
            <a:r>
              <a:rPr lang="hr-HR" sz="2800" dirty="0"/>
              <a:t>ku</a:t>
            </a:r>
            <a:r>
              <a:rPr lang="en-GB" sz="2800" dirty="0"/>
              <a:t> kombinacij</a:t>
            </a:r>
            <a:r>
              <a:rPr lang="hr-HR" sz="2800" dirty="0"/>
              <a:t>u</a:t>
            </a:r>
            <a:r>
              <a:rPr lang="en-GB" sz="2800" dirty="0"/>
              <a:t> znanja, vještina i stavova koje učenik ili student primjenjuje u različitim kontekstima i razvija tokom cijelog života. </a:t>
            </a:r>
            <a:endParaRPr lang="hr-HR" sz="2800" dirty="0">
              <a:cs typeface="Calibri"/>
              <a:sym typeface="Open Sans Light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GB" sz="2800" dirty="0" err="1"/>
              <a:t>autentično</a:t>
            </a:r>
            <a:r>
              <a:rPr lang="en-GB" sz="2800" dirty="0"/>
              <a:t> formulisani za svaki nivo obrazovanja cjelokupnog obrazovnog sistema  Crne Gore</a:t>
            </a:r>
            <a:endParaRPr lang="hr-HR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9672B4-7D46-4835-B1C6-16B544D0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97" y="927175"/>
            <a:ext cx="11551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Tri ciklusa osnovnog i srednjeg obrazovanja obuhvaćena Crnogorskim  okvirnim programom za ključne kompetencije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378198" y="2157927"/>
            <a:ext cx="11659474" cy="37719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2600" b="1" dirty="0"/>
              <a:t>Ciklusi obrazovanja prema ISCED*-u</a:t>
            </a:r>
            <a:r>
              <a:rPr lang="hr-HR" sz="2600" dirty="0"/>
              <a:t>:</a:t>
            </a:r>
          </a:p>
          <a:p>
            <a:pPr algn="just"/>
            <a:r>
              <a:rPr lang="sr-Latn-ME" sz="2600" b="1" dirty="0"/>
              <a:t>ISCED1</a:t>
            </a:r>
            <a:r>
              <a:rPr lang="sr-Latn-ME" sz="2600" dirty="0"/>
              <a:t> - nakon prvih 5 godina obrazovanja razredne nastave (</a:t>
            </a:r>
            <a:r>
              <a:rPr lang="sr-Latn-ME" sz="2600" b="1" dirty="0"/>
              <a:t>od 1. do 5. razreda OŠ</a:t>
            </a:r>
            <a:r>
              <a:rPr lang="sr-Latn-ME" sz="2600" dirty="0"/>
              <a:t>)</a:t>
            </a:r>
          </a:p>
          <a:p>
            <a:pPr algn="just"/>
            <a:r>
              <a:rPr lang="sr-Latn-ME" sz="2600" b="1" dirty="0"/>
              <a:t>ISCED2</a:t>
            </a:r>
            <a:r>
              <a:rPr lang="sr-Latn-ME" sz="2600" dirty="0"/>
              <a:t> – nakon 4 godine predmetne nastave osnovnog obrazovanja (</a:t>
            </a:r>
            <a:r>
              <a:rPr lang="sr-Latn-ME" sz="2600" b="1" dirty="0"/>
              <a:t>od 6. do 9. razreda OŠ</a:t>
            </a:r>
            <a:r>
              <a:rPr lang="sr-Latn-ME" sz="2600" dirty="0"/>
              <a:t>)</a:t>
            </a:r>
          </a:p>
          <a:p>
            <a:pPr algn="just"/>
            <a:r>
              <a:rPr lang="sr-Latn-ME" sz="2600" b="1" dirty="0"/>
              <a:t>ISCED3</a:t>
            </a:r>
            <a:r>
              <a:rPr lang="sr-Latn-ME" sz="2600" dirty="0"/>
              <a:t> - </a:t>
            </a:r>
            <a:r>
              <a:rPr lang="sr-Latn-ME" sz="2600" b="1" dirty="0"/>
              <a:t>nakon </a:t>
            </a:r>
            <a:r>
              <a:rPr lang="sr-Latn-ME" sz="2600" dirty="0"/>
              <a:t>trogodišnjeg ili četvorogodišnjeg </a:t>
            </a:r>
            <a:r>
              <a:rPr lang="sr-Latn-ME" sz="2600" b="1" dirty="0"/>
              <a:t>srednjoškolskog obrazovanja  </a:t>
            </a:r>
            <a:endParaRPr lang="en-GB" sz="2600" b="1" dirty="0"/>
          </a:p>
          <a:p>
            <a:pPr algn="just"/>
            <a:endParaRPr lang="hr-HR" sz="2600" dirty="0"/>
          </a:p>
          <a:p>
            <a:pPr algn="just"/>
            <a:r>
              <a:rPr lang="hr-HR" sz="2600" b="1" dirty="0"/>
              <a:t>*ISCED</a:t>
            </a:r>
            <a:r>
              <a:rPr lang="hr-HR" sz="2600" dirty="0"/>
              <a:t> - </a:t>
            </a:r>
            <a:r>
              <a:rPr lang="sr-Latn-ME" sz="2600" b="1" dirty="0"/>
              <a:t>Međunarodna standardna klasifikacija obrazovanja</a:t>
            </a:r>
            <a:r>
              <a:rPr lang="sr-Latn-ME" sz="2600" b="1" i="1" dirty="0"/>
              <a:t>, </a:t>
            </a:r>
            <a:r>
              <a:rPr lang="sr-Latn-ME" sz="2600" dirty="0"/>
              <a:t> statistički je okvir za organizovanje informacija o obrazovanju koje definiše UNESCO.</a:t>
            </a:r>
            <a:endParaRPr lang="hr-HR" sz="2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D7A8CC-E99D-4C52-9ED3-D3E56DC3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489" y="915267"/>
            <a:ext cx="120325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400" b="1" dirty="0">
                <a:solidFill>
                  <a:srgbClr val="002060"/>
                </a:solidFill>
              </a:rPr>
              <a:t>Crnogorski okvirni program za ključne kompetencije - </a:t>
            </a:r>
            <a:r>
              <a:rPr lang="en-US" sz="3400" b="1" dirty="0">
                <a:solidFill>
                  <a:srgbClr val="002060"/>
                </a:solidFill>
              </a:rPr>
              <a:t>M</a:t>
            </a:r>
            <a:r>
              <a:rPr lang="ta-IN" sz="3400" b="1" dirty="0">
                <a:solidFill>
                  <a:srgbClr val="002060"/>
                </a:solidFill>
              </a:rPr>
              <a:t>etodologija integracije </a:t>
            </a:r>
            <a:r>
              <a:rPr lang="hr-HR" sz="3400" b="1" dirty="0">
                <a:solidFill>
                  <a:srgbClr val="002060"/>
                </a:solidFill>
              </a:rPr>
              <a:t>ključnih kompetencija </a:t>
            </a:r>
            <a:r>
              <a:rPr lang="ta-IN" sz="3400" b="1" dirty="0">
                <a:solidFill>
                  <a:srgbClr val="002060"/>
                </a:solidFill>
              </a:rPr>
              <a:t>u nastavu i učenje</a:t>
            </a:r>
            <a:r>
              <a:rPr lang="hr-HR" sz="3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716692" y="2189019"/>
            <a:ext cx="10687908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a-IN" sz="2800" dirty="0">
                <a:cs typeface="Calibri"/>
              </a:rPr>
              <a:t>Fokus je na </a:t>
            </a:r>
            <a:r>
              <a:rPr lang="hr-HR" sz="2800" dirty="0">
                <a:cs typeface="Calibri"/>
              </a:rPr>
              <a:t>aktivnim strategijama učenja</a:t>
            </a:r>
            <a:r>
              <a:rPr lang="ta-IN" sz="2800" dirty="0">
                <a:cs typeface="Calibri"/>
              </a:rPr>
              <a:t>, ne na predmetnim</a:t>
            </a:r>
            <a:r>
              <a:rPr lang="hr-HR" sz="2800" dirty="0">
                <a:cs typeface="Calibri"/>
              </a:rPr>
              <a:t> </a:t>
            </a:r>
            <a:r>
              <a:rPr lang="ta-IN" sz="2800" dirty="0">
                <a:cs typeface="Calibri"/>
              </a:rPr>
              <a:t>ishodima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sz="2800" dirty="0">
                <a:cs typeface="Calibri"/>
              </a:rPr>
              <a:t>Mogućnost sticanja ključnih kompetencija </a:t>
            </a:r>
            <a:r>
              <a:rPr lang="ta-IN" sz="2800" dirty="0">
                <a:cs typeface="Calibri"/>
              </a:rPr>
              <a:t>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ta-IN" sz="2800" dirty="0">
                <a:cs typeface="Calibri"/>
              </a:rPr>
              <a:t>u nastavi, kroz </a:t>
            </a:r>
            <a:r>
              <a:rPr lang="ta-IN" sz="2800" b="1" dirty="0">
                <a:cs typeface="Calibri"/>
              </a:rPr>
              <a:t>sve</a:t>
            </a:r>
            <a:r>
              <a:rPr lang="ta-IN" sz="2800" dirty="0">
                <a:cs typeface="Calibri"/>
              </a:rPr>
              <a:t> predmete</a:t>
            </a:r>
            <a:r>
              <a:rPr lang="hr-HR" sz="2800" dirty="0">
                <a:cs typeface="Calibri"/>
              </a:rPr>
              <a:t> (kao međupredmetnu temu)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800" b="1" dirty="0">
                <a:cs typeface="Calibri"/>
              </a:rPr>
              <a:t>integrisanom nastavom </a:t>
            </a:r>
            <a:r>
              <a:rPr lang="hr-HR" sz="2800" dirty="0">
                <a:cs typeface="Calibri"/>
              </a:rPr>
              <a:t>(od kombinacije 2 predmeta do nivoa škole) (npr. kroz projekte, integrisane nastavne dane itd. 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800" b="1" dirty="0">
                <a:cs typeface="Calibri"/>
              </a:rPr>
              <a:t>v</a:t>
            </a:r>
            <a:r>
              <a:rPr lang="ta-IN" sz="2800" b="1" dirty="0">
                <a:cs typeface="Calibri"/>
              </a:rPr>
              <a:t>annastavn</a:t>
            </a:r>
            <a:r>
              <a:rPr lang="hr-HR" sz="2800" b="1" dirty="0">
                <a:cs typeface="Calibri"/>
              </a:rPr>
              <a:t>im </a:t>
            </a:r>
            <a:r>
              <a:rPr lang="hr-HR" sz="2800" dirty="0">
                <a:cs typeface="Calibri"/>
              </a:rPr>
              <a:t>aktivnostima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hr-HR" sz="2800" b="1" dirty="0">
                <a:cs typeface="Calibri"/>
              </a:rPr>
              <a:t>vanškolskim</a:t>
            </a:r>
            <a:r>
              <a:rPr lang="hr-HR" sz="2800" dirty="0">
                <a:cs typeface="Calibri"/>
              </a:rPr>
              <a:t> aktivnostima</a:t>
            </a:r>
            <a:endParaRPr lang="ta-IN" sz="2800" dirty="0">
              <a:cs typeface="Calibri"/>
            </a:endParaRP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3B9D92-549D-4DEF-A9D7-B7E06B7C3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9489" y="915267"/>
            <a:ext cx="120325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400" b="1" dirty="0">
                <a:solidFill>
                  <a:srgbClr val="002060"/>
                </a:solidFill>
              </a:rPr>
              <a:t>Vježba 2  </a:t>
            </a:r>
          </a:p>
          <a:p>
            <a:r>
              <a:rPr lang="hr-HR" sz="3400" b="1" dirty="0">
                <a:solidFill>
                  <a:srgbClr val="002060"/>
                </a:solidFill>
              </a:rPr>
              <a:t>Riješite kviz - Crnogorski okvirni program za ključne kompetencije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752046" y="2119325"/>
            <a:ext cx="10687908" cy="34380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>
                <a:cs typeface="Calibri"/>
              </a:rPr>
              <a:t>Kviz je pripremljen za 3 različita ISCED nivoa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>
                <a:cs typeface="Calibri"/>
              </a:rPr>
              <a:t>Odaberite kviz za jedan ISCED nivo s liste koja je ponuđena, odabirom i klikom na link koji se nalazi u </a:t>
            </a:r>
            <a:r>
              <a:rPr lang="hr-HR" sz="2800" i="1" dirty="0">
                <a:cs typeface="Calibri"/>
              </a:rPr>
              <a:t>chatu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2800" dirty="0">
              <a:cs typeface="Calibri"/>
            </a:endParaRPr>
          </a:p>
          <a:p>
            <a:pPr algn="l"/>
            <a:endParaRPr lang="hr-HR" sz="2800" dirty="0"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>
                <a:cs typeface="Calibri"/>
              </a:rPr>
              <a:t>Riješite kviz u predviđenom vremenu od najviše 20 minuta</a:t>
            </a:r>
          </a:p>
          <a:p>
            <a:pPr algn="l"/>
            <a:endParaRPr lang="hr-HR" sz="2800" dirty="0">
              <a:cs typeface="Calibri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dirty="0">
                <a:cs typeface="Calibri"/>
              </a:rPr>
              <a:t>Postignuti rezultat je informacija samo za vas</a:t>
            </a:r>
          </a:p>
          <a:p>
            <a:pPr algn="l"/>
            <a:endParaRPr lang="hr-HR" sz="2800" dirty="0">
              <a:solidFill>
                <a:srgbClr val="FF0000"/>
              </a:solidFill>
              <a:cs typeface="Calibri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ta-IN" sz="2800" dirty="0">
              <a:solidFill>
                <a:srgbClr val="FF0000"/>
              </a:solidFill>
              <a:cs typeface="Calibri"/>
            </a:endParaRP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D9C62D-55DA-45D3-9B2F-CA02E7B45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44" y="4072272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ISCED 1 -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https://www.proprofs.com/quiz-school/story.php?title=mjg3mzk2ng4yx2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ISCED 2 -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https://www.proprofs.com/quiz-school/story.php?title=isced-2-predmetna-nastava-u-osnovnoj-koli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ISCED 3 - 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https://www.proprofs.com/quiz-school/story.php?title=isced-3-srednja-kola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30954-389C-456C-BA5B-0FD61F08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5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01" y="990973"/>
            <a:ext cx="1178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Koncept Priručnika za dostizanje ključnih kompetencija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67963" y="1934376"/>
            <a:ext cx="10350500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b="1" dirty="0"/>
              <a:t>prijedlozi korisnih alata za implementaciju obrazovanja za ključne kompetencije na nivoima obrazovanja ISCED1, ISCED2 i ISCED3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b="1" dirty="0"/>
              <a:t>uputstva za praćenje obrazovanja za ključne kompetencije i za vrednovanje dostizanja ključnih kompetencija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b="1" dirty="0"/>
              <a:t>primjeri scenarija za implementaciju svih ključnih kompetencija po svakom nivou obrazovanja </a:t>
            </a:r>
            <a:r>
              <a:rPr lang="hr-HR" sz="2800" dirty="0"/>
              <a:t>(za redovne pojedinačne predmete i časove, za više časova za jedan ili više predmeta, za vannastavne aktivnosti, vanškolske aktivnosti itd.)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hr-HR" sz="2800" b="1" dirty="0"/>
              <a:t>integrisani dio priručnika – primjeri za STEM nastavnike</a:t>
            </a:r>
            <a:r>
              <a:rPr lang="hr-HR" sz="2800" dirty="0"/>
              <a:t> kako  ključne kompetencije implementirati  u STEM nastavu</a:t>
            </a: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3E7DA8-E642-40E9-A023-444F39573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8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01" y="990973"/>
            <a:ext cx="1178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Struktura Priručnika za integraciju ključnih kompetencija u nastavu i učenje na ISCED nivoima 1, 2  i 3 (1)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1054100" y="2108001"/>
            <a:ext cx="10350500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/>
              <a:t>Lista skraćenica</a:t>
            </a:r>
          </a:p>
          <a:p>
            <a:pPr algn="l"/>
            <a:r>
              <a:rPr lang="hr-HR" dirty="0"/>
              <a:t>Rječnik pojmova</a:t>
            </a:r>
          </a:p>
          <a:p>
            <a:pPr marL="514350" indent="-514350" algn="l">
              <a:buAutoNum type="arabicPeriod"/>
            </a:pPr>
            <a:r>
              <a:rPr lang="hr-HR" sz="2800" dirty="0"/>
              <a:t>Uvod</a:t>
            </a:r>
            <a:endParaRPr lang="en-GB" sz="2800" dirty="0"/>
          </a:p>
          <a:p>
            <a:pPr algn="l"/>
            <a:r>
              <a:rPr lang="hr-HR" sz="2800" dirty="0"/>
              <a:t>2. EU referentni okvir ključnih kompetencija za cjeloživotno učenje</a:t>
            </a:r>
            <a:endParaRPr lang="en-GB" sz="2800" dirty="0"/>
          </a:p>
          <a:p>
            <a:pPr algn="l"/>
            <a:r>
              <a:rPr lang="hr-HR" sz="2800" dirty="0"/>
              <a:t>3. Crnogorski okvirni program ključnih kompetencija</a:t>
            </a:r>
            <a:endParaRPr lang="en-GB" sz="2800" dirty="0"/>
          </a:p>
          <a:p>
            <a:pPr algn="l"/>
            <a:r>
              <a:rPr lang="hr-HR" sz="2800" dirty="0"/>
              <a:t>4. Pristup učenju i podučavanju za dostizanje ključnih kompetencija</a:t>
            </a:r>
            <a:endParaRPr lang="en-GB" sz="2800" dirty="0"/>
          </a:p>
          <a:p>
            <a:pPr algn="l"/>
            <a:r>
              <a:rPr lang="hr-HR" sz="2800" dirty="0"/>
              <a:t>5. Praćenje i formativno vrednovanje sticanja ključnih kompetencija</a:t>
            </a:r>
            <a:endParaRPr lang="en-GB" sz="2800" dirty="0"/>
          </a:p>
          <a:p>
            <a:pPr algn="l"/>
            <a:r>
              <a:rPr lang="hr-HR" sz="2800" dirty="0"/>
              <a:t>6. Zaključak</a:t>
            </a:r>
            <a:endParaRPr lang="en-GB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FBFD0-E249-4086-9AEC-9744C02A2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6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58212"/>
            <a:ext cx="9245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Osnovna pravila za rad tokom obuke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1085B-751A-4A98-8790-28813E4C7B7E}"/>
              </a:ext>
            </a:extLst>
          </p:cNvPr>
          <p:cNvSpPr txBox="1"/>
          <p:nvPr/>
        </p:nvSpPr>
        <p:spPr>
          <a:xfrm>
            <a:off x="296563" y="1698859"/>
            <a:ext cx="11346118" cy="288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300"/>
              <a:buNone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Pravila se donose na početku rada, zajednički, time postaju pravila svih članova, a </a:t>
            </a:r>
          </a:p>
          <a:p>
            <a:pPr marL="171450" indent="-171450" algn="just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ts val="2300"/>
              <a:buNone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oblikovana su tako da opisuju jasna poželjna ponašanja</a:t>
            </a: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endParaRPr lang="hr-HR" sz="2400" b="1" dirty="0">
              <a:solidFill>
                <a:schemeClr val="dk1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r>
              <a:rPr lang="hr-HR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Pravilo slušanja 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– očekuje se pažljivo međusobno slušanje i uzimanje riječi nakon traženja riječi i dopuštenja</a:t>
            </a:r>
            <a:endParaRPr lang="hr-HR" sz="24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r>
              <a:rPr lang="hr-HR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Pravilo pošt</a:t>
            </a:r>
            <a:r>
              <a:rPr lang="en-GB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o</a:t>
            </a:r>
            <a:r>
              <a:rPr lang="hr-HR" sz="2400" b="1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vanja dogovorenog vremena </a:t>
            </a:r>
            <a:endParaRPr lang="hr-HR" sz="2400" b="1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342900" algn="just">
              <a:spcBef>
                <a:spcPts val="700"/>
              </a:spcBef>
              <a:buClr>
                <a:schemeClr val="dk1"/>
              </a:buClr>
              <a:buSzPts val="2300"/>
            </a:pP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koliko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trebate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nakratko napustiti radionicu van pauze, ne treba</a:t>
            </a:r>
            <a:r>
              <a:rPr lang="en-GB" sz="2400" dirty="0" err="1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te</a:t>
            </a:r>
            <a:r>
              <a:rPr lang="en-GB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</a:t>
            </a:r>
            <a:r>
              <a:rPr lang="hr-HR" sz="2400" dirty="0">
                <a:solidFill>
                  <a:schemeClr val="dk1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se suzdržavati</a:t>
            </a:r>
            <a:endParaRPr lang="hr-HR" sz="24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13" name="Picture 4" descr="Osnovna škola &quot;Vladimir Nazor&quot; Đakovo - Print">
            <a:extLst>
              <a:ext uri="{FF2B5EF4-FFF2-40B4-BE49-F238E27FC236}">
                <a16:creationId xmlns:a16="http://schemas.microsoft.com/office/drawing/2014/main" id="{9E118B17-E07C-433B-9338-ABB127D20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50" y="4827156"/>
            <a:ext cx="3012831" cy="169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377A29-3D7A-4C76-8348-DBABEB92C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75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01" y="990973"/>
            <a:ext cx="1178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Struktura Priručnika za integraciju ključnih kompetencija u nastavu i učenje na ISCED nivoima 1, 2  i 3 (2)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435429" y="2108001"/>
            <a:ext cx="11241705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b="1" dirty="0"/>
              <a:t>Aneks 1</a:t>
            </a:r>
            <a:r>
              <a:rPr lang="hr-HR" dirty="0"/>
              <a:t>: Ishodi učenja ključnih kompetencija za ISCED nivoe 1,2 i 3</a:t>
            </a:r>
            <a:endParaRPr lang="en-GB" dirty="0"/>
          </a:p>
          <a:p>
            <a:pPr algn="l"/>
            <a:r>
              <a:rPr lang="hr-HR" b="1" dirty="0"/>
              <a:t>Aneks 2</a:t>
            </a:r>
            <a:r>
              <a:rPr lang="hr-HR" dirty="0"/>
              <a:t>: Indikatori kvaliteta za nastavu </a:t>
            </a:r>
            <a:endParaRPr lang="en-GB" dirty="0"/>
          </a:p>
          <a:p>
            <a:pPr algn="l"/>
            <a:r>
              <a:rPr lang="hr-HR" b="1" dirty="0"/>
              <a:t>Aneks 3</a:t>
            </a:r>
            <a:r>
              <a:rPr lang="hr-HR" dirty="0"/>
              <a:t>: Prijedlozi primjera obrazaca za:</a:t>
            </a:r>
            <a:endParaRPr lang="hr-HR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/>
              <a:t>pripremu za nastavu,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 err="1"/>
              <a:t>samoevaluaciju</a:t>
            </a:r>
            <a:r>
              <a:rPr lang="hr-HR" sz="2400" dirty="0"/>
              <a:t> nastavnika i kolegijalno </a:t>
            </a:r>
            <a:r>
              <a:rPr lang="hr-HR" sz="2400" dirty="0" err="1"/>
              <a:t>posmatranje</a:t>
            </a:r>
            <a:r>
              <a:rPr lang="hr-HR" sz="2400" dirty="0"/>
              <a:t> časa,</a:t>
            </a:r>
            <a:endParaRPr lang="hr-H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r-HR" sz="2400" dirty="0" err="1"/>
              <a:t>samoevaluaciju</a:t>
            </a:r>
            <a:r>
              <a:rPr lang="hr-HR" sz="2400" dirty="0"/>
              <a:t> učenika i njihovu evaluaciju nastave</a:t>
            </a:r>
            <a:endParaRPr lang="en-GB" sz="2400" dirty="0"/>
          </a:p>
          <a:p>
            <a:pPr algn="l"/>
            <a:r>
              <a:rPr lang="pl-PL" b="1" dirty="0"/>
              <a:t>Aneks 4</a:t>
            </a:r>
            <a:r>
              <a:rPr lang="pl-PL" dirty="0"/>
              <a:t>: Prijedlozi strategija učenja, instrumenata, organizacije i formalnog vrednovanja</a:t>
            </a:r>
            <a:r>
              <a:rPr lang="hr-HR" dirty="0"/>
              <a:t> </a:t>
            </a:r>
          </a:p>
          <a:p>
            <a:pPr algn="l"/>
            <a:r>
              <a:rPr lang="hr-HR" b="1" dirty="0"/>
              <a:t>Aneks  5</a:t>
            </a:r>
            <a:r>
              <a:rPr lang="hr-HR" dirty="0"/>
              <a:t>: Primjeri aktivnosti za razvijanje KK</a:t>
            </a:r>
          </a:p>
          <a:p>
            <a:pPr algn="l"/>
            <a:r>
              <a:rPr lang="hr-HR" b="1" dirty="0"/>
              <a:t>Aneks 6</a:t>
            </a:r>
            <a:r>
              <a:rPr lang="hr-HR" dirty="0"/>
              <a:t>: Primjeri održanih časova (priprema za nastavu, evaluacija, dokazi o uspješnosti  za različite nivoe obrazovanja)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4100" name="Picture 4" descr="14 stvari koje uspješni ljudi rade vikendom | N1 HR">
            <a:extLst>
              <a:ext uri="{FF2B5EF4-FFF2-40B4-BE49-F238E27FC236}">
                <a16:creationId xmlns:a16="http://schemas.microsoft.com/office/drawing/2014/main" id="{A1174630-C605-4E7B-93B7-666C0D4B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23" y="2569029"/>
            <a:ext cx="4019977" cy="22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5A2F0-83CC-4661-87B3-9D24F4F92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1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4009" y="990973"/>
            <a:ext cx="11419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Vježba 3 – Prouči Priručnik</a:t>
            </a:r>
            <a:endParaRPr lang="en-GB" sz="3600" dirty="0"/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54907" y="1840439"/>
            <a:ext cx="11022227" cy="32206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hr-HR" sz="2800" dirty="0"/>
              <a:t>Proučite individualno </a:t>
            </a:r>
            <a:r>
              <a:rPr lang="hr-HR" sz="2800" b="1" dirty="0"/>
              <a:t>sadržaj i koncept </a:t>
            </a:r>
            <a:r>
              <a:rPr lang="hr-HR" sz="2800" dirty="0"/>
              <a:t>Priručnika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hr-HR" sz="2800" dirty="0"/>
              <a:t>Odaberite </a:t>
            </a:r>
            <a:r>
              <a:rPr lang="hr-HR" sz="2800" b="1" dirty="0"/>
              <a:t>jedan</a:t>
            </a:r>
            <a:r>
              <a:rPr lang="hr-HR" sz="2800" dirty="0"/>
              <a:t> od ponuđenih </a:t>
            </a:r>
            <a:r>
              <a:rPr lang="hr-HR" sz="2800" b="1" dirty="0"/>
              <a:t>priloga (Aneksa)</a:t>
            </a:r>
            <a:r>
              <a:rPr lang="hr-HR" sz="2800" dirty="0"/>
              <a:t> i </a:t>
            </a:r>
            <a:r>
              <a:rPr lang="hr-HR" sz="2800" b="1" dirty="0"/>
              <a:t>proučite</a:t>
            </a:r>
            <a:r>
              <a:rPr lang="hr-HR" sz="2800" dirty="0"/>
              <a:t> ga </a:t>
            </a:r>
            <a:r>
              <a:rPr lang="hr-HR" sz="2800" b="1" dirty="0"/>
              <a:t>detaljnije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r>
              <a:rPr lang="hr-HR" sz="2800" dirty="0"/>
              <a:t>Pronađite u poglavlju 3 Priručnika prijedloge za učenje i podučavanje za jednu ključnu kompetenciju po izboru (30 minuta)</a:t>
            </a:r>
          </a:p>
          <a:p>
            <a:pPr marL="514350" indent="-514350" algn="just">
              <a:spcBef>
                <a:spcPts val="1200"/>
              </a:spcBef>
              <a:buFont typeface="+mj-lt"/>
              <a:buAutoNum type="arabicPeriod"/>
            </a:pPr>
            <a:endParaRPr lang="hr-HR" sz="2400" dirty="0"/>
          </a:p>
          <a:p>
            <a:pPr algn="just">
              <a:spcBef>
                <a:spcPts val="1200"/>
              </a:spcBef>
            </a:pPr>
            <a:r>
              <a:rPr lang="hr-HR" sz="2800" dirty="0"/>
              <a:t>Molimo popunite kratku anketu o Priručniku i pronađenim primjerima u Priručniku koja će Vam se pojaviti na ekranu i stisnite „</a:t>
            </a:r>
            <a:r>
              <a:rPr lang="hr-HR" sz="2800" dirty="0" err="1"/>
              <a:t>submit</a:t>
            </a:r>
            <a:r>
              <a:rPr lang="hr-HR" sz="2800" dirty="0"/>
              <a:t>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2B12DA-225B-4D33-AB10-C702427D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355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7800" y="990973"/>
            <a:ext cx="12014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Važne napomene za pripremu i izvođenje nastave/ vannastavnih aktivnosti za dostizanje ključnih kompetencija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1054100" y="2108001"/>
            <a:ext cx="10350500" cy="43870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AutoNum type="arabicPeriod"/>
            </a:pPr>
            <a:r>
              <a:rPr lang="hr-HR" b="1" dirty="0"/>
              <a:t>Naglasak je na redovnoj nastavi </a:t>
            </a:r>
            <a:r>
              <a:rPr lang="hr-HR" dirty="0"/>
              <a:t>(vannastavna aktivnost je opcionalna mogućnost)</a:t>
            </a:r>
          </a:p>
          <a:p>
            <a:pPr marL="514350" indent="-514350" algn="just">
              <a:buAutoNum type="arabicPeriod"/>
            </a:pPr>
            <a:r>
              <a:rPr lang="hr-HR" dirty="0"/>
              <a:t>Poželjno je da se nastava za ključne kompetencije u predmetnoj nastavi organizuje </a:t>
            </a:r>
            <a:r>
              <a:rPr lang="hr-HR" b="1" dirty="0"/>
              <a:t>na nivou škole u saradnji nastavnika više različitih predmeta </a:t>
            </a:r>
            <a:endParaRPr lang="hr-HR" dirty="0"/>
          </a:p>
          <a:p>
            <a:pPr marL="514350" indent="-514350" algn="just">
              <a:buAutoNum type="arabicPeriod"/>
            </a:pPr>
            <a:r>
              <a:rPr lang="hr-HR" b="1" dirty="0"/>
              <a:t>Nastavnici STEM predmeta </a:t>
            </a:r>
            <a:r>
              <a:rPr lang="hr-HR" dirty="0"/>
              <a:t>nakon završene obuke </a:t>
            </a:r>
            <a:r>
              <a:rPr lang="hr-HR" b="1" dirty="0"/>
              <a:t>u saradnji s nastavnicima ostalih predmeta dovršavaju planiranje i realizuju planiranu aktivnost </a:t>
            </a:r>
            <a:r>
              <a:rPr lang="hr-HR" dirty="0"/>
              <a:t>tokom procesa i učenja, s ciljem  dostizanja što većeg broja  ključnih kompetencija</a:t>
            </a:r>
          </a:p>
          <a:p>
            <a:pPr marL="514350" indent="-514350" algn="just">
              <a:buAutoNum type="arabicPeriod"/>
            </a:pPr>
            <a:r>
              <a:rPr lang="hr-HR" dirty="0"/>
              <a:t>Pri planiranju i integraciji ključnih kompetencija u nastavu, </a:t>
            </a:r>
            <a:r>
              <a:rPr lang="hr-HR" b="1" dirty="0"/>
              <a:t>potrebno je odmaći se od predmeta i posmatrati ih iz ugla primjenjivosti,</a:t>
            </a:r>
            <a:r>
              <a:rPr lang="hr-HR" dirty="0"/>
              <a:t>  </a:t>
            </a:r>
            <a:r>
              <a:rPr lang="hr-HR" b="1" dirty="0"/>
              <a:t>funkcionalnog znanja i povezivanja u cjelinu </a:t>
            </a:r>
            <a:r>
              <a:rPr lang="hr-HR" dirty="0"/>
              <a:t>sa što više ključnih kompetencija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E441B5-F7FB-4E19-9232-F48269A4B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4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20" y="1092867"/>
            <a:ext cx="115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Važnost metoda aktivnog učenja za razvoj ključnih kompetencija učenika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949604" y="2164874"/>
            <a:ext cx="10844676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ta-IN" b="1" dirty="0">
                <a:cs typeface="Calibri"/>
              </a:rPr>
              <a:t>Jedinica promjene je škola</a:t>
            </a:r>
            <a:endParaRPr lang="hr-HR" b="1" dirty="0">
              <a:cs typeface="Calibri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hr-HR" b="1" dirty="0">
                <a:cs typeface="Calibri"/>
              </a:rPr>
              <a:t>Nositelji promjene su nastavnici</a:t>
            </a:r>
            <a:endParaRPr lang="ta-IN" b="1" dirty="0">
              <a:cs typeface="Calibri"/>
            </a:endParaRPr>
          </a:p>
          <a:p>
            <a:pPr algn="just">
              <a:buClr>
                <a:srgbClr val="000099"/>
              </a:buClr>
            </a:pPr>
            <a:endParaRPr lang="hr-HR" altLang="en-US" dirty="0"/>
          </a:p>
          <a:p>
            <a:pPr algn="just">
              <a:buClr>
                <a:srgbClr val="000099"/>
              </a:buClr>
            </a:pPr>
            <a:r>
              <a:rPr lang="hr-HR" altLang="en-US" dirty="0"/>
              <a:t>Neminovna je spoznaja kako tradicionalni način poučavanja i učenja (frontalni, individualni) nikako ne pripada metodama koje kreiraju kritičko mišljenje koje dovodi do toga da oni koji uče  mogu sami upravljati vlastitim znanjem i biti povezani s problemima i izazovima.</a:t>
            </a:r>
          </a:p>
          <a:p>
            <a:pPr algn="just">
              <a:buClr>
                <a:srgbClr val="000099"/>
              </a:buClr>
            </a:pPr>
            <a:endParaRPr lang="hr-HR" altLang="en-US" dirty="0"/>
          </a:p>
          <a:p>
            <a:pPr algn="l">
              <a:buClr>
                <a:srgbClr val="000099"/>
              </a:buClr>
            </a:pPr>
            <a:r>
              <a:rPr lang="hr-HR" altLang="en-US" dirty="0"/>
              <a:t>Film – Samoorganizovano učenje i uloga nastavnika</a:t>
            </a:r>
          </a:p>
          <a:p>
            <a:pPr algn="l">
              <a:buClr>
                <a:srgbClr val="000099"/>
              </a:buClr>
            </a:pPr>
            <a:r>
              <a:rPr lang="en-GB" dirty="0">
                <a:hlinkClick r:id="rId4"/>
              </a:rPr>
              <a:t>https://www.ted.com/talks/sugata_mitra_the_child_driven_education?language=hr</a:t>
            </a:r>
            <a:endParaRPr lang="hr-HR" altLang="en-US" dirty="0"/>
          </a:p>
          <a:p>
            <a:pPr>
              <a:spcBef>
                <a:spcPts val="700"/>
              </a:spcBef>
              <a:buSzPts val="2600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48A7E4-98DE-46BA-AAD2-75DFFE90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55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20" y="870130"/>
            <a:ext cx="115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Važnost </a:t>
            </a:r>
            <a:r>
              <a:rPr lang="hr-HR" sz="3600" b="1" dirty="0" err="1">
                <a:solidFill>
                  <a:srgbClr val="002060"/>
                </a:solidFill>
              </a:rPr>
              <a:t>kombinovanja</a:t>
            </a:r>
            <a:r>
              <a:rPr lang="hr-HR" sz="3600" b="1" dirty="0">
                <a:solidFill>
                  <a:srgbClr val="002060"/>
                </a:solidFill>
              </a:rPr>
              <a:t> metoda aktivnog učenja za razvoj ključnih kompetencija učenika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797170" y="2164875"/>
            <a:ext cx="10949354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CS" sz="2600" dirty="0"/>
              <a:t>Učenici najbolje uče u organizovanom i </a:t>
            </a:r>
            <a:r>
              <a:rPr lang="sr-Latn-CS" sz="2600" dirty="0" err="1"/>
              <a:t>podržavajućem</a:t>
            </a:r>
            <a:r>
              <a:rPr lang="sr-Latn-CS" sz="2600" dirty="0"/>
              <a:t> okruženju. Bez uređenog sistema podučavanja, kada se tehnike koriste bez reda, ne možemo predvidjeti što će učenici postići.</a:t>
            </a:r>
            <a:endParaRPr lang="en-GB" sz="2600" dirty="0"/>
          </a:p>
          <a:p>
            <a:pPr algn="just"/>
            <a:r>
              <a:rPr lang="sr-Latn-CS" sz="1000" dirty="0"/>
              <a:t> </a:t>
            </a:r>
            <a:endParaRPr lang="en-GB" sz="1000" dirty="0"/>
          </a:p>
          <a:p>
            <a:pPr algn="just"/>
            <a:r>
              <a:rPr lang="sr-Latn-CS" sz="2600" dirty="0"/>
              <a:t>Najveća opasnost koja prijeti pri primjeni metoda aktivnog učenja jeste da se one nasumice kombinuju bez jasnog plana. Metode se trebaju organizovati u jedinstven, povezan  slijed koji najbolje omogućuje učenje učenika. </a:t>
            </a:r>
            <a:r>
              <a:rPr lang="hr-HR" sz="2600" dirty="0"/>
              <a:t>*</a:t>
            </a:r>
            <a:endParaRPr lang="en-GB" sz="2600" dirty="0"/>
          </a:p>
          <a:p>
            <a:pPr algn="just">
              <a:spcBef>
                <a:spcPts val="700"/>
              </a:spcBef>
              <a:buSzPts val="2600"/>
            </a:pPr>
            <a:endParaRPr lang="hr-HR" sz="10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just"/>
            <a:r>
              <a:rPr lang="hr-HR" sz="26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*</a:t>
            </a:r>
            <a:r>
              <a:rPr lang="sr-Latn-CS" sz="2600" b="1" dirty="0"/>
              <a:t>RAZVOJ KRITIČKOG MIŠLJENJA </a:t>
            </a:r>
            <a:r>
              <a:rPr lang="sr-Latn-CS" sz="2600" dirty="0"/>
              <a:t>– vodič za primjenu Programa, Zavod za školstvo i    Pedagoški centar Crne Gore</a:t>
            </a:r>
            <a:endParaRPr lang="en-GB" sz="2600" dirty="0"/>
          </a:p>
          <a:p>
            <a:pPr algn="just"/>
            <a:r>
              <a:rPr lang="sr-Latn-CS" dirty="0"/>
              <a:t> </a:t>
            </a:r>
            <a:endParaRPr lang="en-GB" dirty="0"/>
          </a:p>
          <a:p>
            <a:pPr algn="just">
              <a:spcBef>
                <a:spcPts val="700"/>
              </a:spcBef>
              <a:buSzPts val="2600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78F9BE-6856-4735-B54F-44095DB7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20" y="1092867"/>
            <a:ext cx="115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Principi učenja, nužni za razvoj ključnih kompetencija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785446" y="1812405"/>
            <a:ext cx="10619154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zh-CN" sz="2800" dirty="0">
                <a:cs typeface="华文中宋" panose="02010600040101010101" pitchFamily="2" charset="-122"/>
              </a:rPr>
              <a:t>Učenici posjeduju </a:t>
            </a:r>
            <a:r>
              <a:rPr lang="hr-HR" altLang="zh-CN" sz="2800" b="1" dirty="0">
                <a:cs typeface="华文中宋" panose="02010600040101010101" pitchFamily="2" charset="-122"/>
              </a:rPr>
              <a:t>različite stilove učenja </a:t>
            </a:r>
            <a:r>
              <a:rPr lang="hr-HR" altLang="zh-CN" sz="2800" dirty="0">
                <a:cs typeface="华文中宋" panose="02010600040101010101" pitchFamily="2" charset="-122"/>
              </a:rPr>
              <a:t>i individualni tempo učenja</a:t>
            </a:r>
          </a:p>
          <a:p>
            <a:pPr marL="342900" indent="-342900" algn="just">
              <a:lnSpc>
                <a:spcPct val="15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zh-CN" sz="2800" dirty="0">
                <a:cs typeface="华文中宋" panose="02010600040101010101" pitchFamily="2" charset="-122"/>
              </a:rPr>
              <a:t>Učenje znači </a:t>
            </a:r>
            <a:r>
              <a:rPr lang="hr-HR" altLang="zh-CN" sz="2800" b="1" dirty="0">
                <a:cs typeface="华文中宋" panose="02010600040101010101" pitchFamily="2" charset="-122"/>
              </a:rPr>
              <a:t>stalno istraživanje, napor i samodisciplinu</a:t>
            </a:r>
          </a:p>
          <a:p>
            <a:pPr marL="342900" indent="-342900" algn="just">
              <a:lnSpc>
                <a:spcPct val="15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zh-CN" sz="2800" dirty="0">
                <a:cs typeface="华文中宋" panose="02010600040101010101" pitchFamily="2" charset="-122"/>
              </a:rPr>
              <a:t>Učenje </a:t>
            </a:r>
            <a:r>
              <a:rPr lang="hr-HR" altLang="zh-CN" sz="2800" b="1" dirty="0">
                <a:cs typeface="华文中宋" panose="02010600040101010101" pitchFamily="2" charset="-122"/>
              </a:rPr>
              <a:t>razvija stavove i vještine </a:t>
            </a:r>
            <a:r>
              <a:rPr lang="hr-HR" altLang="zh-CN" sz="2800" dirty="0">
                <a:cs typeface="华文中宋" panose="02010600040101010101" pitchFamily="2" charset="-122"/>
              </a:rPr>
              <a:t>te doprinosi stjecanju znanja</a:t>
            </a:r>
          </a:p>
          <a:p>
            <a:pPr marL="342900" indent="-342900" algn="just">
              <a:lnSpc>
                <a:spcPct val="10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zh-CN" sz="2800" dirty="0">
                <a:cs typeface="华文中宋" panose="02010600040101010101" pitchFamily="2" charset="-122"/>
              </a:rPr>
              <a:t>Učenje bi trebalo </a:t>
            </a:r>
            <a:r>
              <a:rPr lang="hr-HR" altLang="zh-CN" sz="2800" b="1" dirty="0">
                <a:cs typeface="华文中宋" panose="02010600040101010101" pitchFamily="2" charset="-122"/>
              </a:rPr>
              <a:t>započeti od aspekta koji je relevantan za lični razvoj učenika i za njihovo uključenje u društveni život</a:t>
            </a:r>
          </a:p>
          <a:p>
            <a:pPr marL="342900" indent="-342900" algn="just">
              <a:lnSpc>
                <a:spcPct val="15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zh-CN" sz="2800" dirty="0">
                <a:cs typeface="华文中宋" panose="02010600040101010101" pitchFamily="2" charset="-122"/>
              </a:rPr>
              <a:t>Učenje se postiže </a:t>
            </a:r>
            <a:r>
              <a:rPr lang="hr-HR" altLang="zh-CN" sz="2800" b="1" dirty="0">
                <a:cs typeface="华文中宋" panose="02010600040101010101" pitchFamily="2" charset="-122"/>
              </a:rPr>
              <a:t>individualnim radom kroz grupne aktivnosti</a:t>
            </a:r>
            <a:endParaRPr lang="hr-HR" altLang="en-US" sz="2800" b="1" dirty="0"/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0387E5-C081-441E-BDD3-1BDE9D32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1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5472" y="922406"/>
            <a:ext cx="115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altLang="en-US" sz="3600" b="1" dirty="0">
                <a:solidFill>
                  <a:srgbClr val="00206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Uloga nastavnika  - od podučavanja do učenja</a:t>
            </a: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04904FEF-3068-4E98-AFB5-C208432CA6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85461" y="2343943"/>
            <a:ext cx="8547652" cy="37503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00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22ABDD18-5309-4E93-9E82-162D8F054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44" y="5594038"/>
            <a:ext cx="64752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Ideja / mišljenje da je znanje moguće prenijeti razgovorom 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14A87BD-FFF0-4F00-B759-29753EAEC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0" y="4617451"/>
            <a:ext cx="25801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Nastavnik zna najbolje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C0EB3731-D8CA-4064-872D-91E2F2A42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5198476"/>
            <a:ext cx="3603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en-US" sz="2000">
              <a:latin typeface="+mn-lt"/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FB5F7470-04FA-404B-B210-B47AA5DCF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838" y="4118976"/>
            <a:ext cx="360362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en-US" sz="2000">
              <a:latin typeface="+mn-lt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75589886-FB96-4C40-8023-CC95A7A6A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760" y="4550913"/>
            <a:ext cx="39223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Nužno je uključiti učenike u proces 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A881505-1815-4134-937D-0AC6206D5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7597" y="3154400"/>
            <a:ext cx="272138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Nastavnik je predmetni </a:t>
            </a:r>
          </a:p>
          <a:p>
            <a:pPr eaLnBrk="1" hangingPunct="1"/>
            <a:r>
              <a:rPr lang="hr-HR" altLang="en-US" sz="2000" b="1" dirty="0">
                <a:latin typeface="+mn-lt"/>
              </a:rPr>
              <a:t>stručnjak i zna kako </a:t>
            </a:r>
          </a:p>
          <a:p>
            <a:pPr eaLnBrk="1" hangingPunct="1"/>
            <a:r>
              <a:rPr lang="hr-HR" altLang="en-US" sz="2000" b="1" dirty="0">
                <a:latin typeface="+mn-lt"/>
              </a:rPr>
              <a:t>uspostaviti dijalog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8AC268CE-564E-41EF-8A67-765315C50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6" y="2966451"/>
            <a:ext cx="360363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r-HR" altLang="en-US" sz="2000">
              <a:latin typeface="+mn-lt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8F8132D9-3CD9-4D15-A51A-FC296A583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716" y="2932218"/>
            <a:ext cx="270033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Ideja da je znanje ono u što vjeruješ i da se razvija u društvenom kontekstu</a:t>
            </a:r>
            <a:endParaRPr lang="en-GB" altLang="en-US" sz="2000" b="1" dirty="0">
              <a:latin typeface="+mn-lt"/>
            </a:endParaRPr>
          </a:p>
          <a:p>
            <a:pPr eaLnBrk="1" hangingPunct="1"/>
            <a:endParaRPr lang="en-GB" altLang="en-US" sz="2000" b="1" dirty="0">
              <a:latin typeface="+mn-lt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958C50F8-B9B4-4E2E-B8F5-7BFFC50E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885" y="1702529"/>
            <a:ext cx="30810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en-US" sz="2000" b="1" dirty="0">
                <a:latin typeface="+mn-lt"/>
              </a:rPr>
              <a:t>Nastavnik je stručnjak</a:t>
            </a:r>
          </a:p>
          <a:p>
            <a:pPr eaLnBrk="1" hangingPunct="1"/>
            <a:r>
              <a:rPr lang="hr-HR" altLang="en-US" sz="2000" b="1" dirty="0">
                <a:latin typeface="+mn-lt"/>
              </a:rPr>
              <a:t>među ostalim stručnjacima</a:t>
            </a:r>
            <a:endParaRPr lang="en-GB" altLang="en-US" sz="2000" b="1" dirty="0">
              <a:latin typeface="+mn-lt"/>
            </a:endParaRPr>
          </a:p>
          <a:p>
            <a:pPr eaLnBrk="1" hangingPunct="1"/>
            <a:r>
              <a:rPr lang="hr-HR" altLang="en-US" sz="2000" b="1" dirty="0">
                <a:latin typeface="+mn-lt"/>
              </a:rPr>
              <a:t>(učesnicima obrazovanja)</a:t>
            </a:r>
            <a:endParaRPr lang="en-GB" altLang="en-US" sz="2000" b="1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C061DB-BB23-4C45-AEB0-98D37703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708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20" y="905299"/>
            <a:ext cx="115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  <a:ea typeface="Yu Mincho" panose="02020400000000000000" pitchFamily="18" charset="-128"/>
                <a:cs typeface="Times New Roman" panose="02020603050405020304" pitchFamily="18" charset="0"/>
              </a:rPr>
              <a:t>Izazovi za nastavnika pri planiranju i realizaciji aktivnosti za razvoj učenikovih ključnih kompetencija</a:t>
            </a: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958C50F8-B9B4-4E2E-B8F5-7BFFC50E4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909" y="2053945"/>
            <a:ext cx="10609384" cy="438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hr-HR" altLang="en-US" sz="2800" b="1" dirty="0">
                <a:latin typeface="+mn-lt"/>
              </a:rPr>
              <a:t>Fokusirati se na učenje, ne na podučavanje </a:t>
            </a:r>
          </a:p>
          <a:p>
            <a:pPr>
              <a:lnSpc>
                <a:spcPct val="80000"/>
              </a:lnSpc>
            </a:pPr>
            <a:endParaRPr lang="en-GB" altLang="en-US" sz="28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hr-HR" altLang="en-US" sz="2800" b="1">
                <a:latin typeface="+mn-lt"/>
              </a:rPr>
              <a:t>Biti podrška </a:t>
            </a:r>
            <a:r>
              <a:rPr lang="hr-HR" altLang="en-US" sz="2800" b="1" dirty="0">
                <a:latin typeface="+mn-lt"/>
              </a:rPr>
              <a:t>procesu učenja</a:t>
            </a:r>
            <a:r>
              <a:rPr lang="hr-HR" altLang="en-US" sz="2800" dirty="0">
                <a:latin typeface="+mn-lt"/>
              </a:rPr>
              <a:t>, a ne nastavnik</a:t>
            </a:r>
          </a:p>
          <a:p>
            <a:pPr>
              <a:lnSpc>
                <a:spcPct val="80000"/>
              </a:lnSpc>
            </a:pPr>
            <a:endParaRPr lang="en-GB" altLang="en-US" sz="28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hr-HR" altLang="en-US" sz="2800" dirty="0">
                <a:latin typeface="+mn-lt"/>
              </a:rPr>
              <a:t>Biti sposoban odabrati pravilne aktivnosti i </a:t>
            </a:r>
            <a:r>
              <a:rPr lang="hr-HR" altLang="en-US" sz="2800" b="1" dirty="0">
                <a:latin typeface="+mn-lt"/>
              </a:rPr>
              <a:t>naučiti učenike da razmišljaju o vlastitom procesu učenja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hr-HR" altLang="en-US" sz="2800" b="1" dirty="0">
                <a:latin typeface="+mn-lt"/>
              </a:rPr>
              <a:t>Saradnja s kolegama </a:t>
            </a:r>
            <a:r>
              <a:rPr lang="hr-HR" altLang="en-US" sz="2800" dirty="0">
                <a:latin typeface="+mn-lt"/>
              </a:rPr>
              <a:t>(po mogućnosti rad u timu)</a:t>
            </a:r>
          </a:p>
          <a:p>
            <a:pPr>
              <a:lnSpc>
                <a:spcPct val="80000"/>
              </a:lnSpc>
            </a:pPr>
            <a:endParaRPr lang="hr-HR" altLang="en-US" sz="20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hr-HR" altLang="en-US" sz="2800" dirty="0">
                <a:latin typeface="+mn-lt"/>
              </a:rPr>
              <a:t>Fokusirati se na </a:t>
            </a:r>
            <a:r>
              <a:rPr lang="hr-HR" altLang="en-US" sz="2800" b="1" dirty="0">
                <a:latin typeface="+mn-lt"/>
              </a:rPr>
              <a:t>različite potrebe učenika </a:t>
            </a:r>
            <a:r>
              <a:rPr lang="hr-HR" altLang="en-US" sz="2800" dirty="0">
                <a:latin typeface="+mn-lt"/>
              </a:rPr>
              <a:t>– ili pružiti podršku ili podstaći i pružiti izazov </a:t>
            </a:r>
          </a:p>
          <a:p>
            <a:pPr>
              <a:lnSpc>
                <a:spcPct val="80000"/>
              </a:lnSpc>
            </a:pPr>
            <a:endParaRPr lang="en-GB" altLang="en-US" sz="2000" dirty="0">
              <a:latin typeface="+mn-lt"/>
            </a:endParaRPr>
          </a:p>
          <a:p>
            <a:pPr>
              <a:lnSpc>
                <a:spcPct val="80000"/>
              </a:lnSpc>
            </a:pPr>
            <a:r>
              <a:rPr lang="hr-HR" altLang="en-US" sz="2800" b="1" dirty="0">
                <a:latin typeface="+mn-lt"/>
              </a:rPr>
              <a:t>Nastavnik priprema </a:t>
            </a:r>
            <a:r>
              <a:rPr lang="hr-HR" altLang="en-US" sz="2800" dirty="0">
                <a:latin typeface="+mn-lt"/>
              </a:rPr>
              <a:t>okruženje i zadatke, </a:t>
            </a:r>
            <a:r>
              <a:rPr lang="hr-HR" altLang="en-US" sz="2800" b="1" dirty="0">
                <a:latin typeface="+mn-lt"/>
              </a:rPr>
              <a:t>učenici rade i uče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FDF238-08E0-48AB-A24D-09BEA73C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597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Osam ključnih principa za učinkovito učenje i podučavanje za ključne kompetencije (1)</a:t>
            </a:r>
            <a:endParaRPr lang="en-GB" sz="3600" b="1" dirty="0">
              <a:solidFill>
                <a:srgbClr val="002060"/>
              </a:solidFill>
            </a:endParaRPr>
          </a:p>
          <a:p>
            <a:pPr algn="l"/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464623" y="2164152"/>
            <a:ext cx="5149368" cy="139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80000"/>
              </a:lnSpc>
              <a:buAutoNum type="arabicPeriod"/>
              <a:defRPr/>
            </a:pPr>
            <a:r>
              <a:rPr lang="hr-HR" sz="2400" dirty="0"/>
              <a:t>Bazirano je na zadavanju zadataka koji su kompleksni i mogu biti riješeni na različite načine</a:t>
            </a:r>
          </a:p>
          <a:p>
            <a:pPr marL="457200" indent="-457200">
              <a:lnSpc>
                <a:spcPct val="80000"/>
              </a:lnSpc>
              <a:buAutoNum type="arabicPeriod"/>
              <a:defRPr/>
            </a:pPr>
            <a:endParaRPr lang="en-GB" sz="2400" dirty="0"/>
          </a:p>
          <a:p>
            <a:endParaRPr lang="sr-Latn-ME" sz="8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2BCC2C-F466-41EE-A915-CA46BE3565B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16368" y="3428999"/>
            <a:ext cx="4898420" cy="28057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D92739-295E-44EE-8B1C-C4752ADF503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77213" y="3016680"/>
            <a:ext cx="4797765" cy="28057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9AA072-5F20-451C-8EE7-0EF1180A4385}"/>
              </a:ext>
            </a:extLst>
          </p:cNvPr>
          <p:cNvSpPr txBox="1"/>
          <p:nvPr/>
        </p:nvSpPr>
        <p:spPr>
          <a:xfrm>
            <a:off x="6425610" y="1923673"/>
            <a:ext cx="5149368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hr-HR" sz="2400" dirty="0"/>
              <a:t>2. </a:t>
            </a:r>
            <a:r>
              <a:rPr lang="hr-HR" sz="2400" dirty="0" err="1"/>
              <a:t>Intersciplinarno</a:t>
            </a:r>
            <a:r>
              <a:rPr lang="hr-HR" sz="2400" dirty="0"/>
              <a:t> je, tj. kombinira više  </a:t>
            </a:r>
          </a:p>
          <a:p>
            <a:pPr>
              <a:lnSpc>
                <a:spcPct val="107000"/>
              </a:lnSpc>
            </a:pPr>
            <a:r>
              <a:rPr lang="hr-HR" sz="2400" dirty="0"/>
              <a:t>     različitih područja učenja</a:t>
            </a:r>
            <a:endParaRPr lang="en-GB" sz="2400" dirty="0"/>
          </a:p>
          <a:p>
            <a:endParaRPr lang="sr-Latn-ME" sz="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1EB1C4-B907-43CE-8AAE-B0EBA692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71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Osam ključnih principa za učinkovito učenje i podučavanje za ključne kompetencije (2)</a:t>
            </a:r>
            <a:endParaRPr lang="en-GB" sz="3600" b="1" dirty="0">
              <a:solidFill>
                <a:srgbClr val="002060"/>
              </a:solidFill>
            </a:endParaRPr>
          </a:p>
          <a:p>
            <a:pPr algn="l"/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2128297"/>
            <a:ext cx="5491732" cy="10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3. Tr</a:t>
            </a:r>
            <a:r>
              <a:rPr lang="hr-HR" sz="2400" dirty="0"/>
              <a:t>eba biti i suradničko i individualizirano</a:t>
            </a:r>
            <a:endParaRPr lang="en-GB" sz="2400" dirty="0"/>
          </a:p>
          <a:p>
            <a:pPr marL="457200" indent="-457200">
              <a:lnSpc>
                <a:spcPct val="80000"/>
              </a:lnSpc>
              <a:buAutoNum type="arabicPeriod"/>
              <a:defRPr/>
            </a:pPr>
            <a:endParaRPr lang="en-GB" sz="2400" dirty="0"/>
          </a:p>
          <a:p>
            <a:endParaRPr lang="sr-Latn-ME" sz="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1C78B-9A87-4266-A254-8719C02EB550}"/>
              </a:ext>
            </a:extLst>
          </p:cNvPr>
          <p:cNvSpPr txBox="1"/>
          <p:nvPr/>
        </p:nvSpPr>
        <p:spPr>
          <a:xfrm>
            <a:off x="6271802" y="1683271"/>
            <a:ext cx="5149368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hr-HR" sz="2400" dirty="0"/>
              <a:t>4.  je vođeno i od nastavnika  koji daje upute i podršku tokom učenja i od učenika koji preuzima odgovornost i razvija svoj način učenja</a:t>
            </a:r>
            <a:endParaRPr lang="en-GB" sz="2400" dirty="0"/>
          </a:p>
          <a:p>
            <a:endParaRPr lang="sr-Latn-ME" sz="8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1FB7C77-14FC-444C-890B-0E6EB50E32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93" y="3553337"/>
            <a:ext cx="2841407" cy="226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הערכה בחינוך- עבודת גמר">
            <a:extLst>
              <a:ext uri="{FF2B5EF4-FFF2-40B4-BE49-F238E27FC236}">
                <a16:creationId xmlns:a16="http://schemas.microsoft.com/office/drawing/2014/main" id="{5A39B579-19F1-42A6-9E30-117F8BB12E5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2584138"/>
            <a:ext cx="2434856" cy="2477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teacher uses tablet computers to teach young children.">
            <a:extLst>
              <a:ext uri="{FF2B5EF4-FFF2-40B4-BE49-F238E27FC236}">
                <a16:creationId xmlns:a16="http://schemas.microsoft.com/office/drawing/2014/main" id="{E4C08E27-D1AE-422F-9D26-F1824EAB389B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060" y="3336387"/>
            <a:ext cx="4039870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2033B-FF77-417B-A7FA-D7382C17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74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858212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4000" b="1" dirty="0">
                <a:solidFill>
                  <a:srgbClr val="002060"/>
                </a:solidFill>
                <a:cs typeface="Calibri"/>
              </a:rPr>
              <a:t>Op</a:t>
            </a:r>
            <a:r>
              <a:rPr lang="hr-HR" sz="4000" b="1" dirty="0" err="1">
                <a:solidFill>
                  <a:srgbClr val="002060"/>
                </a:solidFill>
                <a:cs typeface="Calibri"/>
              </a:rPr>
              <a:t>št</a:t>
            </a:r>
            <a:r>
              <a:rPr lang="ta-IN" sz="4000" b="1" dirty="0">
                <a:solidFill>
                  <a:srgbClr val="002060"/>
                </a:solidFill>
                <a:cs typeface="Calibri"/>
              </a:rPr>
              <a:t>i podaci o projektu</a:t>
            </a:r>
            <a:endParaRPr lang="hr-HR" sz="4000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F8F66410-CDE5-4EE7-9162-0A722DA18C20}"/>
              </a:ext>
            </a:extLst>
          </p:cNvPr>
          <p:cNvGraphicFramePr>
            <a:graphicFrameLocks noGrp="1"/>
          </p:cNvGraphicFramePr>
          <p:nvPr/>
        </p:nvGraphicFramePr>
        <p:xfrm>
          <a:off x="312516" y="1461923"/>
          <a:ext cx="11620983" cy="4931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601">
                  <a:extLst>
                    <a:ext uri="{9D8B030D-6E8A-4147-A177-3AD203B41FA5}">
                      <a16:colId xmlns:a16="http://schemas.microsoft.com/office/drawing/2014/main" val="2400922722"/>
                    </a:ext>
                  </a:extLst>
                </a:gridCol>
                <a:gridCol w="9266382">
                  <a:extLst>
                    <a:ext uri="{9D8B030D-6E8A-4147-A177-3AD203B41FA5}">
                      <a16:colId xmlns:a16="http://schemas.microsoft.com/office/drawing/2014/main" val="2654516774"/>
                    </a:ext>
                  </a:extLst>
                </a:gridCol>
              </a:tblGrid>
              <a:tr h="704402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Program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IPA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II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 </a:t>
                      </a:r>
                      <a:r>
                        <a:rPr lang="mr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–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S</a:t>
                      </a:r>
                      <a:r>
                        <a:rPr lang="sr-Latn-ME" sz="2200" b="0" noProof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ektorski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operativni program za zapošljavanje, </a:t>
                      </a:r>
                      <a:r>
                        <a:rPr lang="sr-Cyrl-ME" sz="2200" b="0" noProof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obrazovanje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i socijalnu politiku 2015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-2017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 Crne</a:t>
                      </a:r>
                      <a:r>
                        <a:rPr lang="ta-IN" sz="2200" b="0" baseline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Gore</a:t>
                      </a:r>
                      <a:endParaRPr lang="en-US" sz="2200" b="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3194164"/>
                  </a:ext>
                </a:extLst>
              </a:tr>
              <a:tr h="695123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Naziv Projekta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Integracija ključnih kompetencija u obrazovni sistem Crne</a:t>
                      </a:r>
                      <a:r>
                        <a:rPr lang="ta-IN" sz="2200" baseline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Gore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6660376"/>
                  </a:ext>
                </a:extLst>
              </a:tr>
              <a:tr h="704402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Ugovorni organ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Ministarstvo finansija Crne Gore, Direktorat za finan</a:t>
                      </a:r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c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iranje i ugovaranje sredstava EU pomoći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1418609"/>
                  </a:ext>
                </a:extLst>
              </a:tr>
              <a:tr h="1008575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Institucije</a:t>
                      </a:r>
                      <a:r>
                        <a:rPr lang="ta-IN" sz="2200" b="1" baseline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korisnice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Ministartsvo prosvjete </a:t>
                      </a:r>
                      <a:r>
                        <a:rPr lang="mr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–</a:t>
                      </a:r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glavni korisnik</a:t>
                      </a:r>
                    </a:p>
                    <a:p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Zavod za školstvo; Ispitni centar; Univerzitet Crne Gore, Prirodno-matematički fakultet;</a:t>
                      </a:r>
                      <a:r>
                        <a:rPr lang="ta-IN" sz="2200" baseline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VET centar; osnovne i srednje škole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817779"/>
                  </a:ext>
                </a:extLst>
              </a:tr>
              <a:tr h="4002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Period provedbe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D</a:t>
                      </a:r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vije godine (30.8.2019. </a:t>
                      </a:r>
                      <a:r>
                        <a:rPr lang="mr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–</a:t>
                      </a:r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29.8.2021.)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466319"/>
                  </a:ext>
                </a:extLst>
              </a:tr>
              <a:tr h="400228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Ukupan budžet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939,779.70 </a:t>
                      </a:r>
                      <a:r>
                        <a:rPr lang="pt-BR" sz="220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€</a:t>
                      </a:r>
                      <a:endParaRPr lang="en-US" sz="220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8195711"/>
                  </a:ext>
                </a:extLst>
              </a:tr>
              <a:tr h="704402">
                <a:tc>
                  <a:txBody>
                    <a:bodyPr/>
                    <a:lstStyle/>
                    <a:p>
                      <a:r>
                        <a:rPr lang="ta-IN" sz="2200" b="1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Program</a:t>
                      </a:r>
                      <a:endParaRPr lang="en-US" sz="2200" b="1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IPA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II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 </a:t>
                      </a:r>
                      <a:r>
                        <a:rPr lang="mr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–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S</a:t>
                      </a:r>
                      <a:r>
                        <a:rPr lang="sr-Latn-ME" sz="2200" b="0" noProof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ektorski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operativni program za zapošljavanje, </a:t>
                      </a:r>
                      <a:r>
                        <a:rPr lang="sr-Latn-ME" sz="2200" b="0" noProof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obrazovanje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i socijalnu politiku 2015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</a:t>
                      </a:r>
                      <a:r>
                        <a:rPr lang="en-US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-2017</a:t>
                      </a:r>
                      <a:r>
                        <a:rPr lang="ta-IN" sz="2200" b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. Crne</a:t>
                      </a:r>
                      <a:r>
                        <a:rPr lang="ta-IN" sz="2200" b="0" baseline="0" dirty="0">
                          <a:solidFill>
                            <a:srgbClr val="002060"/>
                          </a:solidFill>
                          <a:latin typeface="+mn-lt"/>
                          <a:cs typeface="Calibri"/>
                        </a:rPr>
                        <a:t> Gore</a:t>
                      </a:r>
                      <a:endParaRPr lang="en-US" sz="2200" b="0" dirty="0">
                        <a:solidFill>
                          <a:srgbClr val="002060"/>
                        </a:solidFill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50564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52901C-A976-4DB5-9388-C291CA5E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85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Osam ključnih principa za učinkovito učenje i podučavanje za ključne kompetencije (3)</a:t>
            </a:r>
            <a:endParaRPr lang="en-GB" sz="3600" b="1" dirty="0">
              <a:solidFill>
                <a:srgbClr val="002060"/>
              </a:solidFill>
            </a:endParaRPr>
          </a:p>
          <a:p>
            <a:pPr algn="l"/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2128297"/>
            <a:ext cx="5491732" cy="1008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5. Tehnološki je inovativno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80000"/>
              </a:lnSpc>
              <a:buAutoNum type="arabicPeriod"/>
              <a:defRPr/>
            </a:pPr>
            <a:endParaRPr lang="en-GB" sz="2400" dirty="0"/>
          </a:p>
          <a:p>
            <a:endParaRPr lang="sr-Latn-ME" sz="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1C78B-9A87-4266-A254-8719C02EB550}"/>
              </a:ext>
            </a:extLst>
          </p:cNvPr>
          <p:cNvSpPr txBox="1"/>
          <p:nvPr/>
        </p:nvSpPr>
        <p:spPr>
          <a:xfrm>
            <a:off x="6271802" y="1683271"/>
            <a:ext cx="5149368" cy="71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2400" dirty="0"/>
              <a:t>6. Događa se i u školi i izvan nje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sz="800" b="1" dirty="0"/>
          </a:p>
        </p:txBody>
      </p:sp>
      <p:pic>
        <p:nvPicPr>
          <p:cNvPr id="8" name="Picture 7" descr="6 ways to improve collaboration in the workplace">
            <a:extLst>
              <a:ext uri="{FF2B5EF4-FFF2-40B4-BE49-F238E27FC236}">
                <a16:creationId xmlns:a16="http://schemas.microsoft.com/office/drawing/2014/main" id="{A8071221-22AF-462C-89E0-E477FA279BC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29" y="2789913"/>
            <a:ext cx="4534817" cy="329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0AB41C-8290-4535-B2E4-C15BC2D222B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528391" y="2396480"/>
            <a:ext cx="4453715" cy="30442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C8970-9AB0-414B-812F-24676D00D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398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Osam ključnih principa za učinkovito učenje i podučavanje za ključne kompetencije (3)</a:t>
            </a:r>
            <a:endParaRPr lang="en-GB" sz="3600" b="1" dirty="0">
              <a:solidFill>
                <a:srgbClr val="002060"/>
              </a:solidFill>
            </a:endParaRPr>
          </a:p>
          <a:p>
            <a:pPr algn="l"/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2170827"/>
            <a:ext cx="5491732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hr-H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7. Ostvaruje se u suradnji s lokalnom  </a:t>
            </a:r>
          </a:p>
          <a:p>
            <a:pPr>
              <a:lnSpc>
                <a:spcPct val="107000"/>
              </a:lnSpc>
            </a:pPr>
            <a:r>
              <a:rPr lang="hr-H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     zajednicom</a:t>
            </a:r>
            <a:endParaRPr lang="en-GB" sz="2400" dirty="0"/>
          </a:p>
          <a:p>
            <a:endParaRPr lang="sr-Latn-ME" sz="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41C78B-9A87-4266-A254-8719C02EB550}"/>
              </a:ext>
            </a:extLst>
          </p:cNvPr>
          <p:cNvSpPr txBox="1"/>
          <p:nvPr/>
        </p:nvSpPr>
        <p:spPr>
          <a:xfrm>
            <a:off x="6271801" y="1683271"/>
            <a:ext cx="5179463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hr-HR" sz="2400" dirty="0"/>
              <a:t>8. Uključuje upravljanje socijalnim i </a:t>
            </a:r>
          </a:p>
          <a:p>
            <a:pPr>
              <a:lnSpc>
                <a:spcPct val="107000"/>
              </a:lnSpc>
            </a:pPr>
            <a:r>
              <a:rPr lang="hr-HR" sz="2400" dirty="0"/>
              <a:t>     emocionalnim aspektom učenja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r-Latn-ME" sz="8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137EAC-CBED-4BC0-9F3D-D2C8BF70CDC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1874" y="3074071"/>
            <a:ext cx="5760720" cy="32404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7C3C06-CD69-483B-8639-EADB43174CD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271802" y="2667067"/>
            <a:ext cx="5760720" cy="32404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15B25-267F-4A26-B345-C54372CB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67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</a:rPr>
              <a:t>Koncept </a:t>
            </a:r>
            <a:r>
              <a:rPr lang="hr-HR" sz="3600" b="1" dirty="0" err="1">
                <a:solidFill>
                  <a:srgbClr val="002060"/>
                </a:solidFill>
              </a:rPr>
              <a:t>podržavajućeg</a:t>
            </a:r>
            <a:r>
              <a:rPr lang="hr-HR" sz="3600" b="1" dirty="0">
                <a:solidFill>
                  <a:srgbClr val="002060"/>
                </a:solidFill>
              </a:rPr>
              <a:t> okruženja za nastavu koje razvija ključne kompetencije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353569" y="2249213"/>
            <a:ext cx="11667744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sz="2800" dirty="0"/>
              <a:t>Prostorije gdje su nastavnici prisiljeni fokusirati se na učenje učenika, a gdje je teže da poučavaju:</a:t>
            </a:r>
            <a:endParaRPr lang="en-GB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GB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Nema table - ali ima </a:t>
            </a:r>
            <a:r>
              <a:rPr lang="hr-HR" sz="2800" b="1" dirty="0"/>
              <a:t>mnogo prostora za rad u grupama</a:t>
            </a:r>
            <a:r>
              <a:rPr lang="hr-HR" sz="2800" dirty="0"/>
              <a:t>                         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r-HR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Nema projektora - ali ima </a:t>
            </a:r>
            <a:r>
              <a:rPr lang="hr-HR" sz="2800" b="1" dirty="0"/>
              <a:t>mnogo mogućnosti za učenje</a:t>
            </a:r>
            <a:r>
              <a:rPr lang="hr-HR" sz="2800" dirty="0"/>
              <a:t>                              </a:t>
            </a:r>
            <a:endParaRPr lang="en-GB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r-HR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Nema flipchart tabli - ali ima </a:t>
            </a:r>
            <a:r>
              <a:rPr lang="hr-HR" sz="2800" b="1" dirty="0"/>
              <a:t>mnogo računarske opreme</a:t>
            </a:r>
            <a:endParaRPr lang="en-GB" sz="2800" b="1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hr-HR" sz="2800" dirty="0"/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Nema pravih stolova - ali dostupno je </a:t>
            </a:r>
            <a:r>
              <a:rPr lang="hr-HR" sz="2800" b="1" dirty="0"/>
              <a:t>mnogo materijala i različitih izvora informacija                        </a:t>
            </a:r>
            <a:endParaRPr lang="en-GB" sz="2800" b="1" dirty="0"/>
          </a:p>
          <a:p>
            <a:endParaRPr lang="sr-Latn-ME" sz="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A1034-A81C-47E9-BF33-F4BAC5CB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6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035588"/>
            <a:ext cx="1124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3600" b="1" dirty="0">
                <a:solidFill>
                  <a:srgbClr val="002060"/>
                </a:solidFill>
                <a:latin typeface="+mn-lt"/>
              </a:rPr>
              <a:t>Primjeri organizacije okruženja za učenje – </a:t>
            </a:r>
          </a:p>
          <a:p>
            <a:pPr algn="l"/>
            <a:r>
              <a:rPr lang="hr-HR" sz="3600" b="1" dirty="0">
                <a:solidFill>
                  <a:srgbClr val="002060"/>
                </a:solidFill>
                <a:latin typeface="+mn-lt"/>
              </a:rPr>
              <a:t>Otvoreni centri učenja u Danskoj</a:t>
            </a:r>
          </a:p>
        </p:txBody>
      </p:sp>
      <p:pic>
        <p:nvPicPr>
          <p:cNvPr id="4" name="Picture 3" descr="D:\maja\Etf seminari\Danska 26.8-1.9\Slike 27.8\Picture 105.jpg">
            <a:extLst>
              <a:ext uri="{FF2B5EF4-FFF2-40B4-BE49-F238E27FC236}">
                <a16:creationId xmlns:a16="http://schemas.microsoft.com/office/drawing/2014/main" id="{7B657590-8B08-4159-A50C-C5C861939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080" y="1610869"/>
            <a:ext cx="3870252" cy="290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85506-6EDB-4174-A472-9B3934A8B3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23" y="4123661"/>
            <a:ext cx="3934933" cy="2623289"/>
          </a:xfrm>
          <a:prstGeom prst="rect">
            <a:avLst/>
          </a:prstGeom>
        </p:spPr>
      </p:pic>
      <p:pic>
        <p:nvPicPr>
          <p:cNvPr id="6" name="Picture 2" descr="E:\DK study visit Maja\DSC02574.JPG">
            <a:extLst>
              <a:ext uri="{FF2B5EF4-FFF2-40B4-BE49-F238E27FC236}">
                <a16:creationId xmlns:a16="http://schemas.microsoft.com/office/drawing/2014/main" id="{6EC74B57-8C28-49E9-BE47-419DACFCC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4936" y="4014962"/>
            <a:ext cx="3870252" cy="2579588"/>
          </a:xfrm>
          <a:prstGeom prst="rect">
            <a:avLst/>
          </a:prstGeom>
        </p:spPr>
      </p:pic>
      <p:pic>
        <p:nvPicPr>
          <p:cNvPr id="8" name="Picture 2" descr="D:\maja\Etf seminari\Danska 26.8-1.9\Slike 27.8\Picture 122.jpg">
            <a:extLst>
              <a:ext uri="{FF2B5EF4-FFF2-40B4-BE49-F238E27FC236}">
                <a16:creationId xmlns:a16="http://schemas.microsoft.com/office/drawing/2014/main" id="{82EA9AA2-3E7C-4C0A-BEC3-1EAA70275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6812" y="2239386"/>
            <a:ext cx="4232026" cy="282071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BE1DFD-A041-4A19-8FEB-B20E1A8BB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151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8954" y="1092867"/>
            <a:ext cx="119106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400" b="1" dirty="0">
                <a:solidFill>
                  <a:srgbClr val="002060"/>
                </a:solidFill>
              </a:rPr>
              <a:t>Principi vrednovanja i ocjenjivanja razvoja ključnih kompetencija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618869" y="1927012"/>
            <a:ext cx="10466754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en-US" sz="2800" dirty="0"/>
              <a:t>Vrednovanje je vrlo </a:t>
            </a:r>
            <a:r>
              <a:rPr lang="hr-HR" altLang="en-US" sz="2800" b="1" dirty="0"/>
              <a:t>važna dimenzija procesa učenja</a:t>
            </a:r>
          </a:p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en-US" sz="2800" dirty="0"/>
              <a:t>Vrednovanje ključnih kompetencija bi trebalo koristiti </a:t>
            </a:r>
            <a:r>
              <a:rPr lang="hr-HR" altLang="en-US" sz="2800" b="1" dirty="0"/>
              <a:t>široki spektar različitih metoda</a:t>
            </a:r>
            <a:r>
              <a:rPr lang="hr-HR" altLang="en-US" sz="2800" dirty="0"/>
              <a:t>, a posebno je primjenjivo </a:t>
            </a:r>
            <a:r>
              <a:rPr lang="hr-HR" altLang="en-US" sz="2800" b="1" dirty="0"/>
              <a:t>formativno vrednovanje</a:t>
            </a:r>
          </a:p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en-US" sz="2800" dirty="0"/>
              <a:t>Vrednovanje ključnih kompetencija bi trebalo predstavljati </a:t>
            </a:r>
            <a:r>
              <a:rPr lang="hr-HR" altLang="en-US" sz="2800" b="1" dirty="0"/>
              <a:t>proces regulisanja</a:t>
            </a:r>
            <a:r>
              <a:rPr lang="hr-HR" altLang="en-US" sz="2800" dirty="0"/>
              <a:t> koji treba </a:t>
            </a:r>
            <a:r>
              <a:rPr lang="hr-HR" altLang="en-US" sz="2800" b="1" dirty="0"/>
              <a:t>obavijestiti </a:t>
            </a:r>
            <a:r>
              <a:rPr lang="hr-HR" altLang="en-US" sz="2800" b="1"/>
              <a:t>nastavnike kakav </a:t>
            </a:r>
            <a:r>
              <a:rPr lang="hr-HR" altLang="en-US" sz="2800" b="1" dirty="0"/>
              <a:t>je kvalitet  aktivnosti </a:t>
            </a:r>
            <a:r>
              <a:rPr lang="hr-HR" altLang="en-US" sz="2800" dirty="0"/>
              <a:t>i pomoći </a:t>
            </a:r>
            <a:r>
              <a:rPr lang="hr-HR" altLang="en-US" sz="2800" b="1" dirty="0"/>
              <a:t>učenicima da tačno ocijene svoje vlastito izvođenje</a:t>
            </a:r>
            <a:r>
              <a:rPr lang="hr-HR" altLang="en-US" sz="2800" dirty="0"/>
              <a:t> te stalno rade na njegovom unapređivanju</a:t>
            </a:r>
          </a:p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en-US" sz="2800" dirty="0"/>
              <a:t>Ocjenjivanje se </a:t>
            </a:r>
            <a:r>
              <a:rPr lang="hr-HR" altLang="en-US" sz="2800" b="1" dirty="0"/>
              <a:t>temelji na ishodima učenja za ključne kompetencije </a:t>
            </a:r>
            <a:r>
              <a:rPr lang="hr-HR" altLang="en-US" sz="2800" dirty="0"/>
              <a:t>i usmjereno je prema konačnim postignućima učenika na kraju određenog ciklusa obrazovanja</a:t>
            </a: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B03052-55CF-49B0-8259-9C4C5854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4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7720" y="848319"/>
            <a:ext cx="115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002060"/>
                </a:solidFill>
              </a:rPr>
              <a:t>Formativno vrednovanje i </a:t>
            </a:r>
            <a:r>
              <a:rPr lang="hr-HR" sz="3600" b="1" dirty="0" err="1">
                <a:solidFill>
                  <a:srgbClr val="002060"/>
                </a:solidFill>
              </a:rPr>
              <a:t>samovrednovanje</a:t>
            </a:r>
            <a:r>
              <a:rPr lang="hr-HR" sz="3600" b="1" dirty="0">
                <a:solidFill>
                  <a:srgbClr val="002060"/>
                </a:solidFill>
              </a:rPr>
              <a:t> – dominantan način vrednovanja pri razvoju ključnih kompetencija 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397720" y="1826166"/>
            <a:ext cx="10551741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hr-HR" altLang="en-US" sz="2800" dirty="0"/>
              <a:t>Formativno vrednovanje je </a:t>
            </a:r>
            <a:r>
              <a:rPr lang="hr-HR" altLang="en-US" sz="2800" b="1" dirty="0"/>
              <a:t>vrednovanje za učenje</a:t>
            </a:r>
            <a:endParaRPr lang="hr-HR" altLang="en-US" sz="800" dirty="0"/>
          </a:p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800" dirty="0"/>
              <a:t>Formativno vrednovanje </a:t>
            </a:r>
            <a:r>
              <a:rPr lang="sr-Latn-ME" sz="2800" b="1" dirty="0"/>
              <a:t>ne rezultira ocjenom</a:t>
            </a:r>
            <a:endParaRPr lang="hr-HR" altLang="en-US" sz="800" dirty="0"/>
          </a:p>
          <a:p>
            <a:pPr marL="457200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800" dirty="0"/>
              <a:t>Formativno vrednovanje je vrednovanje učeničkih postignuća koje se odvija za vrijeme učenja i podučavanja radi informacija: </a:t>
            </a:r>
          </a:p>
          <a:p>
            <a:pPr marL="914400" lvl="1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400" dirty="0"/>
              <a:t>o učeničkom napredovanju </a:t>
            </a:r>
          </a:p>
          <a:p>
            <a:pPr marL="914400" lvl="1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400" dirty="0"/>
              <a:t>za </a:t>
            </a:r>
            <a:r>
              <a:rPr lang="sr-Latn-ME" sz="2400" dirty="0" err="1"/>
              <a:t>unapređivanje</a:t>
            </a:r>
            <a:r>
              <a:rPr lang="sr-Latn-ME" sz="2400" dirty="0"/>
              <a:t> budućeg učenja i podučavanja,</a:t>
            </a:r>
          </a:p>
          <a:p>
            <a:pPr marL="914400" lvl="1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400" dirty="0"/>
              <a:t>kao podsticanja učeničkih refleksija o učenju, </a:t>
            </a:r>
          </a:p>
          <a:p>
            <a:pPr marL="914400" lvl="1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400" dirty="0"/>
              <a:t>za utvrđivanje manjkavosti u učenju i </a:t>
            </a:r>
          </a:p>
          <a:p>
            <a:pPr marL="914400" lvl="1" indent="-457200" algn="just">
              <a:lnSpc>
                <a:spcPct val="80000"/>
              </a:lnSpc>
              <a:buClr>
                <a:srgbClr val="000066"/>
              </a:buClr>
              <a:buFont typeface="Arial" panose="020B0604020202020204" pitchFamily="34" charset="0"/>
              <a:buChar char="•"/>
            </a:pPr>
            <a:r>
              <a:rPr lang="sr-Latn-ME" sz="2400" dirty="0"/>
              <a:t>za planiranje budućeg učenja i podučavanja.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r-HR" sz="1800" dirty="0">
              <a:latin typeface="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Roboto"/>
              </a:rPr>
              <a:t>The Key Principles of Assessing Key Competences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hr-HR" sz="1800" b="1" dirty="0">
                <a:solidFill>
                  <a:srgbClr val="002060"/>
                </a:solidFill>
                <a:hlinkClick r:id="rId4"/>
              </a:rPr>
              <a:t>https://www.youtube.com/watch?v=wp18VzbsgcU</a:t>
            </a:r>
            <a:r>
              <a:rPr lang="hr-HR" sz="1800" b="1" dirty="0">
                <a:solidFill>
                  <a:srgbClr val="002060"/>
                </a:solidFill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Roboto"/>
              </a:rPr>
              <a:t>Good Practice in Assessing Key Competences</a:t>
            </a:r>
            <a:endParaRPr lang="hr-HR" sz="1800" dirty="0">
              <a:latin typeface="Roboto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https://www.youtube.com/watch?v=P-xj3LWkgjc</a:t>
            </a:r>
            <a:endParaRPr lang="hr-HR" sz="18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GB" sz="1800" b="1" dirty="0">
              <a:solidFill>
                <a:srgbClr val="002060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hr-HR" sz="1800" b="1" dirty="0">
              <a:solidFill>
                <a:srgbClr val="002060"/>
              </a:solidFill>
            </a:endParaRPr>
          </a:p>
          <a:p>
            <a:pPr marL="342900" indent="-342900" algn="l">
              <a:spcBef>
                <a:spcPts val="700"/>
              </a:spcBef>
              <a:buSzPts val="2600"/>
              <a:buFont typeface="Arial" panose="020B0604020202020204" pitchFamily="34" charset="0"/>
              <a:buChar char="•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pic>
        <p:nvPicPr>
          <p:cNvPr id="1026" name="Picture 2" descr="Drugi savjetnički posjet">
            <a:extLst>
              <a:ext uri="{FF2B5EF4-FFF2-40B4-BE49-F238E27FC236}">
                <a16:creationId xmlns:a16="http://schemas.microsoft.com/office/drawing/2014/main" id="{49010669-FB09-4A72-A909-3867C6A3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85" y="4403974"/>
            <a:ext cx="3976910" cy="212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248CEB-218D-4602-9B52-156A6D63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8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8" y="1013805"/>
            <a:ext cx="11699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Primjer prijedloga teme za razvoj ključnih kompetencija kroz nastavu po principima integrisane nastave kroz više predmeta (1)</a:t>
            </a:r>
          </a:p>
          <a:p>
            <a:pPr>
              <a:defRPr/>
            </a:pPr>
            <a:endParaRPr lang="hr-HR" sz="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Nastavna jedinica: V. </a:t>
            </a:r>
            <a:r>
              <a:rPr lang="hr-HR" sz="3200" b="1" dirty="0" err="1">
                <a:solidFill>
                  <a:srgbClr val="002060"/>
                </a:solidFill>
              </a:rPr>
              <a:t>Šekspir</a:t>
            </a:r>
            <a:br>
              <a:rPr lang="hr-HR" sz="2800" b="1" dirty="0">
                <a:solidFill>
                  <a:srgbClr val="002060"/>
                </a:solidFill>
              </a:rPr>
            </a:b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27538" y="2844029"/>
            <a:ext cx="11535508" cy="251341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Maternji jezik</a:t>
            </a:r>
            <a:r>
              <a:rPr lang="hr-HR" altLang="en-US" sz="2800" b="1" dirty="0"/>
              <a:t>:</a:t>
            </a:r>
            <a:r>
              <a:rPr lang="hr-HR" altLang="en-US" sz="2800" dirty="0"/>
              <a:t> V. Šekspir– život i stvaralaštvo</a:t>
            </a:r>
            <a:endParaRPr lang="hr-HR" altLang="en-US" sz="2800" u="sng" dirty="0"/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Istorija</a:t>
            </a:r>
            <a:r>
              <a:rPr lang="hr-HR" altLang="en-US" sz="2800" b="1" dirty="0"/>
              <a:t>: </a:t>
            </a:r>
            <a:r>
              <a:rPr lang="hr-HR" altLang="en-US" sz="2800" dirty="0"/>
              <a:t>Engleska u doba Elizabete II</a:t>
            </a:r>
            <a:endParaRPr lang="hr-HR" altLang="en-US" sz="2800" u="sng" dirty="0"/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Geografija</a:t>
            </a:r>
            <a:r>
              <a:rPr lang="hr-HR" altLang="en-US" sz="2800" b="1" dirty="0"/>
              <a:t>: </a:t>
            </a:r>
            <a:r>
              <a:rPr lang="hr-HR" altLang="en-US" sz="2800" dirty="0"/>
              <a:t>geografski položaj, klima Engleske i geografska otkrića u 16. vijeku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Etika:</a:t>
            </a:r>
            <a:r>
              <a:rPr lang="hr-HR" altLang="en-US" sz="2800" dirty="0"/>
              <a:t> običaji i religija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STEM predmeti</a:t>
            </a:r>
            <a:r>
              <a:rPr lang="hr-HR" altLang="en-US" sz="2800" b="1" dirty="0"/>
              <a:t>: </a:t>
            </a:r>
            <a:r>
              <a:rPr lang="hr-HR" altLang="en-US" sz="2800" dirty="0"/>
              <a:t>naučna otkrića u 16. vijeku 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endParaRPr lang="hr-HR" altLang="en-US" sz="2800" dirty="0"/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endParaRPr lang="hr-HR" altLang="en-US" sz="2800" dirty="0"/>
          </a:p>
          <a:p>
            <a:pPr algn="l">
              <a:spcBef>
                <a:spcPts val="700"/>
              </a:spcBef>
              <a:buSzPts val="2600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39223B-E475-4540-9037-C9F306D4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9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8" y="928744"/>
            <a:ext cx="11699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Primjer prijedloga teme za razvoj ključnih kompetencija kroz nastavu po principima integrisane nastave kroz više predmeta (2)</a:t>
            </a:r>
          </a:p>
          <a:p>
            <a:pPr>
              <a:defRPr/>
            </a:pPr>
            <a:endParaRPr lang="hr-HR" sz="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Nastavna jedinica: V. Šekspir</a:t>
            </a:r>
            <a:br>
              <a:rPr lang="hr-HR" sz="2800" b="1" dirty="0">
                <a:solidFill>
                  <a:srgbClr val="002060"/>
                </a:solidFill>
              </a:rPr>
            </a:b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27538" y="2562676"/>
            <a:ext cx="1130104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Aktivnosti nastavnika:</a:t>
            </a:r>
            <a:r>
              <a:rPr lang="hr-HR" altLang="en-US" sz="2800" b="1" dirty="0"/>
              <a:t> </a:t>
            </a:r>
            <a:r>
              <a:rPr lang="hr-HR" altLang="en-US" sz="2800" dirty="0"/>
              <a:t>organizuje i priprema izradu nastavne jedinice kroz timski rad s kolegama, priprema učenike za istraživački rad, priprema potrebne materijale, pruža podršku pri grupnom radu učenika, prati, analizira i procjenjuje učenički rad, samoprocjenjuje svoj rad itd.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endParaRPr lang="hr-HR" altLang="en-US" sz="800" u="sng" dirty="0"/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b="1" u="sng" dirty="0"/>
              <a:t>Aktivnosti učenika</a:t>
            </a:r>
            <a:r>
              <a:rPr lang="hr-HR" altLang="en-US" sz="2800" b="1" dirty="0"/>
              <a:t>: </a:t>
            </a:r>
            <a:r>
              <a:rPr lang="hr-HR" altLang="en-US" sz="2800" dirty="0"/>
              <a:t>uočava i definiše probleme i zadatke, radi samostalno ili u grupi, istražuje, donosi zaključke i argumentuje ih, samoprocjenjuje svoj rad i rezultate itd.</a:t>
            </a:r>
          </a:p>
          <a:p>
            <a:pPr algn="just">
              <a:lnSpc>
                <a:spcPct val="80000"/>
              </a:lnSpc>
              <a:buClr>
                <a:schemeClr val="tx1"/>
              </a:buClr>
            </a:pPr>
            <a:endParaRPr lang="hr-HR" altLang="en-US" sz="800" dirty="0"/>
          </a:p>
          <a:p>
            <a:pPr algn="l">
              <a:spcBef>
                <a:spcPts val="700"/>
              </a:spcBef>
              <a:buSzPts val="2600"/>
            </a:pPr>
            <a:r>
              <a:rPr lang="hr-HR" altLang="en-US" sz="2800" b="1" u="sng" dirty="0"/>
              <a:t>Strategije učenja</a:t>
            </a:r>
            <a:r>
              <a:rPr lang="hr-HR" altLang="en-US" sz="2800" b="1" dirty="0"/>
              <a:t>:</a:t>
            </a:r>
            <a:r>
              <a:rPr lang="hr-HR" altLang="en-US" sz="2800" dirty="0"/>
              <a:t> izrada projekta, istraživačka nastava, interaktivna nastava i učenje, prezentovanje</a:t>
            </a:r>
            <a:endParaRPr lang="hr-HR" altLang="en-US" sz="2800" u="sng" dirty="0"/>
          </a:p>
          <a:p>
            <a:pPr algn="l">
              <a:spcBef>
                <a:spcPts val="700"/>
              </a:spcBef>
              <a:buSzPts val="2600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E42DC4-4266-4109-BC1E-40293F8AC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8" y="870129"/>
            <a:ext cx="116994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Primjer prijedloga teme za razvoj ključnih kompetencija kroz nastavu po principima </a:t>
            </a:r>
            <a:r>
              <a:rPr lang="hr-HR" sz="3200" b="1" dirty="0" err="1">
                <a:solidFill>
                  <a:srgbClr val="002060"/>
                </a:solidFill>
              </a:rPr>
              <a:t>integrisane</a:t>
            </a:r>
            <a:r>
              <a:rPr lang="hr-HR" sz="3200" b="1" dirty="0">
                <a:solidFill>
                  <a:srgbClr val="002060"/>
                </a:solidFill>
              </a:rPr>
              <a:t> nastave kroz više predmeta (3)</a:t>
            </a:r>
          </a:p>
          <a:p>
            <a:pPr>
              <a:defRPr/>
            </a:pPr>
            <a:endParaRPr lang="hr-HR" sz="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Nastavna jedinica: V. Šekspir</a:t>
            </a:r>
            <a:br>
              <a:rPr lang="hr-HR" sz="2800" b="1" dirty="0">
                <a:solidFill>
                  <a:srgbClr val="002060"/>
                </a:solidFill>
              </a:rPr>
            </a:b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27538" y="2316493"/>
            <a:ext cx="1130104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u="sng" dirty="0"/>
              <a:t>Razvoj ključnih kompetencija: 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a-IN" sz="2800" dirty="0"/>
              <a:t>K</a:t>
            </a:r>
            <a:r>
              <a:rPr lang="en-US" sz="2800" dirty="0" err="1"/>
              <a:t>ompetencija</a:t>
            </a:r>
            <a:r>
              <a:rPr lang="en-US" sz="2800" dirty="0"/>
              <a:t> </a:t>
            </a:r>
            <a:r>
              <a:rPr lang="en-US" sz="2800" b="1" dirty="0" err="1"/>
              <a:t>pismenost</a:t>
            </a:r>
            <a:r>
              <a:rPr lang="hr-HR" sz="2800" dirty="0"/>
              <a:t>i</a:t>
            </a:r>
            <a:r>
              <a:rPr lang="hr-HR" altLang="en-US" sz="2800" dirty="0"/>
              <a:t> - npr. razumijevanje pročitanog, 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a-IN" sz="2800" dirty="0"/>
              <a:t>K</a:t>
            </a:r>
            <a:r>
              <a:rPr lang="en-US" sz="2800" dirty="0" err="1"/>
              <a:t>ompetencija</a:t>
            </a:r>
            <a:r>
              <a:rPr lang="en-US" sz="2800" dirty="0"/>
              <a:t> </a:t>
            </a:r>
            <a:r>
              <a:rPr lang="en-US" sz="2800" b="1" dirty="0" err="1"/>
              <a:t>višejezičnost</a:t>
            </a:r>
            <a:r>
              <a:rPr lang="en-US" sz="2800" dirty="0" err="1"/>
              <a:t>i</a:t>
            </a:r>
            <a:r>
              <a:rPr lang="hr-HR" sz="2800" dirty="0"/>
              <a:t> - </a:t>
            </a:r>
            <a:r>
              <a:rPr lang="hr-HR" altLang="en-US" sz="2800" dirty="0"/>
              <a:t>npr. pronalaženje i čitanje s razumijevanjem teksta na engleskom jeziku, 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 err="1"/>
              <a:t>Matematička</a:t>
            </a:r>
            <a:r>
              <a:rPr lang="en-US" sz="2800" dirty="0"/>
              <a:t> </a:t>
            </a:r>
            <a:r>
              <a:rPr lang="en-US" sz="2800" dirty="0" err="1"/>
              <a:t>kompetencij</a:t>
            </a:r>
            <a:r>
              <a:rPr lang="hr-HR" sz="2800" dirty="0"/>
              <a:t>a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kompetencija</a:t>
            </a:r>
            <a:r>
              <a:rPr lang="en-US" sz="2800" dirty="0"/>
              <a:t> u </a:t>
            </a:r>
            <a:r>
              <a:rPr lang="sr-Latn-ME" sz="2800" b="1" dirty="0"/>
              <a:t>nauci</a:t>
            </a:r>
            <a:r>
              <a:rPr lang="en-US" sz="2800" b="1" dirty="0"/>
              <a:t>, </a:t>
            </a:r>
            <a:r>
              <a:rPr lang="en-US" sz="2800" b="1" dirty="0" err="1"/>
              <a:t>tehnologiji</a:t>
            </a:r>
            <a:r>
              <a:rPr lang="en-US" sz="2800" b="1" dirty="0"/>
              <a:t> </a:t>
            </a:r>
            <a:r>
              <a:rPr lang="en-US" sz="2800" b="1" dirty="0" err="1"/>
              <a:t>i</a:t>
            </a:r>
            <a:r>
              <a:rPr lang="en-US" sz="2800" b="1" dirty="0"/>
              <a:t> </a:t>
            </a:r>
            <a:r>
              <a:rPr lang="en-US" sz="2800" b="1" dirty="0" err="1"/>
              <a:t>inženjerstvu</a:t>
            </a:r>
            <a:r>
              <a:rPr lang="ta-IN" sz="2800" b="1" dirty="0"/>
              <a:t> </a:t>
            </a:r>
            <a:r>
              <a:rPr lang="ta-IN" sz="2800" dirty="0"/>
              <a:t>(STEM)</a:t>
            </a:r>
            <a:r>
              <a:rPr lang="hr-HR" sz="2800" dirty="0"/>
              <a:t> – npr. proučavanje i objašnjavanje naučnih otkrića iz zadanog perioda i njihovo povezivanje s kontekstom u kojem su nastala,</a:t>
            </a:r>
            <a:endParaRPr lang="en-GB" sz="2800" dirty="0"/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 err="1"/>
              <a:t>Digitalna</a:t>
            </a:r>
            <a:r>
              <a:rPr lang="en-US" sz="2800" dirty="0"/>
              <a:t> </a:t>
            </a:r>
            <a:r>
              <a:rPr lang="en-US" sz="2800" dirty="0" err="1"/>
              <a:t>kompetencija</a:t>
            </a:r>
            <a:r>
              <a:rPr lang="hr-HR" sz="2800" dirty="0"/>
              <a:t> – npr. </a:t>
            </a:r>
            <a:r>
              <a:rPr lang="hr-HR" altLang="en-US" sz="2800" dirty="0"/>
              <a:t>pretraživanje digitalnih izvora i pronalaženje relevantnih informacija, izrada digitalnih sadržaja</a:t>
            </a:r>
          </a:p>
          <a:p>
            <a:pPr algn="l">
              <a:spcBef>
                <a:spcPts val="700"/>
              </a:spcBef>
              <a:buSzPts val="2600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B8706F-B029-4270-B96D-A54738C4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7" y="881852"/>
            <a:ext cx="117581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Primjer prijedloga teme za razvoj ključnih kompetencija kroz nastavu po principima </a:t>
            </a:r>
            <a:r>
              <a:rPr lang="hr-HR" sz="3200" b="1" dirty="0" err="1">
                <a:solidFill>
                  <a:srgbClr val="002060"/>
                </a:solidFill>
              </a:rPr>
              <a:t>integrisane</a:t>
            </a:r>
            <a:r>
              <a:rPr lang="hr-HR" sz="3200" b="1" dirty="0">
                <a:solidFill>
                  <a:srgbClr val="002060"/>
                </a:solidFill>
              </a:rPr>
              <a:t> nastave kroz više predmeta (4)</a:t>
            </a:r>
            <a:endParaRPr lang="hr-HR" sz="8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Nastavna jedinica: V. Šekspir</a:t>
            </a:r>
            <a:br>
              <a:rPr lang="hr-HR" sz="2800" b="1" dirty="0">
                <a:solidFill>
                  <a:srgbClr val="002060"/>
                </a:solidFill>
              </a:rPr>
            </a:b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27538" y="2164094"/>
            <a:ext cx="1130104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>
                <a:schemeClr val="tx1"/>
              </a:buClr>
            </a:pPr>
            <a:r>
              <a:rPr lang="hr-HR" altLang="en-US" sz="2800" u="sng" dirty="0"/>
              <a:t>Razvoj ključnih kompetencija: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2600" b="1" dirty="0"/>
              <a:t>Lična 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socijalna</a:t>
            </a:r>
            <a:r>
              <a:rPr lang="en-US" sz="2600" b="1" dirty="0"/>
              <a:t> </a:t>
            </a:r>
            <a:r>
              <a:rPr lang="en-US" sz="2600" dirty="0" err="1"/>
              <a:t>kompetencija</a:t>
            </a:r>
            <a:r>
              <a:rPr lang="en-US" sz="2600" dirty="0"/>
              <a:t>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kompetencija</a:t>
            </a:r>
            <a:r>
              <a:rPr lang="en-US" sz="2600" dirty="0"/>
              <a:t> </a:t>
            </a:r>
            <a:r>
              <a:rPr lang="en-US" sz="2600" b="1" dirty="0" err="1"/>
              <a:t>uč</a:t>
            </a:r>
            <a:r>
              <a:rPr lang="hr-HR" sz="2600" b="1" dirty="0" err="1"/>
              <a:t>iti</a:t>
            </a:r>
            <a:r>
              <a:rPr lang="en-US" sz="2600" b="1" dirty="0"/>
              <a:t> </a:t>
            </a:r>
            <a:r>
              <a:rPr lang="en-US" sz="2600" b="1" dirty="0" err="1"/>
              <a:t>kako</a:t>
            </a:r>
            <a:r>
              <a:rPr lang="en-US" sz="2600" b="1" dirty="0"/>
              <a:t> </a:t>
            </a:r>
            <a:r>
              <a:rPr lang="en-US" sz="2600" b="1" dirty="0" err="1"/>
              <a:t>učiti</a:t>
            </a:r>
            <a:r>
              <a:rPr lang="hr-HR" sz="2600" b="1" dirty="0"/>
              <a:t> - </a:t>
            </a:r>
            <a:r>
              <a:rPr lang="hr-HR" altLang="en-US" sz="2600" dirty="0"/>
              <a:t>npr. otkrivanje i razvijanje </a:t>
            </a:r>
            <a:r>
              <a:rPr lang="hr-HR" altLang="en-US" sz="2600" dirty="0" err="1"/>
              <a:t>sopstvenog</a:t>
            </a:r>
            <a:r>
              <a:rPr lang="hr-HR" altLang="en-US" sz="2600" dirty="0"/>
              <a:t> stila učenja,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Kompetencija</a:t>
            </a:r>
            <a:r>
              <a:rPr lang="en-US" sz="2600" dirty="0"/>
              <a:t> </a:t>
            </a:r>
            <a:r>
              <a:rPr lang="en-US" sz="2600" b="1" dirty="0" err="1"/>
              <a:t>građanstva</a:t>
            </a:r>
            <a:r>
              <a:rPr lang="hr-HR" sz="2600" b="1" dirty="0"/>
              <a:t> </a:t>
            </a:r>
            <a:r>
              <a:rPr lang="hr-HR" sz="2600" dirty="0"/>
              <a:t>– npr.</a:t>
            </a:r>
            <a:r>
              <a:rPr lang="hr-HR" altLang="en-US" sz="2600" dirty="0"/>
              <a:t> razvijanje </a:t>
            </a:r>
            <a:r>
              <a:rPr lang="hr-HR" altLang="en-US" sz="2600" dirty="0" err="1"/>
              <a:t>sopstvenog</a:t>
            </a:r>
            <a:r>
              <a:rPr lang="hr-HR" altLang="en-US" sz="2600" dirty="0"/>
              <a:t> vrijednosnog sistema s obzirom na proučeno o stadiju razvoja društva u 16. vijeku u Engleskoj</a:t>
            </a:r>
            <a:endParaRPr lang="en-GB" sz="2600" dirty="0"/>
          </a:p>
          <a:p>
            <a:pPr marL="457200" indent="-457200" algn="l" fontAlgn="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P</a:t>
            </a:r>
            <a:r>
              <a:rPr lang="hr-HR" sz="2600" b="1" dirty="0" err="1"/>
              <a:t>re</a:t>
            </a:r>
            <a:r>
              <a:rPr lang="en-US" sz="2600" b="1" dirty="0" err="1"/>
              <a:t>duzetnička</a:t>
            </a:r>
            <a:r>
              <a:rPr lang="en-US" sz="2600" b="1" dirty="0"/>
              <a:t> </a:t>
            </a:r>
            <a:r>
              <a:rPr lang="en-US" sz="2600" dirty="0" err="1"/>
              <a:t>kompetencija</a:t>
            </a:r>
            <a:r>
              <a:rPr lang="hr-HR" sz="2600" dirty="0"/>
              <a:t> – npr. osmišljavanje originalnog timskog načina prikazivanja rezultata, osiguravanje potrebnih resursa i realizacija zamišljenog</a:t>
            </a:r>
            <a:endParaRPr lang="en-GB" sz="2600" dirty="0"/>
          </a:p>
          <a:p>
            <a:pPr marL="457200" indent="-457200" algn="l" fontAlgn="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 err="1"/>
              <a:t>Kompetencija</a:t>
            </a:r>
            <a:r>
              <a:rPr lang="en-US" sz="2600" dirty="0"/>
              <a:t> </a:t>
            </a:r>
            <a:r>
              <a:rPr lang="en-US" sz="2600" b="1" dirty="0" err="1"/>
              <a:t>kulturne</a:t>
            </a:r>
            <a:r>
              <a:rPr lang="en-US" sz="2600" b="1" dirty="0"/>
              <a:t> </a:t>
            </a:r>
            <a:r>
              <a:rPr lang="en-US" sz="2600" b="1" dirty="0" err="1"/>
              <a:t>svijesti</a:t>
            </a:r>
            <a:r>
              <a:rPr lang="en-US" sz="2600" b="1" dirty="0"/>
              <a:t> </a:t>
            </a:r>
            <a:r>
              <a:rPr lang="en-US" sz="2600" b="1" dirty="0" err="1"/>
              <a:t>i</a:t>
            </a:r>
            <a:r>
              <a:rPr lang="en-US" sz="2600" b="1" dirty="0"/>
              <a:t> </a:t>
            </a:r>
            <a:r>
              <a:rPr lang="en-US" sz="2600" b="1" dirty="0" err="1"/>
              <a:t>izražavanja</a:t>
            </a:r>
            <a:r>
              <a:rPr lang="hr-HR" sz="2600" b="1" dirty="0"/>
              <a:t> </a:t>
            </a:r>
            <a:r>
              <a:rPr lang="hr-HR" sz="2600" dirty="0"/>
              <a:t>–</a:t>
            </a:r>
            <a:r>
              <a:rPr lang="hr-HR" sz="2600" b="1" dirty="0"/>
              <a:t> </a:t>
            </a:r>
            <a:r>
              <a:rPr lang="hr-HR" sz="2600" dirty="0"/>
              <a:t>npr. Podizanje svijesti o uticaju književnosti, muzike i umjetnosti u 16. vijeku na njihov razvoj u modernom dobu</a:t>
            </a:r>
            <a:endParaRPr lang="en-GB" sz="2600" b="1" dirty="0"/>
          </a:p>
          <a:p>
            <a:pPr algn="l" fontAlgn="t">
              <a:lnSpc>
                <a:spcPct val="100000"/>
              </a:lnSpc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285D29-211B-4648-A368-6F76BB16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101284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K</a:t>
            </a:r>
            <a:r>
              <a:rPr lang="ta-IN" sz="4000" b="1" dirty="0">
                <a:solidFill>
                  <a:srgbClr val="002060"/>
                </a:solidFill>
              </a:rPr>
              <a:t>omponen</a:t>
            </a:r>
            <a:r>
              <a:rPr lang="hr-HR" sz="4000" b="1" dirty="0">
                <a:solidFill>
                  <a:srgbClr val="002060"/>
                </a:solidFill>
              </a:rPr>
              <a:t>te </a:t>
            </a:r>
            <a:r>
              <a:rPr lang="ta-IN" sz="4000" b="1" dirty="0">
                <a:solidFill>
                  <a:srgbClr val="002060"/>
                </a:solidFill>
              </a:rPr>
              <a:t>Projekta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516368" y="2019196"/>
            <a:ext cx="111592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Latn-ME" sz="2800" dirty="0">
                <a:cs typeface="Calibri"/>
              </a:rPr>
              <a:t>Razvoj</a:t>
            </a:r>
            <a:r>
              <a:rPr lang="en-US" sz="2800" dirty="0">
                <a:cs typeface="Calibri"/>
              </a:rPr>
              <a:t> </a:t>
            </a:r>
            <a:r>
              <a:rPr lang="sr-Latn-ME" sz="2800" dirty="0">
                <a:cs typeface="Calibri"/>
              </a:rPr>
              <a:t>ključnih</a:t>
            </a:r>
            <a:r>
              <a:rPr lang="en-US" sz="2800" dirty="0">
                <a:cs typeface="Calibri"/>
              </a:rPr>
              <a:t> politika i okvirnih dokumenata</a:t>
            </a:r>
            <a:endParaRPr lang="hr-HR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ta-IN" sz="10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cs typeface="Calibri"/>
              </a:rPr>
              <a:t>Razvoj kurikuluma </a:t>
            </a:r>
            <a:r>
              <a:rPr lang="mr-IN" sz="2800" dirty="0">
                <a:cs typeface="Calibri"/>
              </a:rPr>
              <a:t>–</a:t>
            </a:r>
            <a:r>
              <a:rPr lang="en-US" sz="2800" dirty="0">
                <a:cs typeface="Calibri"/>
              </a:rPr>
              <a:t> Izrada</a:t>
            </a:r>
            <a:r>
              <a:rPr lang="ta-IN" sz="28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i pregled obrazovnih programa, smjernica </a:t>
            </a:r>
            <a:r>
              <a:rPr lang="en-US" sz="2800" dirty="0" err="1">
                <a:cs typeface="Calibri"/>
              </a:rPr>
              <a:t>i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kriterijuma</a:t>
            </a:r>
            <a:r>
              <a:rPr lang="en-US" sz="2800" dirty="0">
                <a:cs typeface="Calibri"/>
              </a:rPr>
              <a:t> ocjenjivanja</a:t>
            </a:r>
            <a:endParaRPr lang="hr-HR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ta-IN" sz="10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cs typeface="Calibri"/>
              </a:rPr>
              <a:t>Obuka nastavnika (</a:t>
            </a:r>
            <a:r>
              <a:rPr lang="ta-IN" sz="2800" dirty="0">
                <a:cs typeface="Calibri"/>
              </a:rPr>
              <a:t>inicijaln</a:t>
            </a:r>
            <a:r>
              <a:rPr lang="hr-HR" sz="2800" dirty="0">
                <a:cs typeface="Calibri"/>
              </a:rPr>
              <a:t>o obrazovanje</a:t>
            </a:r>
            <a:r>
              <a:rPr lang="ta-IN" sz="2800" dirty="0">
                <a:cs typeface="Calibri"/>
              </a:rPr>
              <a:t> i kontinuirani profesionalni razvoj</a:t>
            </a:r>
            <a:r>
              <a:rPr lang="en-US" sz="2800" dirty="0">
                <a:cs typeface="Calibri"/>
              </a:rPr>
              <a:t>) </a:t>
            </a:r>
            <a:r>
              <a:rPr lang="hr-HR" sz="2800" dirty="0">
                <a:cs typeface="Calibri"/>
              </a:rPr>
              <a:t>za</a:t>
            </a:r>
            <a:r>
              <a:rPr lang="ta-IN" sz="2800" dirty="0">
                <a:cs typeface="Calibri"/>
              </a:rPr>
              <a:t> </a:t>
            </a:r>
            <a:r>
              <a:rPr lang="hr-HR" sz="2800" dirty="0">
                <a:cs typeface="Calibri"/>
              </a:rPr>
              <a:t>obrazovanje za </a:t>
            </a:r>
            <a:r>
              <a:rPr lang="en-US" sz="2800" dirty="0">
                <a:cs typeface="Calibri"/>
              </a:rPr>
              <a:t>ključn</a:t>
            </a:r>
            <a:r>
              <a:rPr lang="hr-HR" sz="2800" dirty="0">
                <a:cs typeface="Calibri"/>
              </a:rPr>
              <a:t>e </a:t>
            </a:r>
            <a:r>
              <a:rPr lang="en-US" sz="2800" dirty="0">
                <a:cs typeface="Calibri"/>
              </a:rPr>
              <a:t>kompetenci</a:t>
            </a:r>
            <a:r>
              <a:rPr lang="hr-HR" sz="2800" dirty="0">
                <a:cs typeface="Calibri"/>
              </a:rPr>
              <a:t>je </a:t>
            </a:r>
            <a:r>
              <a:rPr lang="en-US" sz="2800" dirty="0">
                <a:cs typeface="Calibri"/>
              </a:rPr>
              <a:t> STEM</a:t>
            </a:r>
            <a:r>
              <a:rPr lang="ta-IN" sz="2800" dirty="0">
                <a:cs typeface="Calibri"/>
              </a:rPr>
              <a:t>-u</a:t>
            </a:r>
            <a:endParaRPr lang="hr-HR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ta-IN" sz="10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cs typeface="Calibri"/>
              </a:rPr>
              <a:t>Osiguranje</a:t>
            </a:r>
            <a:r>
              <a:rPr lang="en-US" sz="2800" dirty="0">
                <a:cs typeface="Calibri"/>
              </a:rPr>
              <a:t> </a:t>
            </a:r>
            <a:r>
              <a:rPr lang="en-US" sz="2800" dirty="0" err="1">
                <a:cs typeface="Calibri"/>
              </a:rPr>
              <a:t>kvaliteta</a:t>
            </a:r>
            <a:endParaRPr lang="hr-HR" sz="28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ta-IN" sz="1000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cs typeface="Calibri"/>
              </a:rPr>
              <a:t>Analiza ulaz</a:t>
            </a:r>
            <a:r>
              <a:rPr lang="ta-IN" sz="2800" dirty="0">
                <a:cs typeface="Calibri"/>
              </a:rPr>
              <a:t>nih parametara</a:t>
            </a:r>
            <a:r>
              <a:rPr lang="en-US" sz="2800" dirty="0">
                <a:cs typeface="Calibri"/>
              </a:rPr>
              <a:t>, procesa i izlaza</a:t>
            </a:r>
            <a:r>
              <a:rPr lang="ta-IN" sz="2800" dirty="0">
                <a:cs typeface="Calibri"/>
              </a:rPr>
              <a:t> za </a:t>
            </a:r>
            <a:r>
              <a:rPr lang="en-US" sz="2800" dirty="0">
                <a:cs typeface="Calibri"/>
              </a:rPr>
              <a:t>STEM</a:t>
            </a:r>
            <a:endParaRPr lang="ta-IN" sz="2800" dirty="0">
              <a:cs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266619-EC91-40EA-AE56-62076763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646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7" y="1179566"/>
            <a:ext cx="117581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4000" b="1" dirty="0">
                <a:solidFill>
                  <a:srgbClr val="002060"/>
                </a:solidFill>
              </a:rPr>
              <a:t>Vježba 4</a:t>
            </a:r>
            <a:r>
              <a:rPr lang="hr-HR" sz="2800" b="1" dirty="0">
                <a:solidFill>
                  <a:srgbClr val="002060"/>
                </a:solidFill>
              </a:rPr>
              <a:t> </a:t>
            </a:r>
            <a:br>
              <a:rPr lang="hr-HR" sz="2800" b="1" dirty="0">
                <a:solidFill>
                  <a:srgbClr val="002060"/>
                </a:solidFill>
              </a:rPr>
            </a:br>
            <a:endParaRPr lang="hr-HR" sz="3600" b="1" dirty="0">
              <a:solidFill>
                <a:srgbClr val="002060"/>
              </a:solidFill>
            </a:endParaRP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823068" y="1685621"/>
            <a:ext cx="1130104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t">
              <a:lnSpc>
                <a:spcPct val="100000"/>
              </a:lnSpc>
            </a:pP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Individualno promislite o mogućoj aktivnosti za integraciju ključnih kompetencija</a:t>
            </a:r>
            <a:r>
              <a:rPr lang="hr-HR" sz="28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u Vašu nastavu (redovna nastava, </a:t>
            </a:r>
            <a:r>
              <a:rPr lang="hr-HR" sz="2800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integrisana</a:t>
            </a:r>
            <a:r>
              <a:rPr lang="hr-HR" sz="28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nastava, </a:t>
            </a:r>
            <a:r>
              <a:rPr lang="hr-HR" sz="2800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međupredmetna</a:t>
            </a:r>
            <a:r>
              <a:rPr lang="hr-HR" sz="28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nastava, školski projekat, vannastavne aktivnosti, vanškolske aktivnosti …) – </a:t>
            </a: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10 minuta</a:t>
            </a:r>
          </a:p>
          <a:p>
            <a:pPr algn="l" fontAlgn="t">
              <a:lnSpc>
                <a:spcPct val="100000"/>
              </a:lnSpc>
            </a:pPr>
            <a:endParaRPr lang="hr-HR" sz="10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r>
              <a:rPr lang="hr-HR" sz="2800" b="1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Prodiskutujte</a:t>
            </a: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prijedloge u grupama</a:t>
            </a:r>
            <a:r>
              <a:rPr lang="hr-HR" sz="28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i pripremite predstavljanje - </a:t>
            </a: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15 minuta</a:t>
            </a:r>
          </a:p>
          <a:p>
            <a:pPr algn="l" fontAlgn="t">
              <a:lnSpc>
                <a:spcPct val="100000"/>
              </a:lnSpc>
            </a:pPr>
            <a:endParaRPr lang="hr-HR" sz="10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Imenujte izvjestioca  </a:t>
            </a:r>
            <a:r>
              <a:rPr lang="hr-HR" sz="2800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s grupnog rada za predstavljanje od </a:t>
            </a:r>
            <a:r>
              <a:rPr lang="hr-HR" sz="2800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5 minuta</a:t>
            </a:r>
          </a:p>
          <a:p>
            <a:pPr algn="l" fontAlgn="t">
              <a:lnSpc>
                <a:spcPct val="100000"/>
              </a:lnSpc>
            </a:pPr>
            <a:endParaRPr lang="hr-HR" sz="10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endParaRPr lang="hr-HR" sz="28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endParaRPr lang="hr-HR" sz="28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endParaRPr lang="hr-HR" sz="2800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715C0C-4DC4-4DA1-95B3-657A2BCF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094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6257" y="1041340"/>
            <a:ext cx="1175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Zadatak do drugog dana obuke: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527538" y="1791948"/>
            <a:ext cx="1130104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t">
              <a:lnSpc>
                <a:spcPct val="100000"/>
              </a:lnSpc>
              <a:buAutoNum type="arabicPeriod"/>
            </a:pPr>
            <a:r>
              <a:rPr lang="hr-HR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Proučiti detaljnije materijale s prvog dana obuke</a:t>
            </a:r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r>
              <a:rPr lang="hr-HR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Detaljno promisliti o mogućoj aktivnosti za integraciju ključnih kompetencija 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  nastavu Vaše škole (redovna nastava, </a:t>
            </a:r>
            <a:r>
              <a:rPr lang="hr-HR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integrisana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nastava, </a:t>
            </a:r>
            <a:r>
              <a:rPr lang="hr-HR" dirty="0" err="1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međupredmetna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nastava, školski projekat, vannastavne aktivnosti, vanškolske aktivnosti …)</a:t>
            </a:r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r>
              <a:rPr lang="hr-HR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Upoznati se s dijelom Godišnjeg plana škole vezanog za implementaciju ključnih kompetencija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 (kontaktirati direktora i/ili članove školskog tima, koji su bili na obuci)</a:t>
            </a:r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r>
              <a:rPr lang="hr-HR" b="1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Razmijeniti ideje s kolegama iz Vaše škole koji su uključeni u ovu obuku</a:t>
            </a:r>
            <a:r>
              <a:rPr lang="hr-HR" dirty="0"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, dogovoriti različite aktivnosti od navedenih pod 2 i odabranu unijeti u svoj „Godišnji plan rada nastavnika” (ako je to primjenjivo za ovu školsku godinu, s obzirom na specifične epidemiološke uvjete i okolnosti)</a:t>
            </a:r>
            <a:endParaRPr lang="hr-HR" b="1" dirty="0">
              <a:solidFill>
                <a:srgbClr val="002060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BB48ED-B335-4709-99DD-A27D87E1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4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019" y="1079580"/>
            <a:ext cx="11183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3200" b="1" dirty="0">
                <a:solidFill>
                  <a:srgbClr val="002060"/>
                </a:solidFill>
              </a:rPr>
              <a:t>Preporuke za odabir aktivnosti  za koju ćete izrađivati pripremu:</a:t>
            </a:r>
          </a:p>
        </p:txBody>
      </p:sp>
      <p:sp>
        <p:nvSpPr>
          <p:cNvPr id="4" name="Google Shape;137;p6">
            <a:extLst>
              <a:ext uri="{FF2B5EF4-FFF2-40B4-BE49-F238E27FC236}">
                <a16:creationId xmlns:a16="http://schemas.microsoft.com/office/drawing/2014/main" id="{994C0CE2-93B8-43BD-8C57-BFA3ECBDFB71}"/>
              </a:ext>
            </a:extLst>
          </p:cNvPr>
          <p:cNvSpPr txBox="1">
            <a:spLocks/>
          </p:cNvSpPr>
          <p:nvPr/>
        </p:nvSpPr>
        <p:spPr>
          <a:xfrm>
            <a:off x="202019" y="1855743"/>
            <a:ext cx="11864497" cy="38381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Svakako </a:t>
            </a:r>
            <a:r>
              <a:rPr lang="hr-HR" sz="2800" b="1" dirty="0"/>
              <a:t>odaberite aktivnost koja je povezana sa STEM </a:t>
            </a:r>
            <a:r>
              <a:rPr lang="hr-HR" sz="2800" dirty="0"/>
              <a:t>područjem učenja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Predlažemo da koliko je god moguće </a:t>
            </a:r>
            <a:r>
              <a:rPr lang="hr-HR" sz="2800" b="1" dirty="0"/>
              <a:t>naglasak </a:t>
            </a:r>
            <a:r>
              <a:rPr lang="hr-HR" sz="2800" dirty="0"/>
              <a:t>bude </a:t>
            </a:r>
            <a:r>
              <a:rPr lang="hr-HR" sz="2800" b="1" dirty="0"/>
              <a:t>na redovnoj nastavi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Ako odaberete </a:t>
            </a:r>
            <a:r>
              <a:rPr lang="hr-HR" sz="2800" b="1" dirty="0" err="1"/>
              <a:t>integrisanu</a:t>
            </a:r>
            <a:r>
              <a:rPr lang="hr-HR" sz="2800" b="1" dirty="0"/>
              <a:t> i </a:t>
            </a:r>
            <a:r>
              <a:rPr lang="hr-HR" sz="2800" b="1" dirty="0" err="1"/>
              <a:t>višepredmetnu</a:t>
            </a:r>
            <a:r>
              <a:rPr lang="hr-HR" sz="2800" b="1" dirty="0"/>
              <a:t> nastavu </a:t>
            </a:r>
            <a:r>
              <a:rPr lang="hr-HR" sz="2800" dirty="0"/>
              <a:t>po mogućnosti </a:t>
            </a:r>
            <a:r>
              <a:rPr lang="hr-HR" sz="2800" b="1" dirty="0"/>
              <a:t>povežite više predmeta od kojih neki mogu biti i izvan STEM</a:t>
            </a:r>
            <a:r>
              <a:rPr lang="hr-HR" sz="2800" dirty="0"/>
              <a:t> područja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Predložite razvoj </a:t>
            </a:r>
            <a:r>
              <a:rPr lang="hr-HR" sz="2800" b="1" dirty="0"/>
              <a:t>minimalno dvije ključne kompetencije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2800" dirty="0"/>
              <a:t>Planirajte </a:t>
            </a:r>
            <a:r>
              <a:rPr lang="hr-HR" sz="2800" b="1" dirty="0"/>
              <a:t>malo i ostvarivo</a:t>
            </a:r>
          </a:p>
          <a:p>
            <a:pPr algn="just"/>
            <a:endParaRPr lang="hr-HR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l" fontAlgn="t">
              <a:lnSpc>
                <a:spcPct val="100000"/>
              </a:lnSpc>
            </a:pPr>
            <a:r>
              <a:rPr lang="hr-HR" sz="2800" b="1" dirty="0">
                <a:solidFill>
                  <a:srgbClr val="002060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U drugom danu obuke, razvijat ćete pripremu za aktivnost koju ste odabrali</a:t>
            </a:r>
          </a:p>
          <a:p>
            <a:pPr algn="just"/>
            <a:endParaRPr lang="hr-HR" sz="2800" dirty="0"/>
          </a:p>
          <a:p>
            <a:pPr marL="457200" indent="-457200" algn="l" fontAlgn="t">
              <a:lnSpc>
                <a:spcPct val="100000"/>
              </a:lnSpc>
              <a:buAutoNum type="arabicPeriod"/>
            </a:pPr>
            <a:endParaRPr lang="hr-HR" dirty="0"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98198-B174-41E1-872E-FEF9F3C9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8585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833" y="1392213"/>
            <a:ext cx="105687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r-HR" sz="4000" b="1" dirty="0">
                <a:solidFill>
                  <a:srgbClr val="002060"/>
                </a:solidFill>
              </a:rPr>
              <a:t>Refleksija na prvi dan obuke, </a:t>
            </a:r>
          </a:p>
          <a:p>
            <a:pPr algn="ctr">
              <a:defRPr/>
            </a:pPr>
            <a:r>
              <a:rPr lang="hr-HR" sz="4000" b="1" dirty="0">
                <a:solidFill>
                  <a:srgbClr val="002060"/>
                </a:solidFill>
              </a:rPr>
              <a:t>popunjavanjem kratke evaluacijske ankete</a:t>
            </a:r>
          </a:p>
          <a:p>
            <a:pPr algn="ctr">
              <a:defRPr/>
            </a:pPr>
            <a:endParaRPr lang="hr-HR" sz="4000" b="1" dirty="0">
              <a:solidFill>
                <a:srgbClr val="002060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ctr">
              <a:defRPr/>
            </a:pPr>
            <a:endParaRPr lang="hr-HR" sz="4000" b="1" dirty="0">
              <a:solidFill>
                <a:srgbClr val="002060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ctr">
              <a:defRPr/>
            </a:pPr>
            <a:endParaRPr lang="hr-HR" sz="4000" b="1" dirty="0">
              <a:solidFill>
                <a:srgbClr val="002060"/>
              </a:solidFill>
              <a:latin typeface="Calibri" panose="020F0502020204030204" pitchFamily="34" charset="0"/>
              <a:ea typeface="Open Sans Light"/>
              <a:cs typeface="Calibri" panose="020F0502020204030204" pitchFamily="34" charset="0"/>
              <a:sym typeface="Open Sans Light"/>
            </a:endParaRPr>
          </a:p>
          <a:p>
            <a:pPr algn="ctr">
              <a:defRPr/>
            </a:pPr>
            <a:r>
              <a:rPr lang="hr-HR" sz="4000" dirty="0">
                <a:solidFill>
                  <a:srgbClr val="002060"/>
                </a:solidFill>
                <a:latin typeface="Calibri" panose="020F0502020204030204" pitchFamily="34" charset="0"/>
                <a:ea typeface="Open Sans Light"/>
                <a:cs typeface="Calibri" panose="020F0502020204030204" pitchFamily="34" charset="0"/>
                <a:sym typeface="Open Sans Light"/>
              </a:rPr>
              <a:t>Radujemo se daljnjem radu i druženju s Vama!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BFE848-39BF-4ADA-A77D-D0C5098C8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7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8" y="1101285"/>
            <a:ext cx="799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Komponenta </a:t>
            </a:r>
            <a:r>
              <a:rPr lang="ta-IN" sz="4000" b="1" dirty="0">
                <a:solidFill>
                  <a:srgbClr val="002060"/>
                </a:solidFill>
              </a:rPr>
              <a:t>3</a:t>
            </a:r>
            <a:r>
              <a:rPr lang="hr-HR" sz="4000" b="1" dirty="0">
                <a:solidFill>
                  <a:srgbClr val="002060"/>
                </a:solidFill>
              </a:rPr>
              <a:t> - </a:t>
            </a:r>
            <a:r>
              <a:rPr lang="en-US" sz="4000" b="1" dirty="0">
                <a:solidFill>
                  <a:srgbClr val="002060"/>
                </a:solidFill>
              </a:rPr>
              <a:t>Obuka nastavnika</a:t>
            </a:r>
            <a:endParaRPr lang="hr-HR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E94BB949-CE20-4BA0-ABB1-B1C9B306C7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180965"/>
              </p:ext>
            </p:extLst>
          </p:nvPr>
        </p:nvGraphicFramePr>
        <p:xfrm>
          <a:off x="516368" y="1809171"/>
          <a:ext cx="10796675" cy="435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865">
                  <a:extLst>
                    <a:ext uri="{9D8B030D-6E8A-4147-A177-3AD203B41FA5}">
                      <a16:colId xmlns:a16="http://schemas.microsoft.com/office/drawing/2014/main" val="1245299275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val="3769204672"/>
                    </a:ext>
                  </a:extLst>
                </a:gridCol>
                <a:gridCol w="1701210">
                  <a:extLst>
                    <a:ext uri="{9D8B030D-6E8A-4147-A177-3AD203B41FA5}">
                      <a16:colId xmlns:a16="http://schemas.microsoft.com/office/drawing/2014/main" val="1100177007"/>
                    </a:ext>
                  </a:extLst>
                </a:gridCol>
              </a:tblGrid>
              <a:tr h="1451265">
                <a:tc>
                  <a:txBody>
                    <a:bodyPr/>
                    <a:lstStyle/>
                    <a:p>
                      <a:r>
                        <a:rPr lang="ta-IN" sz="2500" b="0" dirty="0">
                          <a:latin typeface="Calibri"/>
                          <a:cs typeface="Calibri"/>
                        </a:rPr>
                        <a:t>3.1</a:t>
                      </a:r>
                      <a:endParaRPr lang="en-US" sz="2500" b="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b="0" dirty="0">
                          <a:latin typeface="+mn-lt"/>
                          <a:cs typeface="Calibri"/>
                        </a:rPr>
                        <a:t>Razvoj programa obuke nastavnika o ključnim kompetencijama na temelju novog strateškog okvira ključnih kompetencija, s posebnim naglaskom na STEM</a:t>
                      </a:r>
                      <a:endParaRPr lang="en-US" sz="2500" b="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a-IN" sz="2500" b="0" dirty="0">
                          <a:latin typeface="Calibri"/>
                          <a:cs typeface="Calibri"/>
                        </a:rPr>
                        <a:t>2/2020 </a:t>
                      </a:r>
                      <a:r>
                        <a:rPr lang="mr-IN" sz="2500" b="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ta-IN" sz="2500" b="0" dirty="0">
                          <a:latin typeface="Calibri"/>
                          <a:cs typeface="Calibri"/>
                        </a:rPr>
                        <a:t> 6/2020</a:t>
                      </a:r>
                      <a:endParaRPr lang="en-US" sz="2500" b="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6961069"/>
                  </a:ext>
                </a:extLst>
              </a:tr>
              <a:tr h="1451265">
                <a:tc>
                  <a:txBody>
                    <a:bodyPr/>
                    <a:lstStyle/>
                    <a:p>
                      <a:r>
                        <a:rPr lang="ta-IN" sz="2500" dirty="0">
                          <a:latin typeface="Calibri"/>
                          <a:cs typeface="Calibri"/>
                        </a:rPr>
                        <a:t>3.2</a:t>
                      </a:r>
                      <a:endParaRPr lang="en-US" sz="25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+mn-lt"/>
                          <a:cs typeface="Calibri"/>
                        </a:rPr>
                        <a:t>Izvođenje programa obuke nastavnika o ključnim kompetencijama za 960 nastavnika STEM-a (32</a:t>
                      </a:r>
                      <a:r>
                        <a:rPr lang="hr-HR" sz="2500" dirty="0">
                          <a:latin typeface="+mn-lt"/>
                          <a:cs typeface="Calibri"/>
                        </a:rPr>
                        <a:t>-48</a:t>
                      </a:r>
                      <a:r>
                        <a:rPr lang="en-US" sz="2500" dirty="0">
                          <a:latin typeface="+mn-lt"/>
                          <a:cs typeface="Calibri"/>
                        </a:rPr>
                        <a:t> dvodnevna seminara)</a:t>
                      </a:r>
                      <a:r>
                        <a:rPr lang="ta-IN" sz="2500" b="1" dirty="0">
                          <a:solidFill>
                            <a:srgbClr val="800000"/>
                          </a:solidFill>
                          <a:latin typeface="+mn-lt"/>
                          <a:cs typeface="Calibri"/>
                        </a:rPr>
                        <a:t>*</a:t>
                      </a:r>
                      <a:endParaRPr lang="en-US" sz="2500" b="1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2500" b="0" dirty="0">
                          <a:latin typeface="Calibri"/>
                          <a:cs typeface="Calibri"/>
                        </a:rPr>
                        <a:t>7/2020 </a:t>
                      </a:r>
                      <a:r>
                        <a:rPr lang="mr-IN" sz="2500" b="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ta-IN" sz="2500" b="0" dirty="0">
                          <a:latin typeface="Calibri"/>
                          <a:cs typeface="Calibri"/>
                        </a:rPr>
                        <a:t> 7/2021</a:t>
                      </a:r>
                      <a:endParaRPr lang="en-US" sz="2500" b="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7134759"/>
                  </a:ext>
                </a:extLst>
              </a:tr>
              <a:tr h="1451265">
                <a:tc>
                  <a:txBody>
                    <a:bodyPr/>
                    <a:lstStyle/>
                    <a:p>
                      <a:r>
                        <a:rPr lang="ta-IN" sz="2500" dirty="0">
                          <a:latin typeface="Calibri"/>
                          <a:cs typeface="Calibri"/>
                        </a:rPr>
                        <a:t>3.3</a:t>
                      </a:r>
                      <a:endParaRPr lang="en-US" sz="2500" dirty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+mn-lt"/>
                          <a:cs typeface="Calibri"/>
                        </a:rPr>
                        <a:t>Izvođenje programa obuke nastavnika za 900 nastavnika osnovne škole ISCED 1. za ključne kompetencije (30</a:t>
                      </a:r>
                      <a:r>
                        <a:rPr lang="hr-HR" sz="2500" dirty="0">
                          <a:latin typeface="+mn-lt"/>
                          <a:cs typeface="Calibri"/>
                        </a:rPr>
                        <a:t>-45</a:t>
                      </a:r>
                      <a:r>
                        <a:rPr lang="en-US" sz="2500" dirty="0">
                          <a:latin typeface="+mn-lt"/>
                          <a:cs typeface="Calibri"/>
                        </a:rPr>
                        <a:t> dvodnevnih seminara)</a:t>
                      </a:r>
                      <a:r>
                        <a:rPr lang="ta-IN" sz="2500" b="1" dirty="0">
                          <a:solidFill>
                            <a:srgbClr val="800000"/>
                          </a:solidFill>
                          <a:latin typeface="+mn-lt"/>
                          <a:cs typeface="Calibri"/>
                        </a:rPr>
                        <a:t>*</a:t>
                      </a:r>
                      <a:endParaRPr lang="en-US" sz="2500" b="1" dirty="0">
                        <a:solidFill>
                          <a:srgbClr val="800000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a-IN" sz="2500" b="0" dirty="0">
                          <a:latin typeface="Calibri"/>
                          <a:cs typeface="Calibri"/>
                        </a:rPr>
                        <a:t>7/2020 </a:t>
                      </a:r>
                      <a:r>
                        <a:rPr lang="mr-IN" sz="2500" b="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lang="ta-IN" sz="2500" b="0" dirty="0">
                          <a:latin typeface="Calibri"/>
                          <a:cs typeface="Calibri"/>
                        </a:rPr>
                        <a:t> 7/2021</a:t>
                      </a:r>
                      <a:endParaRPr lang="en-US" sz="2500" b="0" dirty="0">
                        <a:latin typeface="+mn-lt"/>
                        <a:cs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810370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011ED-4DFF-45A3-9E7A-856477B8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59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6367" y="878858"/>
            <a:ext cx="112596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Osnovne informacije o obukama nastavnika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68CFF0-FB78-412C-99E4-C9EC1A53AF30}"/>
              </a:ext>
            </a:extLst>
          </p:cNvPr>
          <p:cNvSpPr txBox="1"/>
          <p:nvPr/>
        </p:nvSpPr>
        <p:spPr>
          <a:xfrm>
            <a:off x="336817" y="878858"/>
            <a:ext cx="11618719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000" b="1" dirty="0"/>
          </a:p>
          <a:p>
            <a:endParaRPr lang="hr-HR" sz="1000" b="1" dirty="0"/>
          </a:p>
          <a:p>
            <a:r>
              <a:rPr lang="hr-HR" sz="2350" dirty="0"/>
              <a:t>1. Službeni naziv obuke: </a:t>
            </a:r>
            <a:r>
              <a:rPr lang="hr-HR" sz="2350" b="1" dirty="0"/>
              <a:t>Obrazovanje nastavnika za ključne kompetencije u osnovnom i </a:t>
            </a:r>
          </a:p>
          <a:p>
            <a:r>
              <a:rPr lang="hr-HR" sz="2350" b="1" dirty="0"/>
              <a:t>       srednjem obrazovanju</a:t>
            </a:r>
          </a:p>
          <a:p>
            <a:r>
              <a:rPr lang="hr-HR" sz="2350" dirty="0"/>
              <a:t>2.</a:t>
            </a:r>
            <a:r>
              <a:rPr lang="hr-HR" sz="2350" b="1" dirty="0"/>
              <a:t> </a:t>
            </a:r>
            <a:r>
              <a:rPr lang="hr-HR" sz="2350" dirty="0"/>
              <a:t>Oznaka akreditacije obuke u Katalogu obuka Zavoda za školstvo: </a:t>
            </a:r>
            <a:r>
              <a:rPr lang="hr-HR" sz="2350" b="1" dirty="0"/>
              <a:t>144</a:t>
            </a:r>
          </a:p>
          <a:p>
            <a:pPr algn="just"/>
            <a:r>
              <a:rPr lang="hr-HR" sz="2350" dirty="0"/>
              <a:t>3. Broj obuka: </a:t>
            </a:r>
            <a:r>
              <a:rPr lang="hr-HR" sz="2350" b="1" dirty="0"/>
              <a:t>93 i </a:t>
            </a:r>
            <a:r>
              <a:rPr lang="hr-HR" sz="2350" dirty="0"/>
              <a:t>broj polaznika po jednoj obuci: </a:t>
            </a:r>
            <a:r>
              <a:rPr lang="hr-HR" sz="2350" b="1" dirty="0"/>
              <a:t>20 </a:t>
            </a:r>
            <a:r>
              <a:rPr lang="hr-HR" sz="2350" dirty="0"/>
              <a:t>(u on-line okruženju prvi dan 100 </a:t>
            </a:r>
          </a:p>
          <a:p>
            <a:pPr algn="just"/>
            <a:r>
              <a:rPr lang="hr-HR" sz="2350" dirty="0"/>
              <a:t>    polaznika)</a:t>
            </a:r>
          </a:p>
          <a:p>
            <a:pPr algn="just"/>
            <a:r>
              <a:rPr lang="hr-HR" sz="2350" dirty="0"/>
              <a:t>4. Trajanje obuke po polazniku: </a:t>
            </a:r>
            <a:r>
              <a:rPr lang="hr-HR" sz="2350" b="1" dirty="0"/>
              <a:t>2 dana</a:t>
            </a:r>
          </a:p>
          <a:p>
            <a:pPr algn="just"/>
            <a:r>
              <a:rPr lang="hr-HR" sz="2350" dirty="0"/>
              <a:t>5. Ciljna grupa: </a:t>
            </a:r>
            <a:r>
              <a:rPr lang="hr-HR" sz="2350" b="1" dirty="0"/>
              <a:t>1860 nastavnika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r-HR" sz="2350" b="1" dirty="0"/>
              <a:t>900</a:t>
            </a:r>
            <a:r>
              <a:rPr lang="hr-HR" sz="2350" dirty="0"/>
              <a:t> nastavnika razredne nastave i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hr-HR" sz="2350" b="1" dirty="0"/>
              <a:t>960</a:t>
            </a:r>
            <a:r>
              <a:rPr lang="hr-HR" sz="2350" dirty="0"/>
              <a:t> nastavnika STEM/MINT predmeta predmetne nastave u osnovnom i srednjem obrazovanju </a:t>
            </a:r>
          </a:p>
          <a:p>
            <a:pPr algn="just"/>
            <a:r>
              <a:rPr lang="hr-HR" sz="2350" dirty="0"/>
              <a:t>6. Vrijeme obuke:</a:t>
            </a:r>
            <a:r>
              <a:rPr lang="sr-Latn-ME" sz="2350" dirty="0"/>
              <a:t> </a:t>
            </a:r>
            <a:r>
              <a:rPr lang="sr-Latn-ME" sz="2350" b="1" dirty="0"/>
              <a:t>jun, početak jula, septembar </a:t>
            </a:r>
            <a:r>
              <a:rPr lang="sr-Latn-ME" sz="2350" dirty="0"/>
              <a:t>(2020), </a:t>
            </a:r>
            <a:r>
              <a:rPr lang="sr-Latn-ME" sz="2350" b="1" dirty="0"/>
              <a:t>januar </a:t>
            </a:r>
            <a:r>
              <a:rPr lang="sr-Latn-ME" sz="2350" dirty="0"/>
              <a:t>(2021), </a:t>
            </a:r>
            <a:r>
              <a:rPr lang="sr-Latn-ME" sz="2350" b="1" dirty="0"/>
              <a:t>vikendi (2020, 2021)</a:t>
            </a:r>
            <a:endParaRPr lang="hr-HR" sz="2350" b="1" dirty="0"/>
          </a:p>
          <a:p>
            <a:pPr algn="just"/>
            <a:r>
              <a:rPr lang="hr-HR" sz="2350" dirty="0"/>
              <a:t>7. Mjesta obuke: </a:t>
            </a:r>
            <a:r>
              <a:rPr lang="hr-HR" sz="2350" b="1" dirty="0"/>
              <a:t>različite lokacije </a:t>
            </a:r>
            <a:r>
              <a:rPr lang="sr-Latn-ME" sz="2350" dirty="0"/>
              <a:t>(regionalni pristup-južni, centralni i sjeverni dio Crne Gore) </a:t>
            </a:r>
          </a:p>
          <a:p>
            <a:r>
              <a:rPr lang="sr-Latn-ME" sz="2350" b="1" dirty="0"/>
              <a:t>    </a:t>
            </a:r>
            <a:r>
              <a:rPr lang="hr-HR" sz="2350" b="1" dirty="0"/>
              <a:t>u skladu s lokacijama škola iz kojih su odabrani nastavnici, polaznici obuke  s voditeljima </a:t>
            </a:r>
          </a:p>
          <a:p>
            <a:r>
              <a:rPr lang="hr-HR" sz="2350" b="1" dirty="0"/>
              <a:t>    prisutnim fizički ili on-line </a:t>
            </a:r>
            <a:r>
              <a:rPr lang="hr-HR" sz="2350" dirty="0"/>
              <a:t>(u skladu s epidemiološkim uputstvima)</a:t>
            </a:r>
            <a:endParaRPr lang="hr-HR" sz="235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4D88AD-CE5D-4E2F-BB98-B806D8F7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752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8775" y="952424"/>
            <a:ext cx="9121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2060"/>
                </a:solidFill>
              </a:rPr>
              <a:t>Očekivanja </a:t>
            </a:r>
            <a:r>
              <a:rPr lang="en-GB" sz="4000" b="1" dirty="0" err="1">
                <a:solidFill>
                  <a:srgbClr val="002060"/>
                </a:solidFill>
              </a:rPr>
              <a:t>učesnika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9F083-F3B7-4C2E-9790-C2E8EB938352}"/>
              </a:ext>
            </a:extLst>
          </p:cNvPr>
          <p:cNvSpPr txBox="1"/>
          <p:nvPr/>
        </p:nvSpPr>
        <p:spPr>
          <a:xfrm>
            <a:off x="246185" y="1580667"/>
            <a:ext cx="903603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Koristeći mobilni telefon ili računar, otvorite Internet </a:t>
            </a:r>
            <a:r>
              <a:rPr lang="en-GB" sz="2800" dirty="0" err="1"/>
              <a:t>pr</a:t>
            </a:r>
            <a:r>
              <a:rPr lang="hr-HR" sz="2800" dirty="0" err="1"/>
              <a:t>etraživač</a:t>
            </a:r>
            <a:r>
              <a:rPr lang="hr-HR" sz="2800" dirty="0"/>
              <a:t> i upišite: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menti.com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zatraženu šifru:  </a:t>
            </a:r>
            <a:r>
              <a:rPr lang="hr-HR" sz="2800" b="1" dirty="0">
                <a:solidFill>
                  <a:srgbClr val="252B36"/>
                </a:solidFill>
                <a:latin typeface="MentiText"/>
              </a:rPr>
              <a:t>25 30 21 4</a:t>
            </a:r>
            <a:endParaRPr lang="hr-HR" sz="2800" b="1" i="0" dirty="0">
              <a:solidFill>
                <a:srgbClr val="252B36"/>
              </a:solidFill>
              <a:effectLst/>
              <a:latin typeface="MentiTex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upišite svoja tri očekivanja od obuke</a:t>
            </a:r>
            <a:r>
              <a:rPr lang="hr-HR" sz="2800" dirty="0"/>
              <a:t>* u jednoj do dvije riječi i stisnite </a:t>
            </a:r>
            <a:r>
              <a:rPr lang="hr-HR" sz="2800" dirty="0" err="1"/>
              <a:t>submit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stisnite ikonicu </a:t>
            </a:r>
            <a:r>
              <a:rPr lang="hr-HR" sz="2800" dirty="0" err="1"/>
              <a:t>next</a:t>
            </a:r>
            <a:r>
              <a:rPr lang="hr-HR" sz="2800" dirty="0"/>
              <a:t> </a:t>
            </a:r>
            <a:r>
              <a:rPr lang="hr-HR" sz="2800" dirty="0" err="1"/>
              <a:t>question</a:t>
            </a: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b="1" dirty="0"/>
              <a:t>upišite svoja tri očekivanja od cjelokupnog angažmana u sklopu projekta</a:t>
            </a:r>
            <a:r>
              <a:rPr lang="hr-HR" sz="2800" dirty="0"/>
              <a:t>* u jednoj do dvije riječi i stisnite </a:t>
            </a:r>
            <a:r>
              <a:rPr lang="hr-HR" sz="2800" dirty="0" err="1"/>
              <a:t>submit</a:t>
            </a:r>
            <a:endParaRPr lang="hr-HR" sz="2800" dirty="0"/>
          </a:p>
          <a:p>
            <a:r>
              <a:rPr lang="hr-HR" sz="2800" dirty="0"/>
              <a:t>*ako nemate inspiraciju ili </a:t>
            </a:r>
            <a:r>
              <a:rPr lang="hr-HR" sz="2800" dirty="0" err="1"/>
              <a:t>nijeste</a:t>
            </a:r>
            <a:r>
              <a:rPr lang="hr-HR" sz="2800" dirty="0"/>
              <a:t> raspoloženi ne morate </a:t>
            </a:r>
          </a:p>
          <a:p>
            <a:r>
              <a:rPr lang="hr-HR" sz="2800" dirty="0"/>
              <a:t>  napisati svoja očekivanja</a:t>
            </a:r>
            <a:endParaRPr lang="en-GB" sz="28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ADE82A6-4361-4608-AF32-ECE47641C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990" y="2081984"/>
            <a:ext cx="2895860" cy="17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778CAB-FA6E-490C-9EA5-4D45ED45E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39F7-2336-4837-B133-504339DE45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83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42658</TotalTime>
  <Words>5202</Words>
  <Application>Microsoft Office PowerPoint</Application>
  <PresentationFormat>Widescreen</PresentationFormat>
  <Paragraphs>664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Arial</vt:lpstr>
      <vt:lpstr>Calibri</vt:lpstr>
      <vt:lpstr>Calibri Light</vt:lpstr>
      <vt:lpstr>Lato</vt:lpstr>
      <vt:lpstr>MentiText</vt:lpstr>
      <vt:lpstr>Roboto</vt:lpstr>
      <vt:lpstr>Tahoma</vt:lpstr>
      <vt:lpstr>Times New Roman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Petar</dc:creator>
  <cp:lastModifiedBy>Maja Jukic</cp:lastModifiedBy>
  <cp:revision>390</cp:revision>
  <cp:lastPrinted>2020-09-13T19:43:14Z</cp:lastPrinted>
  <dcterms:created xsi:type="dcterms:W3CDTF">2019-03-11T14:15:27Z</dcterms:created>
  <dcterms:modified xsi:type="dcterms:W3CDTF">2020-09-28T02:08:32Z</dcterms:modified>
</cp:coreProperties>
</file>